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67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C57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6" y="7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3/3/2026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‹№›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 фотографі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uk-UA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Назва та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‹№›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‹№›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ка назв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ка назви цита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‹№›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Істина/хибніст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‹№›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‹№›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‹№›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dirty="0"/>
              <a:t>3/3/2026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dirty="0"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‹№›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3/3/2026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‹№›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‹№›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‹№›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uk-UA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3/3/2026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‹№›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uk.wikipedia.org/wiki/%D0%A8%D0%B5%D0%B2%D1%87%D0%B5%D0%BD%D0%BA%D0%BE_%D0%A2%D0%B0%D1%80%D0%B0%D1%81_%D0%93%D1%80%D0%B8%D0%B3%D0%BE%D1%80%D0%BE%D0%B2%D0%B8%D1%87" TargetMode="External"/><Relationship Id="rId7" Type="http://schemas.openxmlformats.org/officeDocument/2006/relationships/hyperlink" Target="https://uk.wikipedia.org/wiki/%D0%A1%D0%B0%D0%BD%D0%BA%D1%82-%D0%9F%D0%B5%D1%82%D0%B5%D1%80%D0%B1%D1%83%D1%80%D0%B3" TargetMode="Externa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uk.wikipedia.org/wiki/%D0%9D%D0%B8%D0%B6%D0%BD%D1%96%D0%B9_%D0%9D%D0%BE%D0%B2%D0%B3%D0%BE%D1%80%D0%BE%D0%B4" TargetMode="External"/><Relationship Id="rId5" Type="http://schemas.openxmlformats.org/officeDocument/2006/relationships/hyperlink" Target="https://en.wikipedia.org/wiki/File:1858_01_Taras_Shevchenko_Selfportrait.jpg" TargetMode="External"/><Relationship Id="rId4" Type="http://schemas.openxmlformats.org/officeDocument/2006/relationships/hyperlink" Target="https://uk.wikipedia.org/wiki/%D0%9D%D0%B0%D1%86%D1%96%D0%BE%D0%BD%D0%B0%D0%BB%D1%8C%D0%BD%D0%B8%D0%B9_%D0%BC%D1%83%D0%B7%D0%B5%D0%B9_%D0%A2%D0%B0%D1%80%D0%B0%D1%81%D0%B0_%D0%A8%D0%B5%D0%B2%D1%87%D0%B5%D0%BD%D0%BA%D0%B0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golos.com.ua/article/343254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E1BBA0-939B-47CF-8D91-D7A6AE69C9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786466"/>
          </a:xfrm>
        </p:spPr>
        <p:txBody>
          <a:bodyPr/>
          <a:lstStyle/>
          <a:p>
            <a:r>
              <a:rPr lang="ru-RU" sz="4000" b="1" i="1" dirty="0">
                <a:solidFill>
                  <a:schemeClr val="accent2">
                    <a:lumMod val="75000"/>
                  </a:schemeClr>
                </a:solidFill>
              </a:rPr>
              <a:t>До 212-ї </a:t>
            </a:r>
            <a:r>
              <a:rPr lang="ru-RU" sz="4000" b="1" i="1" dirty="0" err="1">
                <a:solidFill>
                  <a:schemeClr val="accent2">
                    <a:lumMod val="75000"/>
                  </a:schemeClr>
                </a:solidFill>
              </a:rPr>
              <a:t>річниці</a:t>
            </a:r>
            <a:r>
              <a:rPr lang="ru-RU" sz="4000" b="1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4000" b="1" i="1" dirty="0" err="1">
                <a:solidFill>
                  <a:schemeClr val="accent2">
                    <a:lumMod val="75000"/>
                  </a:schemeClr>
                </a:solidFill>
              </a:rPr>
              <a:t>від</a:t>
            </a:r>
            <a:r>
              <a:rPr lang="ru-RU" sz="4000" b="1" i="1" dirty="0">
                <a:solidFill>
                  <a:schemeClr val="accent2">
                    <a:lumMod val="75000"/>
                  </a:schemeClr>
                </a:solidFill>
              </a:rPr>
              <a:t> дня </a:t>
            </a:r>
            <a:r>
              <a:rPr lang="ru-RU" sz="4000" b="1" i="1" dirty="0" err="1">
                <a:solidFill>
                  <a:schemeClr val="accent2">
                    <a:lumMod val="75000"/>
                  </a:schemeClr>
                </a:solidFill>
              </a:rPr>
              <a:t>народження</a:t>
            </a:r>
            <a:r>
              <a:rPr lang="ru-RU" sz="4000" b="1" i="1" dirty="0">
                <a:solidFill>
                  <a:schemeClr val="accent2">
                    <a:lumMod val="75000"/>
                  </a:schemeClr>
                </a:solidFill>
              </a:rPr>
              <a:t> Тараса Шевченка</a:t>
            </a:r>
            <a:endParaRPr lang="uk-UA" sz="4000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6322D998-3AD2-4E5F-BA76-597F7BE7CB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06698" y="3708394"/>
            <a:ext cx="6815669" cy="1320802"/>
          </a:xfrm>
        </p:spPr>
        <p:txBody>
          <a:bodyPr>
            <a:normAutofit fontScale="70000" lnSpcReduction="20000"/>
          </a:bodyPr>
          <a:lstStyle/>
          <a:p>
            <a:r>
              <a:rPr lang="uk-UA" sz="5700" b="1" dirty="0">
                <a:solidFill>
                  <a:srgbClr val="FFC000"/>
                </a:solidFill>
              </a:rPr>
              <a:t>ВЧИТЕЛЮ НА ЗАМІТКУ </a:t>
            </a:r>
          </a:p>
          <a:p>
            <a:r>
              <a:rPr lang="uk-UA" sz="4000" b="1" i="1" dirty="0">
                <a:solidFill>
                  <a:srgbClr val="FFC000"/>
                </a:solidFill>
              </a:rPr>
              <a:t>«</a:t>
            </a:r>
            <a:r>
              <a:rPr lang="uk-UA" sz="5700" b="1" i="1" dirty="0">
                <a:solidFill>
                  <a:srgbClr val="FFC000"/>
                </a:solidFill>
              </a:rPr>
              <a:t>Архів відкриває таємниці»</a:t>
            </a:r>
          </a:p>
        </p:txBody>
      </p:sp>
    </p:spTree>
    <p:extLst>
      <p:ext uri="{BB962C8B-B14F-4D97-AF65-F5344CB8AC3E}">
        <p14:creationId xmlns:p14="http://schemas.microsoft.com/office/powerpoint/2010/main" val="40466222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F50D7E-7703-43C9-9536-AFA6C92B21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4000" b="1" i="1" dirty="0">
                <a:solidFill>
                  <a:schemeClr val="accent2">
                    <a:lumMod val="75000"/>
                  </a:schemeClr>
                </a:solidFill>
              </a:rPr>
              <a:t>Щоденник - розмова із собою</a:t>
            </a:r>
          </a:p>
        </p:txBody>
      </p:sp>
      <p:pic>
        <p:nvPicPr>
          <p:cNvPr id="6" name="Місце для вмісту 5">
            <a:extLst>
              <a:ext uri="{FF2B5EF4-FFF2-40B4-BE49-F238E27FC236}">
                <a16:creationId xmlns:a16="http://schemas.microsoft.com/office/drawing/2014/main" id="{EE6ACFFC-4CDF-4591-9BC5-261A742D99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18138" y="1375700"/>
            <a:ext cx="5470525" cy="4106600"/>
          </a:xfrm>
        </p:spPr>
      </p:pic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AFFFDBA0-5922-4C4A-AE0F-DC1E6A721CD8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10000"/>
          </a:bodyPr>
          <a:lstStyle/>
          <a:p>
            <a:pPr algn="just"/>
            <a:r>
              <a:rPr lang="uk-UA" sz="2000" b="1" dirty="0">
                <a:effectLst/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 1857–1858 роках Шевченко вів особистий «Журнал». Це були роздуми про віру, мистецтво, самотність, розчарування в людях. Це не офіційний образ Кобзаря, а жива людина, яка сумнівається, ображається, шукає підтримки.</a:t>
            </a:r>
            <a:endParaRPr lang="uk-UA" sz="2000" b="1" dirty="0">
              <a:effectLst/>
              <a:latin typeface="Garamond" panose="020204040303010108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4174865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A6D8B9-71E3-4086-B7A9-F54304A35C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292101"/>
            <a:ext cx="5613398" cy="2070099"/>
          </a:xfrm>
        </p:spPr>
        <p:txBody>
          <a:bodyPr>
            <a:normAutofit/>
          </a:bodyPr>
          <a:lstStyle/>
          <a:p>
            <a:r>
              <a:rPr lang="uk-UA" b="1" i="1" dirty="0">
                <a:solidFill>
                  <a:schemeClr val="accent2">
                    <a:lumMod val="75000"/>
                  </a:schemeClr>
                </a:solidFill>
              </a:rPr>
              <a:t>Останнє кохання та мрія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8E0A0D0-B280-4987-9A4E-D9D92EF7E1DD}"/>
              </a:ext>
            </a:extLst>
          </p:cNvPr>
          <p:cNvSpPr txBox="1"/>
          <p:nvPr/>
        </p:nvSpPr>
        <p:spPr>
          <a:xfrm>
            <a:off x="787400" y="2057400"/>
            <a:ext cx="6762317" cy="43312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lnSpc>
                <a:spcPct val="107000"/>
              </a:lnSpc>
            </a:pPr>
            <a:r>
              <a:rPr lang="uk-UA" sz="2000" b="1" dirty="0">
                <a:solidFill>
                  <a:srgbClr val="000000"/>
                </a:solidFill>
                <a:effectLst/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Останнім коханням Шевченка була 19-річна петербурзька наймичка, родом з Чернігівщини, </a:t>
            </a:r>
            <a:r>
              <a:rPr lang="uk-UA" sz="2000" b="1" dirty="0" err="1">
                <a:solidFill>
                  <a:srgbClr val="000000"/>
                </a:solidFill>
                <a:effectLst/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Ликера</a:t>
            </a:r>
            <a:r>
              <a:rPr lang="uk-UA" sz="2000" b="1" dirty="0">
                <a:solidFill>
                  <a:srgbClr val="000000"/>
                </a:solidFill>
                <a:effectLst/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 err="1">
                <a:solidFill>
                  <a:srgbClr val="000000"/>
                </a:solidFill>
                <a:effectLst/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Полусмак</a:t>
            </a:r>
            <a:r>
              <a:rPr lang="uk-UA" sz="2000" b="1" dirty="0">
                <a:solidFill>
                  <a:srgbClr val="000000"/>
                </a:solidFill>
                <a:effectLst/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яку він у віршах називав: «</a:t>
            </a:r>
            <a:r>
              <a:rPr lang="uk-UA" sz="2000" b="1" i="1" dirty="0">
                <a:solidFill>
                  <a:srgbClr val="000000"/>
                </a:solidFill>
                <a:effectLst/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моя ти любо, мій друже</a:t>
            </a:r>
            <a:r>
              <a:rPr lang="uk-UA" sz="2000" b="1" dirty="0">
                <a:solidFill>
                  <a:srgbClr val="000000"/>
                </a:solidFill>
                <a:effectLst/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r>
              <a:rPr lang="uk-UA" sz="2000" b="1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solidFill>
                  <a:srgbClr val="000000"/>
                </a:solidFill>
                <a:effectLst/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Також він присвятив їй вірш з намірами будівництва власної оселі «Поставлю хату і кімнату…»:</a:t>
            </a:r>
            <a:endParaRPr lang="uk-UA" sz="2000" b="1" dirty="0">
              <a:effectLst/>
              <a:latin typeface="Garamond" panose="020204040303010108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</a:pPr>
            <a:r>
              <a:rPr lang="uk-UA" sz="2000" b="1" i="1" dirty="0">
                <a:solidFill>
                  <a:srgbClr val="000000"/>
                </a:solidFill>
                <a:effectLst/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Поставлю хату і кімнату,</a:t>
            </a:r>
            <a:endParaRPr lang="uk-UA" sz="2000" b="1" dirty="0">
              <a:effectLst/>
              <a:latin typeface="Garamond" panose="020204040303010108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</a:pPr>
            <a:r>
              <a:rPr lang="uk-UA" sz="2000" b="1" i="1" dirty="0">
                <a:solidFill>
                  <a:srgbClr val="000000"/>
                </a:solidFill>
                <a:effectLst/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Садок-</a:t>
            </a:r>
            <a:r>
              <a:rPr lang="uk-UA" sz="2000" b="1" i="1" dirty="0" err="1">
                <a:solidFill>
                  <a:srgbClr val="000000"/>
                </a:solidFill>
                <a:effectLst/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райочок</a:t>
            </a:r>
            <a:r>
              <a:rPr lang="uk-UA" sz="2000" b="1" i="1" dirty="0">
                <a:solidFill>
                  <a:srgbClr val="000000"/>
                </a:solidFill>
                <a:effectLst/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i="1" dirty="0" err="1">
                <a:solidFill>
                  <a:srgbClr val="000000"/>
                </a:solidFill>
                <a:effectLst/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насажу</a:t>
            </a:r>
            <a:r>
              <a:rPr lang="uk-UA" sz="2000" b="1" i="1" dirty="0">
                <a:solidFill>
                  <a:srgbClr val="000000"/>
                </a:solidFill>
                <a:effectLst/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sz="2000" b="1" dirty="0">
              <a:effectLst/>
              <a:latin typeface="Garamond" panose="020204040303010108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</a:pPr>
            <a:r>
              <a:rPr lang="uk-UA" sz="2000" b="1" i="1" dirty="0" err="1">
                <a:solidFill>
                  <a:srgbClr val="000000"/>
                </a:solidFill>
                <a:effectLst/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Поси́жу</a:t>
            </a:r>
            <a:r>
              <a:rPr lang="uk-UA" sz="2000" b="1" i="1" dirty="0">
                <a:solidFill>
                  <a:srgbClr val="000000"/>
                </a:solidFill>
                <a:effectLst/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я і похожу</a:t>
            </a:r>
            <a:endParaRPr lang="uk-UA" sz="2000" b="1" dirty="0">
              <a:effectLst/>
              <a:latin typeface="Garamond" panose="020204040303010108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</a:pPr>
            <a:r>
              <a:rPr lang="uk-UA" sz="2000" b="1" i="1" dirty="0">
                <a:solidFill>
                  <a:srgbClr val="000000"/>
                </a:solidFill>
                <a:effectLst/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своїй маленькій благодаті.</a:t>
            </a:r>
            <a:endParaRPr lang="uk-UA" sz="2000" b="1" dirty="0">
              <a:effectLst/>
              <a:latin typeface="Garamond" panose="020204040303010108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</a:pPr>
            <a:r>
              <a:rPr lang="uk-UA" sz="2000" b="1" i="1" dirty="0">
                <a:solidFill>
                  <a:srgbClr val="000000"/>
                </a:solidFill>
                <a:effectLst/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Та в </a:t>
            </a:r>
            <a:r>
              <a:rPr lang="uk-UA" sz="2000" b="1" i="1" dirty="0" err="1">
                <a:solidFill>
                  <a:srgbClr val="000000"/>
                </a:solidFill>
                <a:effectLst/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одині</a:t>
            </a:r>
            <a:r>
              <a:rPr lang="uk-UA" sz="2000" b="1" i="1" dirty="0">
                <a:solidFill>
                  <a:srgbClr val="000000"/>
                </a:solidFill>
                <a:effectLst/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-самотині</a:t>
            </a:r>
            <a:endParaRPr lang="uk-UA" sz="2000" b="1" dirty="0">
              <a:effectLst/>
              <a:latin typeface="Garamond" panose="020204040303010108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</a:pPr>
            <a:r>
              <a:rPr lang="uk-UA" sz="2000" b="1" i="1" dirty="0">
                <a:solidFill>
                  <a:srgbClr val="000000"/>
                </a:solidFill>
                <a:effectLst/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садочку буду спочивати,</a:t>
            </a:r>
            <a:endParaRPr lang="uk-UA" sz="2000" b="1" dirty="0">
              <a:effectLst/>
              <a:latin typeface="Garamond" panose="020204040303010108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</a:pPr>
            <a:r>
              <a:rPr lang="uk-UA" sz="2000" b="1" i="1" dirty="0">
                <a:solidFill>
                  <a:srgbClr val="000000"/>
                </a:solidFill>
                <a:effectLst/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Присняться діточки мені.</a:t>
            </a:r>
          </a:p>
          <a:p>
            <a:pPr indent="450215" algn="just">
              <a:lnSpc>
                <a:spcPct val="107000"/>
              </a:lnSpc>
            </a:pPr>
            <a:r>
              <a:rPr lang="uk-UA" i="1" dirty="0">
                <a:solidFill>
                  <a:srgbClr val="000000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знімку: портрет </a:t>
            </a:r>
            <a:r>
              <a:rPr lang="uk-UA" i="1" dirty="0" err="1">
                <a:solidFill>
                  <a:srgbClr val="000000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Ликери</a:t>
            </a:r>
            <a:r>
              <a:rPr lang="uk-UA" i="1" dirty="0">
                <a:solidFill>
                  <a:srgbClr val="000000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i="1" dirty="0" err="1">
                <a:solidFill>
                  <a:srgbClr val="000000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Полусмак</a:t>
            </a:r>
            <a:r>
              <a:rPr lang="uk-UA" i="1" dirty="0">
                <a:solidFill>
                  <a:srgbClr val="000000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роботи Шевченка.</a:t>
            </a:r>
            <a:endParaRPr lang="uk-UA" i="1" dirty="0">
              <a:effectLst/>
              <a:latin typeface="Garamond" panose="020204040303010108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Місце для вмісту 10">
            <a:extLst>
              <a:ext uri="{FF2B5EF4-FFF2-40B4-BE49-F238E27FC236}">
                <a16:creationId xmlns:a16="http://schemas.microsoft.com/office/drawing/2014/main" id="{B65480BA-2C05-43C2-B9E1-AE2A54B6A9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46999" y="1033304"/>
            <a:ext cx="3657601" cy="4791391"/>
          </a:xfrm>
        </p:spPr>
      </p:pic>
    </p:spTree>
    <p:extLst>
      <p:ext uri="{BB962C8B-B14F-4D97-AF65-F5344CB8AC3E}">
        <p14:creationId xmlns:p14="http://schemas.microsoft.com/office/powerpoint/2010/main" val="17497829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B20441-B747-47DD-8BD9-AE0F36B861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982133"/>
            <a:ext cx="6591300" cy="910168"/>
          </a:xfrm>
        </p:spPr>
        <p:txBody>
          <a:bodyPr/>
          <a:lstStyle/>
          <a:p>
            <a:r>
              <a:rPr lang="uk-UA" b="1" i="1" dirty="0">
                <a:solidFill>
                  <a:schemeClr val="accent2">
                    <a:lumMod val="75000"/>
                  </a:schemeClr>
                </a:solidFill>
              </a:rPr>
              <a:t>Останнє кохання та мрія</a:t>
            </a:r>
            <a:endParaRPr lang="uk-UA" dirty="0"/>
          </a:p>
        </p:txBody>
      </p:sp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8F52D180-9325-4416-8F05-AE98E06F03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2296" t="25475" r="16458" b="17205"/>
          <a:stretch/>
        </p:blipFill>
        <p:spPr>
          <a:xfrm>
            <a:off x="7886702" y="1663699"/>
            <a:ext cx="3836341" cy="3701491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43D9C1-8581-45F8-BD99-8CEBDC9B4A49}"/>
              </a:ext>
            </a:extLst>
          </p:cNvPr>
          <p:cNvSpPr txBox="1"/>
          <p:nvPr/>
        </p:nvSpPr>
        <p:spPr>
          <a:xfrm>
            <a:off x="1165813" y="1758940"/>
            <a:ext cx="6591300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uk-UA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sz="1800" b="1" dirty="0">
                <a:solidFill>
                  <a:srgbClr val="000000"/>
                </a:solidFill>
                <a:effectLst/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 березні 1860 року Тарас </a:t>
            </a:r>
            <a:r>
              <a:rPr lang="uk-UA" sz="1800" b="1" dirty="0" err="1">
                <a:solidFill>
                  <a:srgbClr val="000000"/>
                </a:solidFill>
                <a:effectLst/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спроєктував</a:t>
            </a:r>
            <a:r>
              <a:rPr lang="uk-UA" sz="1800" b="1" dirty="0">
                <a:solidFill>
                  <a:srgbClr val="000000"/>
                </a:solidFill>
                <a:effectLst/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хату. Архітектурне креслення мало чітке розпланування кімнат, вигляд головного і бічного фасаду, ґанку, покрівлі. Окрім традиційних світлиці, сіней, кухні і спальні, </a:t>
            </a:r>
            <a:r>
              <a:rPr lang="uk-UA" sz="1800" b="1" dirty="0" err="1">
                <a:solidFill>
                  <a:srgbClr val="000000"/>
                </a:solidFill>
                <a:effectLst/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проєкт</a:t>
            </a:r>
            <a:r>
              <a:rPr lang="uk-UA" sz="1800" b="1" dirty="0">
                <a:solidFill>
                  <a:srgbClr val="000000"/>
                </a:solidFill>
                <a:effectLst/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хати мав велику майстерню з каміном. </a:t>
            </a:r>
            <a:r>
              <a:rPr lang="uk-UA" sz="1800" b="1" dirty="0">
                <a:solidFill>
                  <a:srgbClr val="000000"/>
                </a:solidFill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Тарас планував свататися до </a:t>
            </a:r>
            <a:r>
              <a:rPr lang="uk-UA" sz="1800" b="1" dirty="0" err="1">
                <a:solidFill>
                  <a:srgbClr val="000000"/>
                </a:solidFill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Ликери</a:t>
            </a:r>
            <a:r>
              <a:rPr lang="uk-UA" sz="1800" b="1" dirty="0">
                <a:solidFill>
                  <a:srgbClr val="000000"/>
                </a:solidFill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b="1" dirty="0" err="1">
                <a:solidFill>
                  <a:srgbClr val="000000"/>
                </a:solidFill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Полусмак</a:t>
            </a:r>
            <a:r>
              <a:rPr lang="uk-UA" sz="1800" b="1" dirty="0">
                <a:solidFill>
                  <a:srgbClr val="000000"/>
                </a:solidFill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у липні 1860 року, однак цього не відбулося, у вересні вони остаточно розірвали стосунки.</a:t>
            </a:r>
          </a:p>
          <a:p>
            <a:pPr algn="just"/>
            <a:r>
              <a:rPr lang="uk-UA" sz="1800" b="1" dirty="0" err="1">
                <a:solidFill>
                  <a:srgbClr val="000000"/>
                </a:solidFill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Ликера</a:t>
            </a:r>
            <a:r>
              <a:rPr lang="uk-UA" sz="1800" b="1" dirty="0">
                <a:solidFill>
                  <a:srgbClr val="000000"/>
                </a:solidFill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вийшла заміж за перукаря Яковлєва і працювала швачкою.  Однак після смерті чоловіка переїхала до Канева і часто навідувалася на могилу Шевченка.</a:t>
            </a:r>
            <a:br>
              <a:rPr lang="uk-UA" sz="1800" b="1" dirty="0">
                <a:solidFill>
                  <a:srgbClr val="000000"/>
                </a:solidFill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uk-UA" sz="1800" b="1" dirty="0">
                <a:solidFill>
                  <a:srgbClr val="000000"/>
                </a:solidFill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На знімку: </a:t>
            </a:r>
            <a:r>
              <a:rPr lang="uk-UA" b="1" i="1" dirty="0">
                <a:solidFill>
                  <a:srgbClr val="000000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</a:t>
            </a:r>
            <a:r>
              <a:rPr lang="uk-UA" sz="1800" b="1" i="1" dirty="0">
                <a:solidFill>
                  <a:srgbClr val="000000"/>
                </a:solidFill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ічний фасад хати, </a:t>
            </a:r>
            <a:r>
              <a:rPr lang="uk-UA" sz="1800" b="1" i="1" dirty="0" err="1">
                <a:solidFill>
                  <a:srgbClr val="000000"/>
                </a:solidFill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спроєктованої</a:t>
            </a:r>
            <a:r>
              <a:rPr lang="uk-UA" sz="1800" b="1" i="1" dirty="0">
                <a:solidFill>
                  <a:srgbClr val="000000"/>
                </a:solidFill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Шевченком.</a:t>
            </a:r>
            <a:endParaRPr lang="uk-UA" b="1" i="1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79766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68155E-7C7F-4AFD-87A1-9F06461BCC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/>
            <a:r>
              <a:rPr lang="ru-RU" b="1" i="1" dirty="0" err="1">
                <a:solidFill>
                  <a:schemeClr val="accent1">
                    <a:lumMod val="50000"/>
                  </a:schemeClr>
                </a:solidFill>
              </a:rPr>
              <a:t>Козацьке</a:t>
            </a:r>
            <a:r>
              <a:rPr lang="ru-RU" b="1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b="1" i="1" dirty="0" err="1">
                <a:solidFill>
                  <a:schemeClr val="accent1">
                    <a:lumMod val="50000"/>
                  </a:schemeClr>
                </a:solidFill>
              </a:rPr>
              <a:t>коріння</a:t>
            </a:r>
            <a:r>
              <a:rPr lang="ru-RU" b="1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br>
              <a:rPr lang="ru-RU" b="1" i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b="1" i="1" dirty="0">
                <a:solidFill>
                  <a:schemeClr val="accent1">
                    <a:lumMod val="50000"/>
                  </a:schemeClr>
                </a:solidFill>
              </a:rPr>
              <a:t>та </a:t>
            </a:r>
            <a:r>
              <a:rPr lang="ru-RU" b="1" i="1" dirty="0" err="1">
                <a:solidFill>
                  <a:schemeClr val="accent1">
                    <a:lumMod val="50000"/>
                  </a:schemeClr>
                </a:solidFill>
              </a:rPr>
              <a:t>шляхетна</a:t>
            </a:r>
            <a:r>
              <a:rPr lang="ru-RU" b="1" i="1" dirty="0">
                <a:solidFill>
                  <a:schemeClr val="accent1">
                    <a:lumMod val="50000"/>
                  </a:schemeClr>
                </a:solidFill>
              </a:rPr>
              <a:t> кров</a:t>
            </a:r>
            <a:endParaRPr lang="uk-UA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6" name="Місце для вмісту 5">
            <a:extLst>
              <a:ext uri="{FF2B5EF4-FFF2-40B4-BE49-F238E27FC236}">
                <a16:creationId xmlns:a16="http://schemas.microsoft.com/office/drawing/2014/main" id="{E05A130E-FE25-4833-B524-4788846A780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292352" y="207614"/>
            <a:ext cx="4206748" cy="6442772"/>
          </a:xfrm>
        </p:spPr>
      </p:pic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E12DC686-EBE2-4718-B835-69B139A5434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uk-UA" b="1" dirty="0">
                <a:solidFill>
                  <a:schemeClr val="tx1"/>
                </a:solidFill>
              </a:rPr>
              <a:t> Згідно з дослідженнями Миколи Лисенка у книзі «Коріння Шевченкового роду», прадід поета Андрій </a:t>
            </a:r>
            <a:r>
              <a:rPr lang="uk-UA" b="1" dirty="0" err="1">
                <a:solidFill>
                  <a:schemeClr val="tx1"/>
                </a:solidFill>
              </a:rPr>
              <a:t>Терентенко-Товстик</a:t>
            </a:r>
            <a:r>
              <a:rPr lang="uk-UA" b="1" dirty="0">
                <a:solidFill>
                  <a:schemeClr val="tx1"/>
                </a:solidFill>
              </a:rPr>
              <a:t> був козацьким писарем на Запорізькій Січі та знав чотири мови. Він змінив прізвище на «Шевченко» (прізвище дружини) після втечі з Січі, щоб уникнути переслідувань.</a:t>
            </a:r>
          </a:p>
        </p:txBody>
      </p:sp>
    </p:spTree>
    <p:extLst>
      <p:ext uri="{BB962C8B-B14F-4D97-AF65-F5344CB8AC3E}">
        <p14:creationId xmlns:p14="http://schemas.microsoft.com/office/powerpoint/2010/main" val="22527809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85FFE0-0CF0-4747-B262-80083467C8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982132"/>
            <a:ext cx="8915398" cy="1303867"/>
          </a:xfrm>
        </p:spPr>
        <p:txBody>
          <a:bodyPr>
            <a:normAutofit fontScale="90000"/>
          </a:bodyPr>
          <a:lstStyle/>
          <a:p>
            <a:pPr algn="r"/>
            <a:r>
              <a:rPr lang="uk-UA" b="1" i="1" dirty="0">
                <a:solidFill>
                  <a:schemeClr val="accent2">
                    <a:lumMod val="50000"/>
                  </a:schemeClr>
                </a:solidFill>
              </a:rPr>
              <a:t>Уподобання </a:t>
            </a:r>
            <a:br>
              <a:rPr lang="uk-UA" b="1" i="1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uk-UA" b="1" i="1" dirty="0">
                <a:solidFill>
                  <a:schemeClr val="accent2">
                    <a:lumMod val="50000"/>
                  </a:schemeClr>
                </a:solidFill>
              </a:rPr>
              <a:t>та стиль життя</a:t>
            </a:r>
          </a:p>
        </p:txBody>
      </p:sp>
      <p:pic>
        <p:nvPicPr>
          <p:cNvPr id="8" name="Місце для вмісту 7">
            <a:extLst>
              <a:ext uri="{FF2B5EF4-FFF2-40B4-BE49-F238E27FC236}">
                <a16:creationId xmlns:a16="http://schemas.microsoft.com/office/drawing/2014/main" id="{8116CB15-320E-4B4E-837C-F2AACFAC21B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b="11066"/>
          <a:stretch/>
        </p:blipFill>
        <p:spPr>
          <a:xfrm>
            <a:off x="1195608" y="268293"/>
            <a:ext cx="4290792" cy="6196007"/>
          </a:xfrm>
        </p:spPr>
      </p:pic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022964D8-F146-4CAE-9DA7-DB7C3CE162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15000" y="2560320"/>
            <a:ext cx="5638800" cy="3310128"/>
          </a:xfrm>
        </p:spPr>
        <p:txBody>
          <a:bodyPr>
            <a:normAutofit fontScale="77500" lnSpcReduction="20000"/>
          </a:bodyPr>
          <a:lstStyle/>
          <a:p>
            <a:r>
              <a:rPr lang="ru-RU" sz="2600" dirty="0"/>
              <a:t> </a:t>
            </a:r>
            <a:r>
              <a:rPr lang="ru-RU" sz="2600" b="1" dirty="0"/>
              <a:t>Шевченко </a:t>
            </a:r>
            <a:r>
              <a:rPr lang="ru-RU" sz="2600" b="1" dirty="0" err="1"/>
              <a:t>був</a:t>
            </a:r>
            <a:r>
              <a:rPr lang="ru-RU" sz="2600" b="1" dirty="0"/>
              <a:t> </a:t>
            </a:r>
            <a:r>
              <a:rPr lang="ru-RU" sz="2600" b="1" dirty="0" err="1"/>
              <a:t>справжнім</a:t>
            </a:r>
            <a:r>
              <a:rPr lang="ru-RU" sz="2600" b="1" dirty="0"/>
              <a:t> </a:t>
            </a:r>
            <a:r>
              <a:rPr lang="ru-RU" sz="2600" b="1" dirty="0" err="1"/>
              <a:t>петербурзьким</a:t>
            </a:r>
            <a:r>
              <a:rPr lang="ru-RU" sz="2600" b="1" dirty="0"/>
              <a:t> модником </a:t>
            </a:r>
            <a:r>
              <a:rPr lang="ru-RU" sz="2600" b="1" dirty="0" err="1"/>
              <a:t>свого</a:t>
            </a:r>
            <a:r>
              <a:rPr lang="ru-RU" sz="2600" b="1" dirty="0"/>
              <a:t> часу. Коли </a:t>
            </a:r>
            <a:r>
              <a:rPr lang="ru-RU" sz="2600" b="1" dirty="0" err="1"/>
              <a:t>перебував</a:t>
            </a:r>
            <a:r>
              <a:rPr lang="ru-RU" sz="2600" b="1" dirty="0"/>
              <a:t> у </a:t>
            </a:r>
            <a:r>
              <a:rPr lang="ru-RU" sz="2600" b="1" dirty="0" err="1"/>
              <a:t>Петербурзі</a:t>
            </a:r>
            <a:r>
              <a:rPr lang="ru-RU" sz="2600" b="1" dirty="0"/>
              <a:t> і </a:t>
            </a:r>
            <a:r>
              <a:rPr lang="ru-RU" sz="2600" b="1" dirty="0" err="1"/>
              <a:t>був</a:t>
            </a:r>
            <a:r>
              <a:rPr lang="ru-RU" sz="2600" b="1" dirty="0"/>
              <a:t> уже знаний у </a:t>
            </a:r>
            <a:r>
              <a:rPr lang="ru-RU" sz="2600" b="1" dirty="0" err="1"/>
              <a:t>світських</a:t>
            </a:r>
            <a:r>
              <a:rPr lang="ru-RU" sz="2600" b="1" dirty="0"/>
              <a:t> колах, то почав </a:t>
            </a:r>
            <a:r>
              <a:rPr lang="ru-RU" sz="2600" b="1" dirty="0" err="1"/>
              <a:t>одягатись</a:t>
            </a:r>
            <a:r>
              <a:rPr lang="ru-RU" sz="2600" b="1" dirty="0"/>
              <a:t> </a:t>
            </a:r>
            <a:r>
              <a:rPr lang="ru-RU" sz="2600" b="1" dirty="0" err="1"/>
              <a:t>згідно</a:t>
            </a:r>
            <a:r>
              <a:rPr lang="ru-RU" sz="2600" b="1" dirty="0"/>
              <a:t> з модою ХІХ </a:t>
            </a:r>
            <a:r>
              <a:rPr lang="ru-RU" sz="2600" b="1" dirty="0" err="1"/>
              <a:t>сторіччя</a:t>
            </a:r>
            <a:r>
              <a:rPr lang="ru-RU" sz="2600" b="1" dirty="0"/>
              <a:t>. «Костюм з лацканами, </a:t>
            </a:r>
            <a:r>
              <a:rPr lang="ru-RU" sz="2600" b="1" dirty="0" err="1"/>
              <a:t>прямі</a:t>
            </a:r>
            <a:r>
              <a:rPr lang="ru-RU" sz="2600" b="1" dirty="0"/>
              <a:t> </a:t>
            </a:r>
            <a:r>
              <a:rPr lang="ru-RU" sz="2600" b="1" dirty="0" err="1"/>
              <a:t>штани</a:t>
            </a:r>
            <a:r>
              <a:rPr lang="ru-RU" sz="2600" b="1" dirty="0"/>
              <a:t>, </a:t>
            </a:r>
            <a:r>
              <a:rPr lang="ru-RU" sz="2600" b="1" dirty="0" err="1"/>
              <a:t>обов’язково</a:t>
            </a:r>
            <a:r>
              <a:rPr lang="ru-RU" sz="2600" b="1" dirty="0"/>
              <a:t>, </a:t>
            </a:r>
            <a:r>
              <a:rPr lang="ru-RU" sz="2600" b="1" dirty="0" err="1"/>
              <a:t>краватка</a:t>
            </a:r>
            <a:r>
              <a:rPr lang="ru-RU" sz="2600" b="1" dirty="0"/>
              <a:t>. </a:t>
            </a:r>
            <a:r>
              <a:rPr lang="ru-RU" sz="2600" b="1" dirty="0" err="1"/>
              <a:t>Метелика</a:t>
            </a:r>
            <a:r>
              <a:rPr lang="ru-RU" sz="2600" b="1" dirty="0"/>
              <a:t> </a:t>
            </a:r>
            <a:r>
              <a:rPr lang="ru-RU" sz="2600" b="1" dirty="0" err="1"/>
              <a:t>він</a:t>
            </a:r>
            <a:r>
              <a:rPr lang="ru-RU" sz="2600" b="1" dirty="0"/>
              <a:t> не носив. До </a:t>
            </a:r>
            <a:r>
              <a:rPr lang="ru-RU" sz="2600" b="1" dirty="0" err="1"/>
              <a:t>речі</a:t>
            </a:r>
            <a:r>
              <a:rPr lang="ru-RU" sz="2600" b="1" dirty="0"/>
              <a:t>, </a:t>
            </a:r>
            <a:r>
              <a:rPr lang="ru-RU" sz="2600" b="1" dirty="0" err="1"/>
              <a:t>під</a:t>
            </a:r>
            <a:r>
              <a:rPr lang="ru-RU" sz="2600" b="1" dirty="0"/>
              <a:t> час </a:t>
            </a:r>
            <a:r>
              <a:rPr lang="ru-RU" sz="2600" b="1" dirty="0" err="1"/>
              <a:t>першого</a:t>
            </a:r>
            <a:r>
              <a:rPr lang="ru-RU" sz="2600" b="1" dirty="0"/>
              <a:t> </a:t>
            </a:r>
            <a:r>
              <a:rPr lang="ru-RU" sz="2600" b="1" dirty="0" err="1"/>
              <a:t>приїду</a:t>
            </a:r>
            <a:r>
              <a:rPr lang="ru-RU" sz="2600" b="1" dirty="0"/>
              <a:t> до </a:t>
            </a:r>
            <a:r>
              <a:rPr lang="ru-RU" sz="2600" b="1" dirty="0" err="1"/>
              <a:t>України</a:t>
            </a:r>
            <a:r>
              <a:rPr lang="ru-RU" sz="2600" b="1" dirty="0"/>
              <a:t> з Петербурга </a:t>
            </a:r>
            <a:r>
              <a:rPr lang="ru-RU" sz="2600" b="1" dirty="0" err="1"/>
              <a:t>він</a:t>
            </a:r>
            <a:r>
              <a:rPr lang="ru-RU" sz="2600" b="1" dirty="0"/>
              <a:t> </a:t>
            </a:r>
            <a:r>
              <a:rPr lang="ru-RU" sz="2600" b="1" dirty="0" err="1"/>
              <a:t>був</a:t>
            </a:r>
            <a:r>
              <a:rPr lang="ru-RU" sz="2600" b="1" dirty="0"/>
              <a:t> </a:t>
            </a:r>
            <a:r>
              <a:rPr lang="ru-RU" sz="2600" b="1" dirty="0" err="1"/>
              <a:t>ще</a:t>
            </a:r>
            <a:r>
              <a:rPr lang="ru-RU" sz="2600" b="1" dirty="0"/>
              <a:t> без </a:t>
            </a:r>
            <a:r>
              <a:rPr lang="ru-RU" sz="2600" b="1" dirty="0" err="1"/>
              <a:t>вусів</a:t>
            </a:r>
            <a:r>
              <a:rPr lang="ru-RU" sz="2600" b="1" dirty="0"/>
              <a:t>. </a:t>
            </a:r>
            <a:r>
              <a:rPr lang="ru-RU" sz="2600" b="1" dirty="0" err="1"/>
              <a:t>Тобто</a:t>
            </a:r>
            <a:r>
              <a:rPr lang="ru-RU" sz="2600" b="1" dirty="0"/>
              <a:t>, образ </a:t>
            </a:r>
            <a:r>
              <a:rPr lang="ru-RU" sz="2600" b="1" dirty="0" err="1"/>
              <a:t>вусатого</a:t>
            </a:r>
            <a:r>
              <a:rPr lang="ru-RU" sz="2600" b="1" dirty="0"/>
              <a:t> дядька </a:t>
            </a:r>
            <a:r>
              <a:rPr lang="ru-RU" sz="2600" b="1" dirty="0" err="1"/>
              <a:t>похилого</a:t>
            </a:r>
            <a:r>
              <a:rPr lang="ru-RU" sz="2600" b="1" dirty="0"/>
              <a:t> </a:t>
            </a:r>
            <a:r>
              <a:rPr lang="ru-RU" sz="2600" b="1" dirty="0" err="1"/>
              <a:t>віку</a:t>
            </a:r>
            <a:r>
              <a:rPr lang="ru-RU" sz="2600" b="1" dirty="0"/>
              <a:t> у </a:t>
            </a:r>
            <a:r>
              <a:rPr lang="ru-RU" sz="2600" b="1" dirty="0" err="1"/>
              <a:t>вишиванці</a:t>
            </a:r>
            <a:r>
              <a:rPr lang="ru-RU" sz="2600" b="1" dirty="0"/>
              <a:t> - </a:t>
            </a:r>
            <a:r>
              <a:rPr lang="ru-RU" sz="2600" b="1" dirty="0" err="1"/>
              <a:t>це</a:t>
            </a:r>
            <a:r>
              <a:rPr lang="ru-RU" sz="2600" b="1" dirty="0"/>
              <a:t> образ Шевченка </a:t>
            </a:r>
            <a:r>
              <a:rPr lang="ru-RU" sz="2600" b="1" dirty="0" err="1"/>
              <a:t>вже</a:t>
            </a:r>
            <a:r>
              <a:rPr lang="ru-RU" sz="2600" b="1" dirty="0"/>
              <a:t> </a:t>
            </a:r>
            <a:r>
              <a:rPr lang="ru-RU" sz="2600" b="1" dirty="0" err="1"/>
              <a:t>після</a:t>
            </a:r>
            <a:r>
              <a:rPr lang="ru-RU" sz="2600" b="1" dirty="0"/>
              <a:t> </a:t>
            </a:r>
            <a:r>
              <a:rPr lang="ru-RU" sz="2600" b="1" dirty="0" err="1"/>
              <a:t>заслання</a:t>
            </a:r>
            <a:r>
              <a:rPr lang="ru-RU" sz="2600" b="1" dirty="0"/>
              <a:t>. До </a:t>
            </a:r>
            <a:r>
              <a:rPr lang="ru-RU" sz="2600" b="1" dirty="0" err="1"/>
              <a:t>заслання</a:t>
            </a:r>
            <a:r>
              <a:rPr lang="ru-RU" sz="2600" b="1" dirty="0"/>
              <a:t> </a:t>
            </a:r>
            <a:r>
              <a:rPr lang="ru-RU" sz="2600" b="1" dirty="0" err="1"/>
              <a:t>це</a:t>
            </a:r>
            <a:r>
              <a:rPr lang="ru-RU" sz="2600" b="1" dirty="0"/>
              <a:t> </a:t>
            </a:r>
            <a:r>
              <a:rPr lang="ru-RU" sz="2600" b="1" dirty="0" err="1"/>
              <a:t>була</a:t>
            </a:r>
            <a:r>
              <a:rPr lang="ru-RU" sz="2600" b="1" dirty="0"/>
              <a:t> </a:t>
            </a:r>
            <a:r>
              <a:rPr lang="ru-RU" sz="2600" b="1" dirty="0" err="1"/>
              <a:t>життєрадісна</a:t>
            </a:r>
            <a:r>
              <a:rPr lang="ru-RU" sz="2600" b="1" dirty="0"/>
              <a:t> молода </a:t>
            </a:r>
            <a:r>
              <a:rPr lang="ru-RU" sz="2600" b="1" dirty="0" err="1"/>
              <a:t>людина</a:t>
            </a:r>
            <a:r>
              <a:rPr lang="ru-RU" sz="2600" b="1" dirty="0"/>
              <a:t>», – </a:t>
            </a:r>
            <a:r>
              <a:rPr lang="ru-RU" sz="2600" b="1" dirty="0" err="1"/>
              <a:t>пояснюють</a:t>
            </a:r>
            <a:r>
              <a:rPr lang="ru-RU" sz="2600" b="1" dirty="0"/>
              <a:t> </a:t>
            </a:r>
            <a:r>
              <a:rPr lang="ru-RU" sz="2600" b="1" dirty="0" err="1"/>
              <a:t>дослідники</a:t>
            </a:r>
            <a:r>
              <a:rPr lang="ru-RU" b="1" dirty="0"/>
              <a:t>.</a:t>
            </a:r>
            <a:endParaRPr lang="uk-UA" b="1" dirty="0"/>
          </a:p>
        </p:txBody>
      </p:sp>
    </p:spTree>
    <p:extLst>
      <p:ext uri="{BB962C8B-B14F-4D97-AF65-F5344CB8AC3E}">
        <p14:creationId xmlns:p14="http://schemas.microsoft.com/office/powerpoint/2010/main" val="20968572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30C32C-0C53-48CC-A667-6A11693DA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982133"/>
            <a:ext cx="9601196" cy="833968"/>
          </a:xfrm>
        </p:spPr>
        <p:txBody>
          <a:bodyPr>
            <a:normAutofit fontScale="90000"/>
          </a:bodyPr>
          <a:lstStyle/>
          <a:p>
            <a:r>
              <a:rPr lang="uk-UA" b="1" i="1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Захоплювався фотографією</a:t>
            </a:r>
            <a:br>
              <a:rPr lang="uk-U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uk-UA" dirty="0"/>
          </a:p>
        </p:txBody>
      </p:sp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34BA5192-BDF5-4762-8321-793F914D54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59320" y="1444625"/>
            <a:ext cx="3184080" cy="4636021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4E3ACF6-2232-467F-80B4-1A0D31356931}"/>
              </a:ext>
            </a:extLst>
          </p:cNvPr>
          <p:cNvSpPr txBox="1"/>
          <p:nvPr/>
        </p:nvSpPr>
        <p:spPr>
          <a:xfrm>
            <a:off x="4479481" y="1653642"/>
            <a:ext cx="7064819" cy="43931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lnSpc>
                <a:spcPct val="107000"/>
              </a:lnSpc>
              <a:spcAft>
                <a:spcPts val="800"/>
              </a:spcAft>
            </a:pPr>
            <a:r>
              <a:rPr lang="uk-UA" b="1" dirty="0">
                <a:effectLst/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Наприкінці життя поет цікавився новітнім мистецтвом фотографії та навіть мріяв відкрити власну фотомайстерню. Шевченко товаришував з багатьма фотографами, мав власні фотопортрети, фото сучасників, використовував світлини як допоміжний матеріал для творчості, уважно стежив за розвитком нової техніки. Для художника того часу це було прогресивно – не всі академісти сприймали фотографію всерйоз.  </a:t>
            </a:r>
            <a:endParaRPr lang="uk-UA" b="1" dirty="0">
              <a:effectLst/>
              <a:latin typeface="Garamond" panose="020204040303010108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uk-UA" b="1" dirty="0">
                <a:solidFill>
                  <a:srgbClr val="202122"/>
                </a:solidFill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Всі </a:t>
            </a:r>
            <a:r>
              <a:rPr lang="uk-UA" b="1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світлини </a:t>
            </a:r>
            <a:r>
              <a:rPr lang="uk-UA" b="1" strike="noStrike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 tooltip="Шевченко Тарас Григорович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Тараса Шевченка</a:t>
            </a:r>
            <a:r>
              <a:rPr lang="uk-UA" b="1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зроблено після його повернення із заслання, в період між 1859-1861 роками. Відомо про одинадцять світлин Шевченка з натури, з яких </a:t>
            </a:r>
            <a:r>
              <a:rPr lang="uk-UA" b="1" dirty="0" err="1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збереглося</a:t>
            </a:r>
            <a:r>
              <a:rPr lang="uk-UA" b="1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десять. Дев'ять з них зберігаються у </a:t>
            </a:r>
            <a:r>
              <a:rPr lang="uk-UA" b="1" u="none" strike="noStrike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4" tooltip="Національний музей Тараса Шевченка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Національному музеї Т. Шевченка</a:t>
            </a:r>
            <a:r>
              <a:rPr lang="uk-UA" b="1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endParaRPr lang="uk-UA" b="1" dirty="0">
              <a:effectLst/>
              <a:latin typeface="Garamond" panose="020204040303010108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uk-UA" sz="16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</a:t>
            </a:r>
            <a:r>
              <a:rPr lang="uk-UA" sz="1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вітлина Шевченка - фоторепродукція його</a:t>
            </a:r>
            <a:r>
              <a:rPr lang="uk-UA" sz="1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r>
              <a:rPr lang="uk-UA" sz="1600" i="1" u="none" strike="noStrike" dirty="0">
                <a:effectLst/>
                <a:latin typeface="Times New Roman" panose="02020603050405020304" pitchFamily="18" charset="0"/>
                <a:ea typeface="Calibri" panose="020F0502020204030204" pitchFamily="34" charset="0"/>
                <a:hlinkClick r:id="rId5" tooltip="w:File:1858 01 Taras Shevchenko Selfportrait.jpg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автопортрета 1858 року</a:t>
            </a:r>
            <a:r>
              <a:rPr lang="uk-UA" sz="1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створена під час перебування в </a:t>
            </a:r>
            <a:r>
              <a:rPr lang="uk-UA" sz="1600" i="1" u="none" strike="noStrike" dirty="0">
                <a:effectLst/>
                <a:latin typeface="Times New Roman" panose="02020603050405020304" pitchFamily="18" charset="0"/>
                <a:ea typeface="Calibri" panose="020F0502020204030204" pitchFamily="34" charset="0"/>
                <a:hlinkClick r:id="rId6" tooltip="Нижній Новгород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Нижньому Новгороді</a:t>
            </a:r>
            <a:r>
              <a:rPr lang="uk-UA" sz="1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коли поет чекав дозволу повернутися в </a:t>
            </a:r>
            <a:r>
              <a:rPr lang="uk-UA" sz="1600" i="1" u="none" strike="noStrike" dirty="0">
                <a:effectLst/>
                <a:latin typeface="Times New Roman" panose="02020603050405020304" pitchFamily="18" charset="0"/>
                <a:ea typeface="Calibri" panose="020F0502020204030204" pitchFamily="34" charset="0"/>
                <a:hlinkClick r:id="rId7" tooltip="Санкт-Петербург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Петербург</a:t>
            </a:r>
            <a:r>
              <a:rPr lang="uk-UA" sz="1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 після перебування на засланні. </a:t>
            </a:r>
            <a:endParaRPr lang="uk-UA" sz="1600" b="1" i="1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95488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0B35CF-3235-4AF2-A3B2-F7D549633C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4900" y="982132"/>
            <a:ext cx="9791700" cy="503768"/>
          </a:xfrm>
        </p:spPr>
        <p:txBody>
          <a:bodyPr>
            <a:normAutofit fontScale="90000"/>
          </a:bodyPr>
          <a:lstStyle/>
          <a:p>
            <a:r>
              <a:rPr lang="uk-UA" sz="4400" b="1" i="1" dirty="0">
                <a:solidFill>
                  <a:schemeClr val="accent2">
                    <a:lumMod val="50000"/>
                  </a:schemeClr>
                </a:solidFill>
              </a:rPr>
              <a:t>Уподобання та стиль життя</a:t>
            </a:r>
            <a:endParaRPr lang="uk-UA" sz="4400" dirty="0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0ED2C0E4-D199-4867-8D8C-FE701C7C20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03868" y="1714500"/>
            <a:ext cx="9592732" cy="4445000"/>
          </a:xfrm>
        </p:spPr>
        <p:txBody>
          <a:bodyPr>
            <a:normAutofit fontScale="55000" lnSpcReduction="20000"/>
          </a:bodyPr>
          <a:lstStyle/>
          <a:p>
            <a:pPr indent="450215" algn="just">
              <a:lnSpc>
                <a:spcPct val="107000"/>
              </a:lnSpc>
              <a:spcAft>
                <a:spcPts val="800"/>
              </a:spcAft>
            </a:pPr>
            <a:r>
              <a:rPr lang="uk-UA" sz="3600" b="1" dirty="0">
                <a:solidFill>
                  <a:srgbClr val="000000"/>
                </a:solidFill>
                <a:effectLst/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Товариш Тараса, художник Іван Сошенко у своїх спогадах писав, що, «познайомившись зі світськими людьми і роз'їжджаючи по вечірках, він почав гарно одягатися, навіть з претензією на «</a:t>
            </a:r>
            <a:r>
              <a:rPr lang="uk-UA" sz="3600" b="1" dirty="0" err="1">
                <a:solidFill>
                  <a:srgbClr val="000000"/>
                </a:solidFill>
                <a:effectLst/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comme</a:t>
            </a:r>
            <a:r>
              <a:rPr lang="uk-UA" sz="3600" b="1" dirty="0">
                <a:solidFill>
                  <a:srgbClr val="000000"/>
                </a:solidFill>
                <a:effectLst/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600" b="1" dirty="0" err="1">
                <a:solidFill>
                  <a:srgbClr val="000000"/>
                </a:solidFill>
                <a:effectLst/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il</a:t>
            </a:r>
            <a:r>
              <a:rPr lang="uk-UA" sz="3600" b="1" dirty="0">
                <a:solidFill>
                  <a:srgbClr val="000000"/>
                </a:solidFill>
                <a:effectLst/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600" b="1" dirty="0" err="1">
                <a:solidFill>
                  <a:srgbClr val="000000"/>
                </a:solidFill>
                <a:effectLst/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faut</a:t>
            </a:r>
            <a:r>
              <a:rPr lang="uk-UA" sz="3600" b="1" dirty="0">
                <a:solidFill>
                  <a:srgbClr val="000000"/>
                </a:solidFill>
                <a:effectLst/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 (належним чином)».</a:t>
            </a:r>
            <a:endParaRPr lang="uk-UA" sz="3600" b="1" dirty="0">
              <a:effectLst/>
              <a:latin typeface="Garamond" panose="020204040303010108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800"/>
              </a:spcAft>
            </a:pPr>
            <a:r>
              <a:rPr lang="uk-UA" sz="3600" b="1" dirty="0">
                <a:solidFill>
                  <a:srgbClr val="000000"/>
                </a:solidFill>
                <a:effectLst/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Досі немає конкретних відповідей щодо його улюбленого елементу гардероба. Але відомо, що з першого гонорару за картину Тарас Шевченко придбав собі дороге взуття.</a:t>
            </a:r>
            <a:endParaRPr lang="uk-UA" sz="3600" b="1" dirty="0">
              <a:effectLst/>
              <a:latin typeface="Garamond" panose="020204040303010108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800"/>
              </a:spcAft>
            </a:pPr>
            <a:r>
              <a:rPr lang="uk-UA" sz="3600" b="1" dirty="0">
                <a:solidFill>
                  <a:srgbClr val="000000"/>
                </a:solidFill>
                <a:effectLst/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Кобзар регулярно витрачав гроші, щоб підтримувати образ денді: мав хороші костюми, зокрема парусинові, носив циліндр. Одного разу купив собі з гонорару єнотову шубу, іншого – гумового плаща-макінтоша.</a:t>
            </a:r>
            <a:endParaRPr lang="uk-UA" sz="3600" b="1" dirty="0">
              <a:effectLst/>
              <a:latin typeface="Garamond" panose="020204040303010108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800"/>
              </a:spcAft>
            </a:pPr>
            <a:r>
              <a:rPr lang="uk-UA" sz="3600" b="1" dirty="0">
                <a:solidFill>
                  <a:srgbClr val="000000"/>
                </a:solidFill>
                <a:effectLst/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Дехто із сучасників вважав його навіть франтом. Поет носив і костюми, і фраки, одягав модні сорочки та краватки. Мало того, схоже, що поет носив і золоті запонки. Посмертний опис речей Тараса Шевченка, які знаходилися в приміщенні Академії мистецтв, це лише підтверджує. Цікавий факт - окрім всього іншого майна, там були навіть китайські туфлі.</a:t>
            </a:r>
            <a:endParaRPr lang="uk-UA" sz="3600" b="1" dirty="0">
              <a:effectLst/>
              <a:latin typeface="Garamond" panose="020204040303010108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1284515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C5722F-5D73-404B-80B6-FCF63AC146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3868" y="982133"/>
            <a:ext cx="9592732" cy="300567"/>
          </a:xfrm>
        </p:spPr>
        <p:txBody>
          <a:bodyPr>
            <a:normAutofit fontScale="90000"/>
          </a:bodyPr>
          <a:lstStyle/>
          <a:p>
            <a:r>
              <a:rPr lang="uk-UA" sz="4000" b="1" i="1" dirty="0">
                <a:solidFill>
                  <a:schemeClr val="accent2">
                    <a:lumMod val="50000"/>
                  </a:schemeClr>
                </a:solidFill>
              </a:rPr>
              <a:t>Уподобання та стиль життя</a:t>
            </a:r>
            <a:endParaRPr lang="uk-UA" sz="4000" dirty="0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3F1F69F-0B7E-4808-81E8-3BB49FF50C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03868" y="1524001"/>
            <a:ext cx="9592732" cy="4521199"/>
          </a:xfrm>
        </p:spPr>
        <p:txBody>
          <a:bodyPr>
            <a:normAutofit fontScale="25000" lnSpcReduction="20000"/>
          </a:bodyPr>
          <a:lstStyle/>
          <a:p>
            <a:pPr indent="450215" algn="just">
              <a:lnSpc>
                <a:spcPct val="107000"/>
              </a:lnSpc>
              <a:spcAft>
                <a:spcPts val="800"/>
              </a:spcAft>
            </a:pPr>
            <a:r>
              <a:rPr lang="uk-UA" sz="8000" b="1" dirty="0">
                <a:solidFill>
                  <a:srgbClr val="000000"/>
                </a:solidFill>
                <a:effectLst/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 от у традиційне вбрання він одягався лише для світлин, аби відповідати тогочасним настроям, себто ідеям романтизму - мистецького напрямку, що популяризував повернення до витоків та збереження національної спадщини.</a:t>
            </a:r>
            <a:endParaRPr lang="uk-UA" sz="8000" b="1" dirty="0">
              <a:effectLst/>
              <a:latin typeface="Garamond" panose="020204040303010108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800"/>
              </a:spcAft>
            </a:pPr>
            <a:r>
              <a:rPr lang="uk-UA" sz="8000" b="1" dirty="0">
                <a:solidFill>
                  <a:srgbClr val="000000"/>
                </a:solidFill>
                <a:effectLst/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Коли Тарас Шевченко надягав одночасно модний міський костюм і селянську смушкову шапку з кожухом, це просто шокувало оточуючих, адже поєднувати одяг різних станів було </a:t>
            </a:r>
            <a:r>
              <a:rPr lang="uk-UA" sz="8000" b="1" dirty="0" err="1">
                <a:solidFill>
                  <a:srgbClr val="000000"/>
                </a:solidFill>
                <a:effectLst/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неприйнято</a:t>
            </a:r>
            <a:r>
              <a:rPr lang="uk-UA" sz="8000" b="1" dirty="0">
                <a:solidFill>
                  <a:srgbClr val="000000"/>
                </a:solidFill>
                <a:effectLst/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sz="8000" b="1" dirty="0">
              <a:effectLst/>
              <a:latin typeface="Garamond" panose="020204040303010108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800"/>
              </a:spcAft>
            </a:pPr>
            <a:r>
              <a:rPr lang="uk-UA" sz="8000" b="1" dirty="0">
                <a:solidFill>
                  <a:srgbClr val="000000"/>
                </a:solidFill>
                <a:effectLst/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Фактично, Шевченко зробив спробу презентації народного одягу в урбаністичному середовищі. Він своїм зовнішнім виглядом не лише ламав соціальні правила та стереотипи, а й кидав виклик суспільній думці, відкрито демонструючи себе як українця за допомогою одягу. Чому він це робив? Бо власне самоусвідомлення вимагало від нього культурного єднання зі своїм народом, позначення себе з ним одними маркерами.</a:t>
            </a:r>
            <a:endParaRPr lang="uk-UA" sz="8000" b="1" dirty="0">
              <a:effectLst/>
              <a:latin typeface="Garamond" panose="020204040303010108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800"/>
              </a:spcAft>
            </a:pPr>
            <a:r>
              <a:rPr lang="uk-UA" sz="8000" b="1" dirty="0">
                <a:solidFill>
                  <a:srgbClr val="000000"/>
                </a:solidFill>
                <a:effectLst/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Саме Шевченко розпочав моду на національні риси в одязі серед українських письменників, він був також одним із перших, хто почав фотографуватися в народному одязі.</a:t>
            </a:r>
            <a:endParaRPr lang="uk-UA" sz="8000" b="1" dirty="0">
              <a:effectLst/>
              <a:latin typeface="Garamond" panose="020204040303010108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800"/>
              </a:spcAft>
            </a:pPr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7672373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4083D7-E7B5-4E5D-B675-AAC6268B07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982132"/>
            <a:ext cx="4800598" cy="1303867"/>
          </a:xfrm>
        </p:spPr>
        <p:txBody>
          <a:bodyPr/>
          <a:lstStyle/>
          <a:p>
            <a:pPr algn="l"/>
            <a:r>
              <a:rPr lang="uk-UA" b="1" i="1" dirty="0">
                <a:solidFill>
                  <a:schemeClr val="accent2">
                    <a:lumMod val="75000"/>
                  </a:schemeClr>
                </a:solidFill>
              </a:rPr>
              <a:t>Улюблені страви</a:t>
            </a:r>
          </a:p>
        </p:txBody>
      </p:sp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96B0847B-683B-40F0-B0AD-0BD7AFAF1C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88101" y="1371600"/>
            <a:ext cx="4376738" cy="3903136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186D4E9-C0DB-4002-BCA4-86B04CB9DC8E}"/>
              </a:ext>
            </a:extLst>
          </p:cNvPr>
          <p:cNvSpPr txBox="1"/>
          <p:nvPr/>
        </p:nvSpPr>
        <p:spPr>
          <a:xfrm>
            <a:off x="1295403" y="2551837"/>
            <a:ext cx="4800597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000" b="1" dirty="0">
                <a:latin typeface="Garamond" panose="02020404030301010803" pitchFamily="18" charset="0"/>
              </a:rPr>
              <a:t>Тарас Шевченко полюбляв просту українську кухню, особливо борщ із карасями (або затертий пшоном і салом), гречані вареники з сиром. У його раціоні часто були сушена риба, сало, домашня ковбаса, а улюбленим напоєм був чай із ромом, який він пив майже до кінця життя.   </a:t>
            </a:r>
          </a:p>
          <a:p>
            <a:r>
              <a:rPr lang="uk-UA" sz="2000" b="1" dirty="0">
                <a:latin typeface="Garamond" panose="02020404030301010803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673458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703E0B-155A-497B-BA61-8A6D846AA4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399" y="952500"/>
            <a:ext cx="4445001" cy="977900"/>
          </a:xfrm>
        </p:spPr>
        <p:txBody>
          <a:bodyPr>
            <a:normAutofit/>
          </a:bodyPr>
          <a:lstStyle/>
          <a:p>
            <a:r>
              <a:rPr lang="uk-UA" sz="4400" b="1" i="1" dirty="0">
                <a:solidFill>
                  <a:schemeClr val="accent2">
                    <a:lumMod val="75000"/>
                  </a:schemeClr>
                </a:solidFill>
              </a:rPr>
              <a:t>Академік-гравер</a:t>
            </a:r>
          </a:p>
        </p:txBody>
      </p:sp>
      <p:pic>
        <p:nvPicPr>
          <p:cNvPr id="6" name="Місце для зображення 5">
            <a:extLst>
              <a:ext uri="{FF2B5EF4-FFF2-40B4-BE49-F238E27FC236}">
                <a16:creationId xmlns:a16="http://schemas.microsoft.com/office/drawing/2014/main" id="{FC4AB95A-6113-4BB2-971E-BD2B5A00B5D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22901" r="22901"/>
          <a:stretch>
            <a:fillRect/>
          </a:stretch>
        </p:blipFill>
        <p:spPr>
          <a:xfrm>
            <a:off x="7226300" y="1041400"/>
            <a:ext cx="3931879" cy="4775200"/>
          </a:xfrm>
        </p:spPr>
      </p:pic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BDE02393-0272-47C8-BB64-BBD7FD9733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95399" y="2171700"/>
            <a:ext cx="4991101" cy="2912532"/>
          </a:xfrm>
        </p:spPr>
        <p:txBody>
          <a:bodyPr>
            <a:normAutofit lnSpcReduction="10000"/>
          </a:bodyPr>
          <a:lstStyle/>
          <a:p>
            <a:pPr indent="450215" algn="just">
              <a:lnSpc>
                <a:spcPct val="107000"/>
              </a:lnSpc>
              <a:spcAft>
                <a:spcPts val="800"/>
              </a:spcAft>
            </a:pPr>
            <a:r>
              <a:rPr lang="uk-UA" sz="2000" b="1" dirty="0">
                <a:effectLst/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У 1860 році Шевченко отримав звання академіка в Імператорській академії мистецтв. Його офорти довго зберігалися в фондах Академії. Шевченко-художник - це окрема постать, яку ми лише відкриваємо заново.</a:t>
            </a:r>
            <a:r>
              <a:rPr lang="uk-UA" sz="2000" b="1" dirty="0">
                <a:effectLst/>
                <a:latin typeface="Garamond" panose="02020404030301010803" pitchFamily="18" charset="0"/>
                <a:ea typeface="Times New Roman" panose="02020603050405020304" pitchFamily="18" charset="0"/>
                <a:cs typeface="Segoe UI Emoji" panose="020B0502040204020203" pitchFamily="34" charset="0"/>
              </a:rPr>
              <a:t> </a:t>
            </a:r>
            <a:endParaRPr lang="uk-UA" sz="2000" b="1" dirty="0">
              <a:effectLst/>
              <a:latin typeface="Garamond" panose="020204040303010108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800"/>
              </a:spcAft>
            </a:pPr>
            <a:r>
              <a:rPr lang="uk-UA" sz="2000" b="1" i="1" dirty="0">
                <a:solidFill>
                  <a:srgbClr val="0A0A0A"/>
                </a:solidFill>
                <a:effectLst/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Офорт Шевченка «Дари в Чигирині» (1844 р.)</a:t>
            </a:r>
            <a:endParaRPr lang="uk-UA" sz="2000" b="1" i="1" dirty="0">
              <a:effectLst/>
              <a:latin typeface="Garamond" panose="020204040303010108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6252310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88BA08-C4E3-4FE0-8033-2B89E989F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2387600"/>
            <a:ext cx="2527298" cy="1803400"/>
          </a:xfrm>
        </p:spPr>
        <p:txBody>
          <a:bodyPr>
            <a:normAutofit fontScale="90000"/>
          </a:bodyPr>
          <a:lstStyle/>
          <a:p>
            <a:r>
              <a:rPr lang="uk-UA" b="1" i="1" dirty="0">
                <a:solidFill>
                  <a:schemeClr val="accent2">
                    <a:lumMod val="75000"/>
                  </a:schemeClr>
                </a:solidFill>
              </a:rPr>
              <a:t>Слідчі справи та нагляд</a:t>
            </a:r>
            <a:br>
              <a:rPr lang="uk-UA" b="1" i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uk-UA" b="1" i="1" dirty="0">
                <a:solidFill>
                  <a:schemeClr val="accent2">
                    <a:lumMod val="75000"/>
                  </a:schemeClr>
                </a:solidFill>
              </a:rPr>
              <a:t>Стан здоров'я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C2063F76-CDC3-4BA1-B078-A641A13BDB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62400" y="1079500"/>
            <a:ext cx="6934197" cy="4796368"/>
          </a:xfrm>
        </p:spPr>
        <p:txBody>
          <a:bodyPr>
            <a:noAutofit/>
          </a:bodyPr>
          <a:lstStyle/>
          <a:p>
            <a:pPr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uk-UA" sz="2000" b="1" dirty="0">
                <a:solidFill>
                  <a:srgbClr val="0A0A0A"/>
                </a:solidFill>
                <a:effectLst/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Маловідомий пласт документів - це понад 140 аркушів </a:t>
            </a:r>
            <a:r>
              <a:rPr lang="uk-UA" sz="2000" b="1" u="sng" dirty="0">
                <a:solidFill>
                  <a:srgbClr val="1A0DAB"/>
                </a:solidFill>
                <a:effectLst/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слідчо-наглядових справ</a:t>
            </a:r>
            <a:r>
              <a:rPr lang="uk-UA" sz="2000" b="1" dirty="0">
                <a:solidFill>
                  <a:srgbClr val="0A0A0A"/>
                </a:solidFill>
                <a:effectLst/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періоду 1847–1859 років, які документують кожен крок поета під час заслання та після нього.</a:t>
            </a:r>
          </a:p>
          <a:p>
            <a:pPr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uk-UA" sz="2000" b="1" dirty="0">
                <a:effectLst/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 листах і нотатках із заслання Шевченко залишив точні описи умов служби, клімату, психологічного стану солдатів. Ці матеріали тривалий час зберігалися в архівах і стали важливими джерелами для істориків ХІХ століття.</a:t>
            </a:r>
          </a:p>
          <a:p>
            <a:pPr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uk-UA" sz="2000" b="1" dirty="0">
                <a:solidFill>
                  <a:srgbClr val="0A0A0A"/>
                </a:solidFill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Фатальний ревматизм, який    зрештою підірвав серце поета, він «заробив» ще у 1847 році під час перебування в Орській фортеці через суворі умови служби.</a:t>
            </a:r>
            <a:endParaRPr lang="uk-UA" sz="2000" b="1" dirty="0">
              <a:effectLst/>
              <a:latin typeface="Garamond" panose="020204040303010108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0" algn="just">
              <a:lnSpc>
                <a:spcPct val="107000"/>
              </a:lnSpc>
              <a:spcAft>
                <a:spcPts val="800"/>
              </a:spcAft>
              <a:buNone/>
            </a:pPr>
            <a:endParaRPr lang="uk-UA" sz="2000" b="1" dirty="0">
              <a:effectLst/>
              <a:latin typeface="Garamond" panose="020204040303010108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/>
            <a:endParaRPr lang="uk-UA" sz="1800" b="1" dirty="0">
              <a:effectLst/>
              <a:latin typeface="Garamond" panose="02020404030301010803" pitchFamily="18" charset="0"/>
              <a:ea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uk-UA" sz="1800" b="1" dirty="0">
                <a:solidFill>
                  <a:srgbClr val="0A0A0A"/>
                </a:solidFill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uk-UA" sz="1800" b="1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788349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рирода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114</TotalTime>
  <Words>1061</Words>
  <Application>Microsoft Office PowerPoint</Application>
  <PresentationFormat>Широкий екран</PresentationFormat>
  <Paragraphs>54</Paragraphs>
  <Slides>12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12</vt:i4>
      </vt:variant>
    </vt:vector>
  </HeadingPairs>
  <TitlesOfParts>
    <vt:vector size="17" baseType="lpstr">
      <vt:lpstr>Arial</vt:lpstr>
      <vt:lpstr>Calibri</vt:lpstr>
      <vt:lpstr>Garamond</vt:lpstr>
      <vt:lpstr>Times New Roman</vt:lpstr>
      <vt:lpstr>Природа</vt:lpstr>
      <vt:lpstr>До 212-ї річниці від дня народження Тараса Шевченка</vt:lpstr>
      <vt:lpstr>Козацьке коріння  та шляхетна кров</vt:lpstr>
      <vt:lpstr>Уподобання  та стиль життя</vt:lpstr>
      <vt:lpstr>Захоплювався фотографією </vt:lpstr>
      <vt:lpstr>Уподобання та стиль життя</vt:lpstr>
      <vt:lpstr>Уподобання та стиль життя</vt:lpstr>
      <vt:lpstr>Улюблені страви</vt:lpstr>
      <vt:lpstr>Академік-гравер</vt:lpstr>
      <vt:lpstr>Слідчі справи та нагляд Стан здоров'я</vt:lpstr>
      <vt:lpstr>Щоденник - розмова із собою</vt:lpstr>
      <vt:lpstr>Останнє кохання та мрія</vt:lpstr>
      <vt:lpstr>Останнє кохання та мрія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До 212-ї річниці від дня народження Тараса Шевченка</dc:title>
  <dc:creator>User</dc:creator>
  <cp:lastModifiedBy>User</cp:lastModifiedBy>
  <cp:revision>36</cp:revision>
  <dcterms:created xsi:type="dcterms:W3CDTF">2026-03-03T08:04:39Z</dcterms:created>
  <dcterms:modified xsi:type="dcterms:W3CDTF">2026-03-03T09:58:51Z</dcterms:modified>
</cp:coreProperties>
</file>