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8" r:id="rId2"/>
    <p:sldId id="306" r:id="rId3"/>
    <p:sldId id="309" r:id="rId4"/>
    <p:sldId id="307" r:id="rId5"/>
    <p:sldId id="311" r:id="rId6"/>
    <p:sldId id="310" r:id="rId7"/>
    <p:sldId id="312" r:id="rId8"/>
    <p:sldId id="313" r:id="rId9"/>
    <p:sldId id="314" r:id="rId10"/>
    <p:sldId id="317" r:id="rId11"/>
    <p:sldId id="318" r:id="rId12"/>
    <p:sldId id="319" r:id="rId13"/>
    <p:sldId id="320" r:id="rId14"/>
    <p:sldId id="321" r:id="rId15"/>
    <p:sldId id="322" r:id="rId1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82139" autoAdjust="0"/>
  </p:normalViewPr>
  <p:slideViewPr>
    <p:cSldViewPr snapToGrid="0">
      <p:cViewPr varScale="1">
        <p:scale>
          <a:sx n="106" d="100"/>
          <a:sy n="106"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DD777-DE4D-4AB0-9E51-7D01AFF57E99}" type="datetimeFigureOut">
              <a:rPr lang="uk-UA" smtClean="0"/>
              <a:t>24.02.2026</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6AD24-579E-45BA-B0AC-6B03C1FECBC2}" type="slidenum">
              <a:rPr lang="uk-UA" smtClean="0"/>
              <a:t>‹№›</a:t>
            </a:fld>
            <a:endParaRPr lang="uk-UA" dirty="0"/>
          </a:p>
        </p:txBody>
      </p:sp>
    </p:spTree>
    <p:extLst>
      <p:ext uri="{BB962C8B-B14F-4D97-AF65-F5344CB8AC3E}">
        <p14:creationId xmlns:p14="http://schemas.microsoft.com/office/powerpoint/2010/main" val="314428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D424BC-B67F-472C-8449-4EF0017298DF}"/>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682D1948-C75A-4C86-A244-10431A457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5384E047-7372-4753-B78F-2BB4671C3F32}"/>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5" name="Місце для нижнього колонтитула 4">
            <a:extLst>
              <a:ext uri="{FF2B5EF4-FFF2-40B4-BE49-F238E27FC236}">
                <a16:creationId xmlns:a16="http://schemas.microsoft.com/office/drawing/2014/main" id="{DD638312-8C79-4D32-81BF-62BB016BB0AA}"/>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5A544628-F5AB-42C3-842D-0305C4DEA1E9}"/>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35080547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EE50D3-2A0C-4433-8967-96C615ED482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19C8B99-3482-4FE1-80DB-9D7B3E3DFE81}"/>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A5AD806-25C0-418C-999C-FD6F3AECC195}"/>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5" name="Місце для нижнього колонтитула 4">
            <a:extLst>
              <a:ext uri="{FF2B5EF4-FFF2-40B4-BE49-F238E27FC236}">
                <a16:creationId xmlns:a16="http://schemas.microsoft.com/office/drawing/2014/main" id="{3A994C4D-A611-4D0C-BDF1-73EBD30BF10A}"/>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48E32629-0381-4014-BFC2-3E58E263857F}"/>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04162668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6C2B4CB-1990-447B-AA64-6903DD56550E}"/>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4199CDB-9132-4816-A904-FD91BC1972D5}"/>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1B717E0-1BA0-41D7-8C8C-50470F462D96}"/>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5" name="Місце для нижнього колонтитула 4">
            <a:extLst>
              <a:ext uri="{FF2B5EF4-FFF2-40B4-BE49-F238E27FC236}">
                <a16:creationId xmlns:a16="http://schemas.microsoft.com/office/drawing/2014/main" id="{958DDD90-2809-40D3-9D6A-A311917F62E5}"/>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49E24E10-41F2-4F71-AA6F-5D49171A6E52}"/>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45553693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2DD40-D101-4270-8DC6-E897CE6D09AB}"/>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52851873-55BC-442C-B325-B9DEC0D4840C}"/>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7FD148C-C9D3-46E0-BFC3-B0ECB8FD605A}"/>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5" name="Місце для нижнього колонтитула 4">
            <a:extLst>
              <a:ext uri="{FF2B5EF4-FFF2-40B4-BE49-F238E27FC236}">
                <a16:creationId xmlns:a16="http://schemas.microsoft.com/office/drawing/2014/main" id="{03E0A3FF-3B3D-4AF1-BFB2-FE1A672458B3}"/>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8099D921-017F-4BE3-958B-BD94DC941C4A}"/>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49053334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0CC174-7752-4176-9955-B7DFCF1D3A78}"/>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DD9487B-0E5E-4FAF-A7CE-CC3A76B7D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89D2FF49-35BD-4AAB-85B9-6851840667AE}"/>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5" name="Місце для нижнього колонтитула 4">
            <a:extLst>
              <a:ext uri="{FF2B5EF4-FFF2-40B4-BE49-F238E27FC236}">
                <a16:creationId xmlns:a16="http://schemas.microsoft.com/office/drawing/2014/main" id="{4F3AD60F-51BE-45ED-B01C-A21C5672F5BF}"/>
              </a:ext>
            </a:extLst>
          </p:cNvPr>
          <p:cNvSpPr>
            <a:spLocks noGrp="1"/>
          </p:cNvSpPr>
          <p:nvPr>
            <p:ph type="ftr" sz="quarter" idx="11"/>
          </p:nvPr>
        </p:nvSpPr>
        <p:spPr/>
        <p:txBody>
          <a:bodyPr/>
          <a:lstStyle/>
          <a:p>
            <a:endParaRPr lang="uk-UA" dirty="0"/>
          </a:p>
        </p:txBody>
      </p:sp>
      <p:sp>
        <p:nvSpPr>
          <p:cNvPr id="6" name="Місце для номера слайда 5">
            <a:extLst>
              <a:ext uri="{FF2B5EF4-FFF2-40B4-BE49-F238E27FC236}">
                <a16:creationId xmlns:a16="http://schemas.microsoft.com/office/drawing/2014/main" id="{A265318E-40BC-4F62-B362-78B2FAFEF43F}"/>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15960913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8FFE13-1B73-47D9-BED2-A40D4F82C92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78D53BE-3FF2-484C-93B1-7AAA7A0ECF5E}"/>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E924EB31-2087-42FB-A4B5-2839805A8F72}"/>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C26A7B8E-0752-45D3-B420-A3BAA2A02DA5}"/>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6" name="Місце для нижнього колонтитула 5">
            <a:extLst>
              <a:ext uri="{FF2B5EF4-FFF2-40B4-BE49-F238E27FC236}">
                <a16:creationId xmlns:a16="http://schemas.microsoft.com/office/drawing/2014/main" id="{F56A5159-34CA-46FB-AC84-8D61501B75B1}"/>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CE5FF45D-A8A7-447E-B380-2631D6C9DE23}"/>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01637930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160945-3323-4E72-AC5C-B00BE07C3783}"/>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EB28E665-DAAD-4139-B933-0A7C99BF3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CAF43B9C-4BF6-4BB1-A067-539692253FB5}"/>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5D3FD1AD-999B-49FF-965F-64ED97588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1295F75D-04E6-4F42-9263-2BFE9E47732E}"/>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41F1049F-AD47-46FD-83AE-C168A262B109}"/>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8" name="Місце для нижнього колонтитула 7">
            <a:extLst>
              <a:ext uri="{FF2B5EF4-FFF2-40B4-BE49-F238E27FC236}">
                <a16:creationId xmlns:a16="http://schemas.microsoft.com/office/drawing/2014/main" id="{DB562157-F1C7-4A00-9960-E71E77CA1B8C}"/>
              </a:ext>
            </a:extLst>
          </p:cNvPr>
          <p:cNvSpPr>
            <a:spLocks noGrp="1"/>
          </p:cNvSpPr>
          <p:nvPr>
            <p:ph type="ftr" sz="quarter" idx="11"/>
          </p:nvPr>
        </p:nvSpPr>
        <p:spPr/>
        <p:txBody>
          <a:bodyPr/>
          <a:lstStyle/>
          <a:p>
            <a:endParaRPr lang="uk-UA" dirty="0"/>
          </a:p>
        </p:txBody>
      </p:sp>
      <p:sp>
        <p:nvSpPr>
          <p:cNvPr id="9" name="Місце для номера слайда 8">
            <a:extLst>
              <a:ext uri="{FF2B5EF4-FFF2-40B4-BE49-F238E27FC236}">
                <a16:creationId xmlns:a16="http://schemas.microsoft.com/office/drawing/2014/main" id="{4B54CB80-C780-443D-AE30-D29AECD6974D}"/>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313856019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FAC853-612E-4A1F-965E-19DFE113B0F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D0995FA9-2C2A-4ECA-826A-ABA276980BB8}"/>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4" name="Місце для нижнього колонтитула 3">
            <a:extLst>
              <a:ext uri="{FF2B5EF4-FFF2-40B4-BE49-F238E27FC236}">
                <a16:creationId xmlns:a16="http://schemas.microsoft.com/office/drawing/2014/main" id="{75483A94-D011-4748-8921-3AAB4C9F3F5A}"/>
              </a:ext>
            </a:extLst>
          </p:cNvPr>
          <p:cNvSpPr>
            <a:spLocks noGrp="1"/>
          </p:cNvSpPr>
          <p:nvPr>
            <p:ph type="ftr" sz="quarter" idx="11"/>
          </p:nvPr>
        </p:nvSpPr>
        <p:spPr/>
        <p:txBody>
          <a:bodyPr/>
          <a:lstStyle/>
          <a:p>
            <a:endParaRPr lang="uk-UA" dirty="0"/>
          </a:p>
        </p:txBody>
      </p:sp>
      <p:sp>
        <p:nvSpPr>
          <p:cNvPr id="5" name="Місце для номера слайда 4">
            <a:extLst>
              <a:ext uri="{FF2B5EF4-FFF2-40B4-BE49-F238E27FC236}">
                <a16:creationId xmlns:a16="http://schemas.microsoft.com/office/drawing/2014/main" id="{82512904-6EC4-413A-85EC-AFD902CC04B8}"/>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627803720"/>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E5576A6-D832-4CF7-A1FE-3E2FA06730B4}"/>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3" name="Місце для нижнього колонтитула 2">
            <a:extLst>
              <a:ext uri="{FF2B5EF4-FFF2-40B4-BE49-F238E27FC236}">
                <a16:creationId xmlns:a16="http://schemas.microsoft.com/office/drawing/2014/main" id="{1076F10D-6511-42D9-9DB0-2D38C3F8E57E}"/>
              </a:ext>
            </a:extLst>
          </p:cNvPr>
          <p:cNvSpPr>
            <a:spLocks noGrp="1"/>
          </p:cNvSpPr>
          <p:nvPr>
            <p:ph type="ftr" sz="quarter" idx="1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9E697EE3-47E8-4D34-A49A-9DD619A60E63}"/>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307557675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DCE97B-9F2F-4C5C-9F0C-7919319340ED}"/>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954C018-85FF-4517-9D46-9A61F9714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8C9222E1-A26F-4C2B-9154-11EFD192E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40DF2C88-AC90-4410-AB14-F42EB9CE20B0}"/>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6" name="Місце для нижнього колонтитула 5">
            <a:extLst>
              <a:ext uri="{FF2B5EF4-FFF2-40B4-BE49-F238E27FC236}">
                <a16:creationId xmlns:a16="http://schemas.microsoft.com/office/drawing/2014/main" id="{49AD031E-7649-423B-A572-186F0B8F5E3E}"/>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247E379F-C246-4A99-8B36-335B985E0AFA}"/>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27542728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70BB79-5423-4127-9114-466AFB85B330}"/>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B34912D-778A-440C-8243-08BBA15FF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Місце для тексту 3">
            <a:extLst>
              <a:ext uri="{FF2B5EF4-FFF2-40B4-BE49-F238E27FC236}">
                <a16:creationId xmlns:a16="http://schemas.microsoft.com/office/drawing/2014/main" id="{D1094FC2-CD5C-4C18-BBD6-79BCC0B13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C2FD1BC-9F17-480D-AABB-B74EF4D51475}"/>
              </a:ext>
            </a:extLst>
          </p:cNvPr>
          <p:cNvSpPr>
            <a:spLocks noGrp="1"/>
          </p:cNvSpPr>
          <p:nvPr>
            <p:ph type="dt" sz="half" idx="10"/>
          </p:nvPr>
        </p:nvSpPr>
        <p:spPr/>
        <p:txBody>
          <a:bodyPr/>
          <a:lstStyle/>
          <a:p>
            <a:fld id="{E44E0711-C4E6-4812-8458-85C755F6A5BF}" type="datetimeFigureOut">
              <a:rPr lang="uk-UA" smtClean="0"/>
              <a:t>24.02.2026</a:t>
            </a:fld>
            <a:endParaRPr lang="uk-UA" dirty="0"/>
          </a:p>
        </p:txBody>
      </p:sp>
      <p:sp>
        <p:nvSpPr>
          <p:cNvPr id="6" name="Місце для нижнього колонтитула 5">
            <a:extLst>
              <a:ext uri="{FF2B5EF4-FFF2-40B4-BE49-F238E27FC236}">
                <a16:creationId xmlns:a16="http://schemas.microsoft.com/office/drawing/2014/main" id="{CA0D50E8-0DA5-4A15-87DF-BA751F9CB5F8}"/>
              </a:ext>
            </a:extLst>
          </p:cNvPr>
          <p:cNvSpPr>
            <a:spLocks noGrp="1"/>
          </p:cNvSpPr>
          <p:nvPr>
            <p:ph type="ftr" sz="quarter" idx="11"/>
          </p:nvPr>
        </p:nvSpPr>
        <p:spPr/>
        <p:txBody>
          <a:bodyPr/>
          <a:lstStyle/>
          <a:p>
            <a:endParaRPr lang="uk-UA" dirty="0"/>
          </a:p>
        </p:txBody>
      </p:sp>
      <p:sp>
        <p:nvSpPr>
          <p:cNvPr id="7" name="Місце для номера слайда 6">
            <a:extLst>
              <a:ext uri="{FF2B5EF4-FFF2-40B4-BE49-F238E27FC236}">
                <a16:creationId xmlns:a16="http://schemas.microsoft.com/office/drawing/2014/main" id="{F49500F2-1C3F-41EA-BBF6-C368FF4FFC6A}"/>
              </a:ext>
            </a:extLst>
          </p:cNvPr>
          <p:cNvSpPr>
            <a:spLocks noGrp="1"/>
          </p:cNvSpPr>
          <p:nvPr>
            <p:ph type="sldNum" sz="quarter" idx="12"/>
          </p:nvPr>
        </p:nvSpPr>
        <p:spPr/>
        <p:txBody>
          <a:bodyPr/>
          <a:lstStyle/>
          <a:p>
            <a:fld id="{E7B7EEF6-7560-486D-9C79-F6BA91F41579}" type="slidenum">
              <a:rPr lang="uk-UA" smtClean="0"/>
              <a:t>‹№›</a:t>
            </a:fld>
            <a:endParaRPr lang="uk-UA" dirty="0"/>
          </a:p>
        </p:txBody>
      </p:sp>
    </p:spTree>
    <p:extLst>
      <p:ext uri="{BB962C8B-B14F-4D97-AF65-F5344CB8AC3E}">
        <p14:creationId xmlns:p14="http://schemas.microsoft.com/office/powerpoint/2010/main" val="253011705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D30C459C-DBB0-4643-BEFE-0DA1AFEBB1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0865F8F-CC11-4542-BF91-4B6D17AD9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9009A4-DAFE-467D-BF02-A859EB52D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E0711-C4E6-4812-8458-85C755F6A5BF}" type="datetimeFigureOut">
              <a:rPr lang="uk-UA" smtClean="0"/>
              <a:t>24.02.2026</a:t>
            </a:fld>
            <a:endParaRPr lang="uk-UA" dirty="0"/>
          </a:p>
        </p:txBody>
      </p:sp>
      <p:sp>
        <p:nvSpPr>
          <p:cNvPr id="5" name="Місце для нижнього колонтитула 4">
            <a:extLst>
              <a:ext uri="{FF2B5EF4-FFF2-40B4-BE49-F238E27FC236}">
                <a16:creationId xmlns:a16="http://schemas.microsoft.com/office/drawing/2014/main" id="{4867BB84-C4F4-465C-A609-6E990EFB9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dirty="0"/>
          </a:p>
        </p:txBody>
      </p:sp>
      <p:sp>
        <p:nvSpPr>
          <p:cNvPr id="6" name="Місце для номера слайда 5">
            <a:extLst>
              <a:ext uri="{FF2B5EF4-FFF2-40B4-BE49-F238E27FC236}">
                <a16:creationId xmlns:a16="http://schemas.microsoft.com/office/drawing/2014/main" id="{601E6DE7-E4A5-49E0-898C-B57FC046E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7EEF6-7560-486D-9C79-F6BA91F41579}" type="slidenum">
              <a:rPr lang="uk-UA" smtClean="0"/>
              <a:t>‹№›</a:t>
            </a:fld>
            <a:endParaRPr lang="uk-UA" dirty="0"/>
          </a:p>
        </p:txBody>
      </p:sp>
    </p:spTree>
    <p:extLst>
      <p:ext uri="{BB962C8B-B14F-4D97-AF65-F5344CB8AC3E}">
        <p14:creationId xmlns:p14="http://schemas.microsoft.com/office/powerpoint/2010/main" val="229533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B5459EE-20A1-4E6C-A61C-61593E622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870" y="514947"/>
            <a:ext cx="3540154" cy="4983564"/>
          </a:xfrm>
          <a:prstGeom prst="rect">
            <a:avLst/>
          </a:prstGeom>
        </p:spPr>
      </p:pic>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TextBox 10">
            <a:extLst>
              <a:ext uri="{FF2B5EF4-FFF2-40B4-BE49-F238E27FC236}">
                <a16:creationId xmlns:a16="http://schemas.microsoft.com/office/drawing/2014/main" id="{EB6C8132-DD3F-48BD-8110-725DF4B789F8}"/>
              </a:ext>
            </a:extLst>
          </p:cNvPr>
          <p:cNvSpPr txBox="1"/>
          <p:nvPr/>
        </p:nvSpPr>
        <p:spPr>
          <a:xfrm>
            <a:off x="528636" y="817918"/>
            <a:ext cx="6404388" cy="338554"/>
          </a:xfrm>
          <a:prstGeom prst="rect">
            <a:avLst/>
          </a:prstGeom>
          <a:noFill/>
        </p:spPr>
        <p:txBody>
          <a:bodyPr wrap="square" rtlCol="0">
            <a:spAutoFit/>
          </a:bodyPr>
          <a:lstStyle/>
          <a:p>
            <a:pPr algn="ctr"/>
            <a:r>
              <a:rPr lang="uk-UA" sz="1600" b="1" dirty="0">
                <a:solidFill>
                  <a:srgbClr val="800000"/>
                </a:solidFill>
                <a:latin typeface="Georgia" panose="02040502050405020303" pitchFamily="18" charset="0"/>
              </a:rPr>
              <a:t>ВІРТУАЛЬНА ВИСТАВКА ОДНІЄЇ КНИГИ</a:t>
            </a:r>
          </a:p>
        </p:txBody>
      </p:sp>
      <p:sp>
        <p:nvSpPr>
          <p:cNvPr id="12" name="TextBox 11">
            <a:extLst>
              <a:ext uri="{FF2B5EF4-FFF2-40B4-BE49-F238E27FC236}">
                <a16:creationId xmlns:a16="http://schemas.microsoft.com/office/drawing/2014/main" id="{E32B6B42-2B0E-4BCA-BE74-5FF04B2F1539}"/>
              </a:ext>
            </a:extLst>
          </p:cNvPr>
          <p:cNvSpPr txBox="1"/>
          <p:nvPr/>
        </p:nvSpPr>
        <p:spPr>
          <a:xfrm>
            <a:off x="1171574" y="1932424"/>
            <a:ext cx="5143501" cy="923330"/>
          </a:xfrm>
          <a:prstGeom prst="rect">
            <a:avLst/>
          </a:prstGeom>
          <a:noFill/>
        </p:spPr>
        <p:txBody>
          <a:bodyPr wrap="square" rtlCol="0">
            <a:spAutoFit/>
          </a:bodyPr>
          <a:lstStyle/>
          <a:p>
            <a:pPr algn="ctr"/>
            <a:r>
              <a:rPr lang="uk-UA" sz="5400" b="1" dirty="0">
                <a:solidFill>
                  <a:srgbClr val="800000"/>
                </a:solidFill>
                <a:latin typeface="Georgia" panose="02040502050405020303" pitchFamily="18" charset="0"/>
              </a:rPr>
              <a:t>Ти не одна</a:t>
            </a:r>
          </a:p>
        </p:txBody>
      </p:sp>
      <p:sp>
        <p:nvSpPr>
          <p:cNvPr id="13" name="TextBox 12">
            <a:extLst>
              <a:ext uri="{FF2B5EF4-FFF2-40B4-BE49-F238E27FC236}">
                <a16:creationId xmlns:a16="http://schemas.microsoft.com/office/drawing/2014/main" id="{A7255157-9673-4249-9FB6-77DF854C81B8}"/>
              </a:ext>
            </a:extLst>
          </p:cNvPr>
          <p:cNvSpPr txBox="1"/>
          <p:nvPr/>
        </p:nvSpPr>
        <p:spPr>
          <a:xfrm>
            <a:off x="528636" y="3140015"/>
            <a:ext cx="6429375" cy="338554"/>
          </a:xfrm>
          <a:prstGeom prst="rect">
            <a:avLst/>
          </a:prstGeom>
          <a:noFill/>
        </p:spPr>
        <p:txBody>
          <a:bodyPr wrap="square" rtlCol="0">
            <a:spAutoFit/>
          </a:bodyPr>
          <a:lstStyle/>
          <a:p>
            <a:pPr algn="ctr"/>
            <a:r>
              <a:rPr lang="uk-UA" sz="1600" b="1" dirty="0">
                <a:solidFill>
                  <a:srgbClr val="800000"/>
                </a:solidFill>
                <a:latin typeface="Georgia" panose="02040502050405020303" pitchFamily="18" charset="0"/>
              </a:rPr>
              <a:t>КОХАНІ ГЕРОЇВ УКРАЇНИ. ІСТОРІЇ ВІЙНИ ТА ЛЮБОВІ</a:t>
            </a:r>
          </a:p>
        </p:txBody>
      </p:sp>
      <p:sp>
        <p:nvSpPr>
          <p:cNvPr id="14" name="TextBox 13">
            <a:extLst>
              <a:ext uri="{FF2B5EF4-FFF2-40B4-BE49-F238E27FC236}">
                <a16:creationId xmlns:a16="http://schemas.microsoft.com/office/drawing/2014/main" id="{0D62B7F0-4CC9-44E2-BD6A-BAE830683152}"/>
              </a:ext>
            </a:extLst>
          </p:cNvPr>
          <p:cNvSpPr txBox="1"/>
          <p:nvPr/>
        </p:nvSpPr>
        <p:spPr>
          <a:xfrm>
            <a:off x="2019300" y="5120176"/>
            <a:ext cx="3458402" cy="1169551"/>
          </a:xfrm>
          <a:prstGeom prst="rect">
            <a:avLst/>
          </a:prstGeom>
          <a:noFill/>
        </p:spPr>
        <p:txBody>
          <a:bodyPr wrap="square" rtlCol="0">
            <a:spAutoFit/>
          </a:bodyPr>
          <a:lstStyle/>
          <a:p>
            <a:r>
              <a:rPr lang="uk-UA" sz="1400" dirty="0">
                <a:solidFill>
                  <a:srgbClr val="800000"/>
                </a:solidFill>
                <a:latin typeface="Georgia" panose="02040502050405020303" pitchFamily="18" charset="0"/>
              </a:rPr>
              <a:t>Виставку підготували:</a:t>
            </a:r>
          </a:p>
          <a:p>
            <a:r>
              <a:rPr lang="uk-UA" sz="1400" dirty="0">
                <a:solidFill>
                  <a:srgbClr val="800000"/>
                </a:solidFill>
                <a:latin typeface="Georgia" panose="02040502050405020303" pitchFamily="18" charset="0"/>
              </a:rPr>
              <a:t>Суткова В. О., завідувач бібліотеки</a:t>
            </a:r>
          </a:p>
          <a:p>
            <a:r>
              <a:rPr lang="uk-UA" sz="1400" dirty="0">
                <a:solidFill>
                  <a:srgbClr val="800000"/>
                </a:solidFill>
                <a:latin typeface="Georgia" panose="02040502050405020303" pitchFamily="18" charset="0"/>
              </a:rPr>
              <a:t>КНЗ КОР </a:t>
            </a:r>
            <a:r>
              <a:rPr kumimoji="0" lang="uk-UA" sz="1400" b="0" i="0" u="none" strike="noStrike" kern="1200" cap="none" spc="0" normalizeH="0" baseline="0" noProof="0" dirty="0">
                <a:ln>
                  <a:noFill/>
                </a:ln>
                <a:solidFill>
                  <a:srgbClr val="800000"/>
                </a:solidFill>
                <a:effectLst/>
                <a:uLnTx/>
                <a:uFillTx/>
                <a:latin typeface="Georgia" panose="02040502050405020303" pitchFamily="18" charset="0"/>
              </a:rPr>
              <a:t>“</a:t>
            </a:r>
            <a:r>
              <a:rPr lang="uk-UA" sz="1400" dirty="0">
                <a:solidFill>
                  <a:srgbClr val="800000"/>
                </a:solidFill>
                <a:latin typeface="Georgia" panose="02040502050405020303" pitchFamily="18" charset="0"/>
              </a:rPr>
              <a:t>КОІПОПК</a:t>
            </a:r>
            <a:r>
              <a:rPr kumimoji="0" lang="uk-UA" sz="1400" b="0" i="0" u="none" strike="noStrike" kern="1200" cap="none" spc="0" normalizeH="0" baseline="0" noProof="0" dirty="0">
                <a:ln>
                  <a:noFill/>
                </a:ln>
                <a:solidFill>
                  <a:srgbClr val="800000"/>
                </a:solidFill>
                <a:effectLst/>
                <a:uLnTx/>
                <a:uFillTx/>
                <a:latin typeface="Georgia" panose="02040502050405020303" pitchFamily="18" charset="0"/>
              </a:rPr>
              <a:t>”,</a:t>
            </a:r>
          </a:p>
          <a:p>
            <a:r>
              <a:rPr lang="uk-UA" sz="1400" dirty="0">
                <a:solidFill>
                  <a:srgbClr val="800000"/>
                </a:solidFill>
                <a:latin typeface="Georgia" panose="02040502050405020303" pitchFamily="18" charset="0"/>
              </a:rPr>
              <a:t>Веровенко В. С., бібліотекар</a:t>
            </a:r>
          </a:p>
          <a:p>
            <a:r>
              <a:rPr lang="uk-UA" sz="1400" dirty="0">
                <a:solidFill>
                  <a:srgbClr val="800000"/>
                </a:solidFill>
                <a:latin typeface="Georgia" panose="02040502050405020303" pitchFamily="18" charset="0"/>
              </a:rPr>
              <a:t>КНЗ КОР </a:t>
            </a:r>
            <a:r>
              <a:rPr kumimoji="0" lang="uk-UA" sz="1400" b="0" i="0" u="none" strike="noStrike" kern="1200" cap="none" spc="0" normalizeH="0" baseline="0" noProof="0" dirty="0">
                <a:ln>
                  <a:noFill/>
                </a:ln>
                <a:solidFill>
                  <a:srgbClr val="800000"/>
                </a:solidFill>
                <a:effectLst/>
                <a:uLnTx/>
                <a:uFillTx/>
                <a:latin typeface="Georgia" panose="02040502050405020303" pitchFamily="18" charset="0"/>
              </a:rPr>
              <a:t>“</a:t>
            </a:r>
            <a:r>
              <a:rPr lang="uk-UA" sz="1400" dirty="0">
                <a:solidFill>
                  <a:srgbClr val="800000"/>
                </a:solidFill>
                <a:latin typeface="Georgia" panose="02040502050405020303" pitchFamily="18" charset="0"/>
              </a:rPr>
              <a:t>КОІПОПК</a:t>
            </a:r>
            <a:r>
              <a:rPr kumimoji="0" lang="uk-UA" sz="1400" b="0" i="0" u="none" strike="noStrike" kern="1200" cap="none" spc="0" normalizeH="0" baseline="0" noProof="0" dirty="0">
                <a:ln>
                  <a:noFill/>
                </a:ln>
                <a:solidFill>
                  <a:srgbClr val="800000"/>
                </a:solidFill>
                <a:effectLst/>
                <a:uLnTx/>
                <a:uFillTx/>
                <a:latin typeface="Georgia" panose="02040502050405020303" pitchFamily="18" charset="0"/>
              </a:rPr>
              <a:t>”</a:t>
            </a:r>
            <a:endParaRPr lang="uk-UA" sz="1400" dirty="0">
              <a:solidFill>
                <a:srgbClr val="800000"/>
              </a:solidFill>
              <a:latin typeface="Georgia" panose="02040502050405020303" pitchFamily="18" charset="0"/>
            </a:endParaRPr>
          </a:p>
        </p:txBody>
      </p:sp>
    </p:spTree>
    <p:extLst>
      <p:ext uri="{BB962C8B-B14F-4D97-AF65-F5344CB8AC3E}">
        <p14:creationId xmlns:p14="http://schemas.microsoft.com/office/powerpoint/2010/main" val="304912213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75D7D7AD-3BA3-475A-B193-A4A6D3041C57}"/>
              </a:ext>
            </a:extLst>
          </p:cNvPr>
          <p:cNvSpPr txBox="1"/>
          <p:nvPr/>
        </p:nvSpPr>
        <p:spPr>
          <a:xfrm>
            <a:off x="3820562" y="307386"/>
            <a:ext cx="7960376" cy="426527"/>
          </a:xfrm>
          <a:prstGeom prst="rect">
            <a:avLst/>
          </a:prstGeom>
          <a:noFill/>
        </p:spPr>
        <p:txBody>
          <a:bodyPr wrap="square" rtlCol="0">
            <a:spAutoFit/>
          </a:bodyPr>
          <a:lstStyle/>
          <a:p>
            <a:pPr algn="ctr" fontAlgn="base">
              <a:lnSpc>
                <a:spcPts val="2700"/>
              </a:lnSpc>
            </a:pPr>
            <a:r>
              <a:rPr lang="uk-UA"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Тарас Матвіїв («Сармат»)</a:t>
            </a:r>
          </a:p>
        </p:txBody>
      </p:sp>
      <p:sp>
        <p:nvSpPr>
          <p:cNvPr id="4" name="TextBox 3">
            <a:extLst>
              <a:ext uri="{FF2B5EF4-FFF2-40B4-BE49-F238E27FC236}">
                <a16:creationId xmlns:a16="http://schemas.microsoft.com/office/drawing/2014/main" id="{5874E755-3A81-482D-8C72-0AF19E441B93}"/>
              </a:ext>
            </a:extLst>
          </p:cNvPr>
          <p:cNvSpPr txBox="1"/>
          <p:nvPr/>
        </p:nvSpPr>
        <p:spPr>
          <a:xfrm>
            <a:off x="3820562" y="733913"/>
            <a:ext cx="7960376" cy="2616101"/>
          </a:xfrm>
          <a:prstGeom prst="rect">
            <a:avLst/>
          </a:prstGeom>
          <a:noFill/>
        </p:spPr>
        <p:txBody>
          <a:bodyPr wrap="square" rtlCol="0">
            <a:spAutoFit/>
          </a:bodyPr>
          <a:lstStyle/>
          <a:p>
            <a:pPr algn="just"/>
            <a:r>
              <a:rPr lang="uk-UA" sz="1800" dirty="0">
                <a:solidFill>
                  <a:srgbClr val="000000"/>
                </a:solidFill>
                <a:effectLst/>
                <a:ea typeface="Times New Roman" panose="02020603050405020304" pitchFamily="18" charset="0"/>
              </a:rPr>
              <a:t>Професійний журналіст, активний учасник </a:t>
            </a:r>
            <a:r>
              <a:rPr lang="uk-UA" sz="1800" b="0" dirty="0">
                <a:solidFill>
                  <a:srgbClr val="000000"/>
                </a:solidFill>
                <a:effectLst/>
                <a:ea typeface="Times New Roman" panose="02020603050405020304" pitchFamily="18" charset="0"/>
              </a:rPr>
              <a:t>Революції Гідності</a:t>
            </a:r>
            <a:r>
              <a:rPr lang="uk-UA" sz="1800" b="1" dirty="0">
                <a:solidFill>
                  <a:srgbClr val="000000"/>
                </a:solidFill>
                <a:effectLst/>
                <a:ea typeface="Times New Roman" panose="02020603050405020304" pitchFamily="18" charset="0"/>
              </a:rPr>
              <a:t>,</a:t>
            </a:r>
            <a:r>
              <a:rPr lang="uk-UA" sz="1800" dirty="0">
                <a:solidFill>
                  <a:srgbClr val="000000"/>
                </a:solidFill>
                <a:effectLst/>
                <a:ea typeface="Times New Roman" panose="02020603050405020304" pitchFamily="18" charset="0"/>
              </a:rPr>
              <a:t> один з ініціаторів створення і координатор </a:t>
            </a:r>
            <a:r>
              <a:rPr lang="uk-UA" dirty="0">
                <a:solidFill>
                  <a:srgbClr val="000000"/>
                </a:solidFill>
                <a:ea typeface="Times New Roman" panose="02020603050405020304" pitchFamily="18" charset="0"/>
              </a:rPr>
              <a:t>п</a:t>
            </a:r>
            <a:r>
              <a:rPr lang="uk-UA" sz="1800" b="0" dirty="0">
                <a:solidFill>
                  <a:srgbClr val="000000"/>
                </a:solidFill>
                <a:effectLst/>
                <a:ea typeface="Times New Roman" panose="02020603050405020304" pitchFamily="18" charset="0"/>
              </a:rPr>
              <a:t>ошукової ініціативи Майдану</a:t>
            </a:r>
            <a:r>
              <a:rPr lang="uk-UA" sz="1800" dirty="0">
                <a:solidFill>
                  <a:srgbClr val="000000"/>
                </a:solidFill>
                <a:effectLst/>
                <a:ea typeface="Times New Roman" panose="02020603050405020304" pitchFamily="18" charset="0"/>
              </a:rPr>
              <a:t>, волонтер і активіст. У 2015 році Тарас добровольцем воював на Сході у складі окремої добровольчої роти </a:t>
            </a:r>
            <a:r>
              <a:rPr lang="uk-UA" dirty="0">
                <a:effectLst/>
                <a:ea typeface="Calibri" panose="020F0502020204030204" pitchFamily="34" charset="0"/>
                <a:cs typeface="Times New Roman" panose="02020603050405020304" pitchFamily="18" charset="0"/>
              </a:rPr>
              <a:t> «</a:t>
            </a:r>
            <a:r>
              <a:rPr lang="uk-UA" sz="1800" b="0" dirty="0">
                <a:solidFill>
                  <a:srgbClr val="000000"/>
                </a:solidFill>
                <a:effectLst/>
                <a:ea typeface="Times New Roman" panose="02020603050405020304" pitchFamily="18" charset="0"/>
              </a:rPr>
              <a:t>Карпатська Січ»</a:t>
            </a:r>
            <a:r>
              <a:rPr lang="uk-UA" sz="1800" dirty="0">
                <a:solidFill>
                  <a:srgbClr val="000000"/>
                </a:solidFill>
                <a:effectLst/>
                <a:ea typeface="Times New Roman" panose="02020603050405020304" pitchFamily="18" charset="0"/>
              </a:rPr>
              <a:t>. Тарас вже увійшов в історію України. Він аналізував, задавав питання, шукав шляхи і можливості змінити країну, армію, думки людей. Тарас ставив перед собою амбітні цілі. Діяв сам і надихав інших. Часто повторював:</a:t>
            </a:r>
            <a:r>
              <a:rPr lang="uk-UA" sz="1800" b="0" dirty="0">
                <a:solidFill>
                  <a:srgbClr val="000000"/>
                </a:solidFill>
                <a:effectLst/>
                <a:ea typeface="Times New Roman" panose="02020603050405020304" pitchFamily="18" charset="0"/>
              </a:rPr>
              <a:t> </a:t>
            </a:r>
            <a:r>
              <a:rPr lang="uk-UA" sz="1800" dirty="0">
                <a:solidFill>
                  <a:srgbClr val="333333"/>
                </a:solidFill>
                <a:effectLst/>
                <a:ea typeface="Times New Roman" panose="02020603050405020304" pitchFamily="18" charset="0"/>
              </a:rPr>
              <a:t> "</a:t>
            </a:r>
            <a:r>
              <a:rPr lang="uk-UA" sz="1800" b="0" dirty="0">
                <a:solidFill>
                  <a:srgbClr val="000000"/>
                </a:solidFill>
                <a:effectLst/>
                <a:ea typeface="Times New Roman" panose="02020603050405020304" pitchFamily="18" charset="0"/>
              </a:rPr>
              <a:t>Критикуєш – пропонуй, пропонуєш – роби!</a:t>
            </a:r>
            <a:r>
              <a:rPr lang="uk-UA" sz="1800" dirty="0">
                <a:solidFill>
                  <a:srgbClr val="333333"/>
                </a:solidFill>
                <a:effectLst/>
                <a:ea typeface="Times New Roman" panose="02020603050405020304" pitchFamily="18" charset="0"/>
              </a:rPr>
              <a:t>"</a:t>
            </a:r>
            <a:r>
              <a:rPr lang="uk-UA" sz="1800" b="0" dirty="0">
                <a:solidFill>
                  <a:srgbClr val="000000"/>
                </a:solidFill>
                <a:effectLst/>
                <a:ea typeface="Times New Roman" panose="02020603050405020304" pitchFamily="18" charset="0"/>
              </a:rPr>
              <a:t>. Тарас Матвіїв загинув 10 липня 2020 року під час мінометного обстрілу, рятуючи з палаючого бліндажу своїх бійців.</a:t>
            </a:r>
            <a:endParaRPr lang="uk-UA" sz="1800" dirty="0">
              <a:effectLst/>
              <a:ea typeface="Times New Roman" panose="02020603050405020304" pitchFamily="18" charset="0"/>
            </a:endParaRPr>
          </a:p>
        </p:txBody>
      </p:sp>
      <p:pic>
        <p:nvPicPr>
          <p:cNvPr id="5" name="Рисунок 4">
            <a:extLst>
              <a:ext uri="{FF2B5EF4-FFF2-40B4-BE49-F238E27FC236}">
                <a16:creationId xmlns:a16="http://schemas.microsoft.com/office/drawing/2014/main" id="{F4A6C211-E642-494A-A1E7-28D7B6A4C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2" y="546304"/>
            <a:ext cx="3035766" cy="2428613"/>
          </a:xfrm>
          <a:prstGeom prst="rect">
            <a:avLst/>
          </a:prstGeom>
        </p:spPr>
      </p:pic>
      <p:sp>
        <p:nvSpPr>
          <p:cNvPr id="6" name="TextBox 5">
            <a:extLst>
              <a:ext uri="{FF2B5EF4-FFF2-40B4-BE49-F238E27FC236}">
                <a16:creationId xmlns:a16="http://schemas.microsoft.com/office/drawing/2014/main" id="{93DE1714-3C99-43DB-AE99-C3AF105D9AC9}"/>
              </a:ext>
            </a:extLst>
          </p:cNvPr>
          <p:cNvSpPr txBox="1"/>
          <p:nvPr/>
        </p:nvSpPr>
        <p:spPr>
          <a:xfrm>
            <a:off x="423772" y="3802959"/>
            <a:ext cx="8651456" cy="2585323"/>
          </a:xfrm>
          <a:prstGeom prst="rect">
            <a:avLst/>
          </a:prstGeom>
          <a:noFill/>
        </p:spPr>
        <p:txBody>
          <a:bodyPr wrap="square" rtlCol="0">
            <a:spAutoFit/>
          </a:bodyPr>
          <a:lstStyle/>
          <a:p>
            <a:pPr algn="just">
              <a:spcAft>
                <a:spcPts val="1800"/>
              </a:spcAft>
            </a:pPr>
            <a:r>
              <a:rPr lang="uk-UA" sz="1800" dirty="0">
                <a:solidFill>
                  <a:srgbClr val="333333"/>
                </a:solidFill>
                <a:effectLst/>
                <a:ea typeface="Times New Roman" panose="02020603050405020304" pitchFamily="18" charset="0"/>
              </a:rPr>
              <a:t>"</a:t>
            </a:r>
            <a:r>
              <a:rPr lang="uk-UA" dirty="0">
                <a:solidFill>
                  <a:srgbClr val="1B1B1B"/>
                </a:solidFill>
                <a:effectLst/>
                <a:ea typeface="Times New Roman" panose="02020603050405020304" pitchFamily="18" charset="0"/>
              </a:rPr>
              <a:t>Дуже тішусь тим, що встигла йому говорити, що пишаюсь ним і насправді вважала за честь бути його коханою</a:t>
            </a:r>
            <a:r>
              <a:rPr lang="uk-UA" sz="1800" dirty="0">
                <a:solidFill>
                  <a:srgbClr val="333333"/>
                </a:solidFill>
                <a:effectLst/>
                <a:ea typeface="Times New Roman" panose="02020603050405020304" pitchFamily="18" charset="0"/>
              </a:rPr>
              <a:t>"</a:t>
            </a:r>
            <a:r>
              <a:rPr lang="uk-UA" dirty="0">
                <a:solidFill>
                  <a:srgbClr val="1B1B1B"/>
                </a:solidFill>
                <a:effectLst/>
                <a:ea typeface="Times New Roman" panose="02020603050405020304" pitchFamily="18" charset="0"/>
              </a:rPr>
              <a:t>, – згадує наречена Тараса Ольга Петренко. </a:t>
            </a:r>
            <a:r>
              <a:rPr lang="uk-UA" sz="1800" dirty="0">
                <a:solidFill>
                  <a:srgbClr val="333333"/>
                </a:solidFill>
                <a:effectLst/>
                <a:ea typeface="Times New Roman" panose="02020603050405020304" pitchFamily="18" charset="0"/>
              </a:rPr>
              <a:t>"</a:t>
            </a:r>
            <a:r>
              <a:rPr lang="uk-UA" dirty="0">
                <a:solidFill>
                  <a:srgbClr val="1B1B1B"/>
                </a:solidFill>
                <a:effectLst/>
                <a:ea typeface="Times New Roman" panose="02020603050405020304" pitchFamily="18" charset="0"/>
              </a:rPr>
              <a:t>Ми почали зустрічатись, коли Тарас вже більше ніж пів року вчився на офіцерських курсах, я знала 'на що' йду. Знала, що буде в певній мірі важко, але не знала, наскільки... Важко в тому плані, що безперервні полігони, ротації − це постійна загроза його життю. Але я ні на мить не жалію, що ми були разом, ні на секунду... Тарас боявся, що в міру свого способу життя не зможе мені дати всього того, на що я заслуговую. Проте за ці півтора року, що ми були разом, він дав мені більше, ніж я отримала впродовж усього свого життя. І за такий подарунок, як Тарас, я щодня дякую Богу".</a:t>
            </a:r>
            <a:endParaRPr lang="uk-UA" dirty="0">
              <a:effectLst/>
              <a:ea typeface="Times New Roman" panose="02020603050405020304" pitchFamily="18" charset="0"/>
            </a:endParaRPr>
          </a:p>
        </p:txBody>
      </p:sp>
      <p:pic>
        <p:nvPicPr>
          <p:cNvPr id="7" name="Рисунок 6">
            <a:extLst>
              <a:ext uri="{FF2B5EF4-FFF2-40B4-BE49-F238E27FC236}">
                <a16:creationId xmlns:a16="http://schemas.microsoft.com/office/drawing/2014/main" id="{2AA9B89B-0F80-47E4-BB4E-ED197C47E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248" y="3927742"/>
            <a:ext cx="2370690" cy="2540664"/>
          </a:xfrm>
          <a:prstGeom prst="rect">
            <a:avLst/>
          </a:prstGeom>
        </p:spPr>
      </p:pic>
      <p:sp>
        <p:nvSpPr>
          <p:cNvPr id="8" name="TextBox 7">
            <a:extLst>
              <a:ext uri="{FF2B5EF4-FFF2-40B4-BE49-F238E27FC236}">
                <a16:creationId xmlns:a16="http://schemas.microsoft.com/office/drawing/2014/main" id="{8277A211-EA67-4EC0-AE23-DC73D3A95007}"/>
              </a:ext>
            </a:extLst>
          </p:cNvPr>
          <p:cNvSpPr txBox="1"/>
          <p:nvPr/>
        </p:nvSpPr>
        <p:spPr>
          <a:xfrm>
            <a:off x="3069125" y="3345654"/>
            <a:ext cx="4001631"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rPr>
              <a:t>Ольга</a:t>
            </a:r>
          </a:p>
        </p:txBody>
      </p:sp>
    </p:spTree>
    <p:extLst>
      <p:ext uri="{BB962C8B-B14F-4D97-AF65-F5344CB8AC3E}">
        <p14:creationId xmlns:p14="http://schemas.microsoft.com/office/powerpoint/2010/main" val="417133305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9" name="Рисунок 8">
            <a:extLst>
              <a:ext uri="{FF2B5EF4-FFF2-40B4-BE49-F238E27FC236}">
                <a16:creationId xmlns:a16="http://schemas.microsoft.com/office/drawing/2014/main" id="{7647CA42-2530-4161-A599-735BE86E91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67" y="3700203"/>
            <a:ext cx="2752949" cy="2591010"/>
          </a:xfrm>
          <a:prstGeom prst="rect">
            <a:avLst/>
          </a:prstGeom>
        </p:spPr>
      </p:pic>
      <p:sp>
        <p:nvSpPr>
          <p:cNvPr id="11" name="TextBox 10">
            <a:extLst>
              <a:ext uri="{FF2B5EF4-FFF2-40B4-BE49-F238E27FC236}">
                <a16:creationId xmlns:a16="http://schemas.microsoft.com/office/drawing/2014/main" id="{D9E59CE4-42CD-4C06-A4B6-4E764E40E01D}"/>
              </a:ext>
            </a:extLst>
          </p:cNvPr>
          <p:cNvSpPr txBox="1"/>
          <p:nvPr/>
        </p:nvSpPr>
        <p:spPr>
          <a:xfrm>
            <a:off x="394283" y="3564547"/>
            <a:ext cx="8324204" cy="2862322"/>
          </a:xfrm>
          <a:prstGeom prst="rect">
            <a:avLst/>
          </a:prstGeom>
          <a:noFill/>
        </p:spPr>
        <p:txBody>
          <a:bodyPr wrap="square" rtlCol="0">
            <a:spAutoFit/>
          </a:bodyPr>
          <a:lstStyle/>
          <a:p>
            <a:pPr algn="just" fontAlgn="base"/>
            <a:r>
              <a:rPr lang="uk-UA" sz="1800" dirty="0">
                <a:solidFill>
                  <a:srgbClr val="000000"/>
                </a:solidFill>
                <a:effectLst/>
                <a:ea typeface="Times New Roman" panose="02020603050405020304" pitchFamily="18" charset="0"/>
              </a:rPr>
              <a:t>Тендітна дівчина і Олег приїхали на Слобожанщину з Донбасу. Вони познайомилися у селі Урожайне, де Аня проводила літо у рідних. Потім шляхи розійшлися, але зустрівшись знов, Олег умовив Аню переїхати до нього в Маріуполь, де він на той час служив офіцером Донецького обласного військового комісаріату. Через пів року Олегу запропонували перевестись до Харкова, у військкомат Шевченківського району. Пара переїхала, не вагаючись. Це місто, де Олег Адамовський навчався, коли вирішив стати військовим.</a:t>
            </a:r>
            <a:r>
              <a:rPr lang="ru-RU" b="0" i="0" dirty="0">
                <a:solidFill>
                  <a:srgbClr val="000000"/>
                </a:solidFill>
                <a:effectLst/>
              </a:rPr>
              <a:t> Ганна Адамовська, дружина майора Адамовського, мріяла мандрувати світом зі своїм Олегом. Натомість їй довелося двічі його ховати. Спочатку у рідному селі на Донеччині, а потім на Алеї Героїв у Харкові.</a:t>
            </a:r>
            <a:endParaRPr lang="uk-UA" sz="1800" dirty="0">
              <a:effectLst/>
              <a:ea typeface="Times New Roman" panose="02020603050405020304" pitchFamily="18" charset="0"/>
            </a:endParaRPr>
          </a:p>
        </p:txBody>
      </p:sp>
      <p:sp>
        <p:nvSpPr>
          <p:cNvPr id="12" name="TextBox 11">
            <a:extLst>
              <a:ext uri="{FF2B5EF4-FFF2-40B4-BE49-F238E27FC236}">
                <a16:creationId xmlns:a16="http://schemas.microsoft.com/office/drawing/2014/main" id="{D40A80E4-5B62-4315-A92E-E7C521FCD7E9}"/>
              </a:ext>
            </a:extLst>
          </p:cNvPr>
          <p:cNvSpPr txBox="1"/>
          <p:nvPr/>
        </p:nvSpPr>
        <p:spPr>
          <a:xfrm>
            <a:off x="3417005" y="3161856"/>
            <a:ext cx="3137704"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rPr>
              <a:t>Анна</a:t>
            </a:r>
          </a:p>
        </p:txBody>
      </p:sp>
      <p:sp>
        <p:nvSpPr>
          <p:cNvPr id="13" name="TextBox 12">
            <a:extLst>
              <a:ext uri="{FF2B5EF4-FFF2-40B4-BE49-F238E27FC236}">
                <a16:creationId xmlns:a16="http://schemas.microsoft.com/office/drawing/2014/main" id="{39139082-EC14-4DD5-A5B4-792B2E2C05A7}"/>
              </a:ext>
            </a:extLst>
          </p:cNvPr>
          <p:cNvSpPr txBox="1"/>
          <p:nvPr/>
        </p:nvSpPr>
        <p:spPr>
          <a:xfrm>
            <a:off x="3741490" y="416530"/>
            <a:ext cx="8055176" cy="426527"/>
          </a:xfrm>
          <a:prstGeom prst="rect">
            <a:avLst/>
          </a:prstGeom>
          <a:noFill/>
        </p:spPr>
        <p:txBody>
          <a:bodyPr wrap="square" rtlCol="0">
            <a:spAutoFit/>
          </a:bodyPr>
          <a:lstStyle/>
          <a:p>
            <a:pPr algn="ctr" fontAlgn="base">
              <a:lnSpc>
                <a:spcPts val="2700"/>
              </a:lnSpc>
            </a:pPr>
            <a:r>
              <a:rPr lang="uk-UA"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Олег Адамовський («Марвел»)</a:t>
            </a:r>
          </a:p>
        </p:txBody>
      </p:sp>
      <p:sp>
        <p:nvSpPr>
          <p:cNvPr id="14" name="TextBox 13">
            <a:extLst>
              <a:ext uri="{FF2B5EF4-FFF2-40B4-BE49-F238E27FC236}">
                <a16:creationId xmlns:a16="http://schemas.microsoft.com/office/drawing/2014/main" id="{B46B922A-0121-4BA1-9244-1B9184023D75}"/>
              </a:ext>
            </a:extLst>
          </p:cNvPr>
          <p:cNvSpPr txBox="1"/>
          <p:nvPr/>
        </p:nvSpPr>
        <p:spPr>
          <a:xfrm>
            <a:off x="3741490" y="1000271"/>
            <a:ext cx="8055176" cy="2031325"/>
          </a:xfrm>
          <a:prstGeom prst="rect">
            <a:avLst/>
          </a:prstGeom>
          <a:noFill/>
        </p:spPr>
        <p:txBody>
          <a:bodyPr wrap="square" rtlCol="0">
            <a:spAutoFit/>
          </a:bodyPr>
          <a:lstStyle/>
          <a:p>
            <a:pPr algn="just" fontAlgn="base"/>
            <a:r>
              <a:rPr lang="uk-UA" dirty="0">
                <a:solidFill>
                  <a:srgbClr val="000000"/>
                </a:solidFill>
                <a:effectLst/>
                <a:ea typeface="Times New Roman" panose="02020603050405020304" pitchFamily="18" charset="0"/>
              </a:rPr>
              <a:t>Олег Олегович Адамовський</a:t>
            </a:r>
            <a:r>
              <a:rPr lang="uk-UA" dirty="0">
                <a:solidFill>
                  <a:srgbClr val="000000"/>
                </a:solidFill>
                <a:ea typeface="Times New Roman" panose="02020603050405020304" pitchFamily="18" charset="0"/>
              </a:rPr>
              <a:t> </a:t>
            </a:r>
            <a:r>
              <a:rPr lang="uk-UA" dirty="0">
                <a:solidFill>
                  <a:srgbClr val="000000"/>
                </a:solidFill>
                <a:effectLst/>
                <a:ea typeface="Times New Roman" panose="02020603050405020304" pitchFamily="18" charset="0"/>
              </a:rPr>
              <a:t>– підполковник (посмертно).</a:t>
            </a:r>
            <a:r>
              <a:rPr lang="uk-UA" dirty="0">
                <a:ea typeface="Times New Roman" panose="02020603050405020304" pitchFamily="18" charset="0"/>
              </a:rPr>
              <a:t> </a:t>
            </a:r>
            <a:r>
              <a:rPr lang="uk-UA" dirty="0">
                <a:solidFill>
                  <a:srgbClr val="000000"/>
                </a:solidFill>
                <a:effectLst/>
                <a:ea typeface="Times New Roman" panose="02020603050405020304" pitchFamily="18" charset="0"/>
              </a:rPr>
              <a:t>Мріяв бути професійним військовим ще з дитинства. 2014 року закінчив Харківський національний університет Повітряних Сил імені Івана Кожедуба з відзнакою. Служив у складі 92-ї окремої механізованої бригади імені кошового отамана Івана Сірка, був учасником бойових дій на Сході України. 12 березня 2022 року загинув під час оборони Харкова. Герой України з удостоєнням ордена «Золота Зірка» (2022 року, посмертно).</a:t>
            </a:r>
            <a:endParaRPr lang="uk-UA" dirty="0">
              <a:effectLst/>
              <a:ea typeface="Times New Roman" panose="02020603050405020304" pitchFamily="18" charset="0"/>
            </a:endParaRPr>
          </a:p>
        </p:txBody>
      </p:sp>
      <p:pic>
        <p:nvPicPr>
          <p:cNvPr id="15" name="Рисунок 14">
            <a:extLst>
              <a:ext uri="{FF2B5EF4-FFF2-40B4-BE49-F238E27FC236}">
                <a16:creationId xmlns:a16="http://schemas.microsoft.com/office/drawing/2014/main" id="{F3AF6F92-4E48-49B3-8CE7-D0A19675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83" y="509814"/>
            <a:ext cx="3022721" cy="2836708"/>
          </a:xfrm>
          <a:prstGeom prst="rect">
            <a:avLst/>
          </a:prstGeom>
        </p:spPr>
      </p:pic>
    </p:spTree>
    <p:extLst>
      <p:ext uri="{BB962C8B-B14F-4D97-AF65-F5344CB8AC3E}">
        <p14:creationId xmlns:p14="http://schemas.microsoft.com/office/powerpoint/2010/main" val="385392631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0D3CD82A-C6D4-459F-A5A7-9F024EC89A84}"/>
              </a:ext>
            </a:extLst>
          </p:cNvPr>
          <p:cNvSpPr txBox="1"/>
          <p:nvPr/>
        </p:nvSpPr>
        <p:spPr>
          <a:xfrm>
            <a:off x="3348085" y="218768"/>
            <a:ext cx="8491575" cy="426527"/>
          </a:xfrm>
          <a:prstGeom prst="rect">
            <a:avLst/>
          </a:prstGeom>
          <a:noFill/>
        </p:spPr>
        <p:txBody>
          <a:bodyPr wrap="square" rtlCol="0">
            <a:spAutoFit/>
          </a:bodyPr>
          <a:lstStyle/>
          <a:p>
            <a:pPr algn="ctr" fontAlgn="base">
              <a:lnSpc>
                <a:spcPts val="2700"/>
              </a:lnSpc>
            </a:pPr>
            <a:r>
              <a:rPr lang="uk-UA"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Андрій Люташин («Лютік»)</a:t>
            </a:r>
          </a:p>
        </p:txBody>
      </p:sp>
      <p:sp>
        <p:nvSpPr>
          <p:cNvPr id="4" name="TextBox 3">
            <a:extLst>
              <a:ext uri="{FF2B5EF4-FFF2-40B4-BE49-F238E27FC236}">
                <a16:creationId xmlns:a16="http://schemas.microsoft.com/office/drawing/2014/main" id="{A3065FBC-EFA8-496C-9721-18CBF19A8336}"/>
              </a:ext>
            </a:extLst>
          </p:cNvPr>
          <p:cNvSpPr txBox="1"/>
          <p:nvPr/>
        </p:nvSpPr>
        <p:spPr>
          <a:xfrm>
            <a:off x="3348085" y="663758"/>
            <a:ext cx="8491576" cy="2746457"/>
          </a:xfrm>
          <a:prstGeom prst="rect">
            <a:avLst/>
          </a:prstGeom>
          <a:noFill/>
        </p:spPr>
        <p:txBody>
          <a:bodyPr wrap="square" rtlCol="0">
            <a:spAutoFit/>
          </a:bodyPr>
          <a:lstStyle/>
          <a:p>
            <a:pPr algn="just">
              <a:lnSpc>
                <a:spcPct val="107000"/>
              </a:lnSpc>
              <a:spcAft>
                <a:spcPts val="800"/>
              </a:spcAft>
            </a:pPr>
            <a:r>
              <a:rPr lang="uk-UA" sz="1800" dirty="0">
                <a:solidFill>
                  <a:srgbClr val="050505"/>
                </a:solidFill>
                <a:effectLst/>
                <a:ea typeface="Times New Roman" panose="02020603050405020304" pitchFamily="18" charset="0"/>
              </a:rPr>
              <a:t>На початку повномасштабного вторгнення пара українських винищувачів МІГ-29 на чолі з Героєм України, підполковником Андрієм Люташиним атакувала колони російського агресора, які рухалися на захоплення Києва по Житомирській трасі. Зав’язався бій. </a:t>
            </a:r>
            <a:r>
              <a:rPr lang="uk-UA" sz="1800" dirty="0">
                <a:solidFill>
                  <a:srgbClr val="050505"/>
                </a:solidFill>
                <a:effectLst/>
                <a:ea typeface="Times New Roman" panose="02020603050405020304" pitchFamily="18" charset="0"/>
                <a:cs typeface="Calibri" panose="020F0502020204030204" pitchFamily="34" charset="0"/>
              </a:rPr>
              <a:t>Андрій Люташин до кінця виконав бойове завдання. </a:t>
            </a:r>
            <a:r>
              <a:rPr lang="uk-UA" sz="1800" dirty="0">
                <a:solidFill>
                  <a:srgbClr val="333333"/>
                </a:solidFill>
                <a:effectLst/>
                <a:ea typeface="Times New Roman" panose="02020603050405020304" pitchFamily="18" charset="0"/>
              </a:rPr>
              <a:t>"</a:t>
            </a:r>
            <a:r>
              <a:rPr lang="uk-UA" sz="1800" dirty="0">
                <a:solidFill>
                  <a:srgbClr val="000000"/>
                </a:solidFill>
                <a:effectLst/>
                <a:ea typeface="Calibri" panose="020F0502020204030204" pitchFamily="34" charset="0"/>
                <a:cs typeface="Calibri" panose="020F0502020204030204" pitchFamily="34" charset="0"/>
              </a:rPr>
              <a:t>Хлопці, будемо жити!</a:t>
            </a:r>
            <a:r>
              <a:rPr lang="uk-UA" sz="1800" dirty="0">
                <a:solidFill>
                  <a:srgbClr val="333333"/>
                </a:solidFill>
                <a:effectLst/>
                <a:ea typeface="Times New Roman" panose="02020603050405020304" pitchFamily="18" charset="0"/>
              </a:rPr>
              <a:t>"</a:t>
            </a:r>
            <a:r>
              <a:rPr lang="uk-UA" sz="1800" dirty="0">
                <a:solidFill>
                  <a:srgbClr val="000000"/>
                </a:solidFill>
                <a:effectLst/>
                <a:ea typeface="Calibri" panose="020F0502020204030204" pitchFamily="34" charset="0"/>
                <a:cs typeface="Calibri" panose="020F0502020204030204" pitchFamily="34" charset="0"/>
              </a:rPr>
              <a:t> – побратими розповіли, що саме з такими словами Андрій Люташин скерував свій охоплений вогнем винищувач на колону окупантів, що сунула на столицю. </a:t>
            </a:r>
            <a:r>
              <a:rPr lang="uk-UA" sz="1800" dirty="0">
                <a:solidFill>
                  <a:srgbClr val="050505"/>
                </a:solidFill>
                <a:effectLst/>
                <a:ea typeface="Times New Roman" panose="02020603050405020304" pitchFamily="18" charset="0"/>
              </a:rPr>
              <a:t>Завдяки рішучим діям українських повітряних асів ворога було відкинуто від Києва. Андрій Олександрович ціною власного життя захистив Київщину та Київ. Він став праобразом легенди про «Привида Києва».</a:t>
            </a:r>
            <a:endParaRPr lang="uk-UA" sz="2000" dirty="0">
              <a:effectLst/>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08DE001-7565-48EB-A779-9C59E3BEA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91" y="954084"/>
            <a:ext cx="2668507" cy="2138976"/>
          </a:xfrm>
          <a:prstGeom prst="rect">
            <a:avLst/>
          </a:prstGeom>
        </p:spPr>
      </p:pic>
      <p:sp>
        <p:nvSpPr>
          <p:cNvPr id="6" name="TextBox 5">
            <a:extLst>
              <a:ext uri="{FF2B5EF4-FFF2-40B4-BE49-F238E27FC236}">
                <a16:creationId xmlns:a16="http://schemas.microsoft.com/office/drawing/2014/main" id="{B5B19872-C873-4B75-B909-7B9898F59753}"/>
              </a:ext>
            </a:extLst>
          </p:cNvPr>
          <p:cNvSpPr txBox="1"/>
          <p:nvPr/>
        </p:nvSpPr>
        <p:spPr>
          <a:xfrm>
            <a:off x="2248665" y="3360638"/>
            <a:ext cx="5585988" cy="430887"/>
          </a:xfrm>
          <a:prstGeom prst="rect">
            <a:avLst/>
          </a:prstGeom>
          <a:noFill/>
        </p:spPr>
        <p:txBody>
          <a:bodyPr wrap="square" rtlCol="0">
            <a:spAutoFit/>
          </a:bodyPr>
          <a:lstStyle/>
          <a:p>
            <a:pPr algn="ctr"/>
            <a:r>
              <a:rPr lang="uk-UA" sz="2200" b="1" dirty="0"/>
              <a:t>Тетяна</a:t>
            </a:r>
          </a:p>
        </p:txBody>
      </p:sp>
      <p:pic>
        <p:nvPicPr>
          <p:cNvPr id="7" name="Рисунок 6">
            <a:extLst>
              <a:ext uri="{FF2B5EF4-FFF2-40B4-BE49-F238E27FC236}">
                <a16:creationId xmlns:a16="http://schemas.microsoft.com/office/drawing/2014/main" id="{D113458A-D2E0-4805-B07E-608FCA06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3821" y="3656004"/>
            <a:ext cx="1785839" cy="2678759"/>
          </a:xfrm>
          <a:prstGeom prst="rect">
            <a:avLst/>
          </a:prstGeom>
        </p:spPr>
      </p:pic>
      <p:sp>
        <p:nvSpPr>
          <p:cNvPr id="8" name="TextBox 7">
            <a:extLst>
              <a:ext uri="{FF2B5EF4-FFF2-40B4-BE49-F238E27FC236}">
                <a16:creationId xmlns:a16="http://schemas.microsoft.com/office/drawing/2014/main" id="{02A0B1EC-A395-4635-959B-B597D70DEDB8}"/>
              </a:ext>
            </a:extLst>
          </p:cNvPr>
          <p:cNvSpPr txBox="1"/>
          <p:nvPr/>
        </p:nvSpPr>
        <p:spPr>
          <a:xfrm>
            <a:off x="351591" y="3708982"/>
            <a:ext cx="9380137" cy="2862322"/>
          </a:xfrm>
          <a:prstGeom prst="rect">
            <a:avLst/>
          </a:prstGeom>
          <a:noFill/>
        </p:spPr>
        <p:txBody>
          <a:bodyPr wrap="square" rtlCol="0">
            <a:spAutoFit/>
          </a:bodyPr>
          <a:lstStyle/>
          <a:p>
            <a:pPr algn="just"/>
            <a:r>
              <a:rPr lang="ru-RU" b="0" i="0" dirty="0">
                <a:solidFill>
                  <a:srgbClr val="000000"/>
                </a:solidFill>
                <a:effectLst/>
              </a:rPr>
              <a:t>Востаннє подружжя бачилось ще перед початком повномасштабного вторгнення, але в той момент ніхто й не міг уявити, що вони вже не зустрінуться ніколи та не обіймуть одне одного. Тетяна Люташина сумує, що мрії її чоловіка про спокійну старість та споглядання за тим, як ростуть онуки, уже не стануть реальними. Проте вона вважає, що навіть на пенсії він не зміг би залишитись осторонь та однозначно став би на захист цілісності власної країни.</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Тетяна вважає: "Якщо залишилися живі на землі, то значить для чогось ми ще потрібні. У Андрія, мабуть, була місія захищати. Він це і робив. Ми ж повинні далі жити та будувати майбутнє". Однак важливо не забувати, завдяки кому ми маємо можливість зустрічати кожен новий день. Дружина Андрія наголосила, що поки ми пам'ятаємо та згадуємо про наших героїв, то вони й далі продовжують жити у наших спогадах.</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14520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D6ADC196-EF11-4F7F-9C5F-4BA0852B4730}"/>
              </a:ext>
            </a:extLst>
          </p:cNvPr>
          <p:cNvSpPr txBox="1"/>
          <p:nvPr/>
        </p:nvSpPr>
        <p:spPr>
          <a:xfrm>
            <a:off x="3232086" y="509712"/>
            <a:ext cx="8489651" cy="426527"/>
          </a:xfrm>
          <a:prstGeom prst="rect">
            <a:avLst/>
          </a:prstGeom>
          <a:noFill/>
        </p:spPr>
        <p:txBody>
          <a:bodyPr wrap="square" rtlCol="0">
            <a:spAutoFit/>
          </a:bodyPr>
          <a:lstStyle/>
          <a:p>
            <a:pPr algn="ctr" fontAlgn="base">
              <a:lnSpc>
                <a:spcPts val="2700"/>
              </a:lnSpc>
            </a:pPr>
            <a:r>
              <a:rPr lang="uk-UA"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Тарабалка Степан</a:t>
            </a:r>
          </a:p>
        </p:txBody>
      </p:sp>
      <p:sp>
        <p:nvSpPr>
          <p:cNvPr id="4" name="TextBox 3">
            <a:extLst>
              <a:ext uri="{FF2B5EF4-FFF2-40B4-BE49-F238E27FC236}">
                <a16:creationId xmlns:a16="http://schemas.microsoft.com/office/drawing/2014/main" id="{80957ADA-7C89-484E-8C3B-2F8853BDA089}"/>
              </a:ext>
            </a:extLst>
          </p:cNvPr>
          <p:cNvSpPr txBox="1"/>
          <p:nvPr/>
        </p:nvSpPr>
        <p:spPr>
          <a:xfrm>
            <a:off x="3232086" y="1108305"/>
            <a:ext cx="8489651" cy="1561005"/>
          </a:xfrm>
          <a:prstGeom prst="rect">
            <a:avLst/>
          </a:prstGeom>
          <a:noFill/>
        </p:spPr>
        <p:txBody>
          <a:bodyPr wrap="square" rtlCol="0">
            <a:spAutoFit/>
          </a:bodyPr>
          <a:lstStyle/>
          <a:p>
            <a:pPr algn="just">
              <a:lnSpc>
                <a:spcPct val="107000"/>
              </a:lnSpc>
              <a:spcAft>
                <a:spcPts val="800"/>
              </a:spcAft>
            </a:pPr>
            <a:r>
              <a:rPr lang="uk-UA" dirty="0">
                <a:solidFill>
                  <a:srgbClr val="0A0A0A"/>
                </a:solidFill>
                <a:effectLst/>
                <a:ea typeface="Times New Roman" panose="02020603050405020304" pitchFamily="18" charset="0"/>
                <a:cs typeface="Calibri" panose="020F0502020204030204" pitchFamily="34" charset="0"/>
              </a:rPr>
              <a:t>Степан Тарабалка − легендарний український льотчик-винищувач (МіГ-29), майор, Герой України (посмертно), якого вважали одним із прототипів збірного образу «Привид Києва». Він був пілотом 114-ї бригади тактичної авіації, захищав небо над Київщиною, знищивши понад 40 ворожих літаків. </a:t>
            </a:r>
            <a:r>
              <a:rPr lang="uk-UA" dirty="0">
                <a:solidFill>
                  <a:srgbClr val="0A0A0A"/>
                </a:solidFill>
                <a:ea typeface="Times New Roman" panose="02020603050405020304" pitchFamily="18" charset="0"/>
                <a:cs typeface="Calibri" panose="020F0502020204030204" pitchFamily="34" charset="0"/>
              </a:rPr>
              <a:t>З</a:t>
            </a:r>
            <a:r>
              <a:rPr lang="uk-UA" dirty="0">
                <a:solidFill>
                  <a:srgbClr val="0A0A0A"/>
                </a:solidFill>
                <a:effectLst/>
                <a:ea typeface="Times New Roman" panose="02020603050405020304" pitchFamily="18" charset="0"/>
                <a:cs typeface="Calibri" panose="020F0502020204030204" pitchFamily="34" charset="0"/>
              </a:rPr>
              <a:t>агинув 13 березня 2022 року в бою над Житомирщиною. </a:t>
            </a:r>
            <a:endParaRPr lang="uk-UA" dirty="0">
              <a:effectLst/>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41F3B07-2372-4D4C-ADA7-32DD2F1E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646732"/>
            <a:ext cx="2301676" cy="2928515"/>
          </a:xfrm>
          <a:prstGeom prst="rect">
            <a:avLst/>
          </a:prstGeom>
        </p:spPr>
      </p:pic>
      <p:pic>
        <p:nvPicPr>
          <p:cNvPr id="6" name="Рисунок 5">
            <a:extLst>
              <a:ext uri="{FF2B5EF4-FFF2-40B4-BE49-F238E27FC236}">
                <a16:creationId xmlns:a16="http://schemas.microsoft.com/office/drawing/2014/main" id="{5FDFF274-1AE0-4DBD-8A4A-C2F3C5217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5277" y="3439970"/>
            <a:ext cx="2636460" cy="2608997"/>
          </a:xfrm>
          <a:prstGeom prst="rect">
            <a:avLst/>
          </a:prstGeom>
        </p:spPr>
      </p:pic>
      <p:sp>
        <p:nvSpPr>
          <p:cNvPr id="7" name="TextBox 6">
            <a:extLst>
              <a:ext uri="{FF2B5EF4-FFF2-40B4-BE49-F238E27FC236}">
                <a16:creationId xmlns:a16="http://schemas.microsoft.com/office/drawing/2014/main" id="{E6D92972-C4B2-4C0D-BFCE-E6D739600DC6}"/>
              </a:ext>
            </a:extLst>
          </p:cNvPr>
          <p:cNvSpPr txBox="1"/>
          <p:nvPr/>
        </p:nvSpPr>
        <p:spPr>
          <a:xfrm>
            <a:off x="2771938" y="3451081"/>
            <a:ext cx="3936680"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rPr>
              <a:t>Олена</a:t>
            </a:r>
          </a:p>
        </p:txBody>
      </p:sp>
      <p:sp>
        <p:nvSpPr>
          <p:cNvPr id="8" name="TextBox 7">
            <a:extLst>
              <a:ext uri="{FF2B5EF4-FFF2-40B4-BE49-F238E27FC236}">
                <a16:creationId xmlns:a16="http://schemas.microsoft.com/office/drawing/2014/main" id="{164060B8-091D-4F59-9DDA-078A051CEB4B}"/>
              </a:ext>
            </a:extLst>
          </p:cNvPr>
          <p:cNvSpPr txBox="1"/>
          <p:nvPr/>
        </p:nvSpPr>
        <p:spPr>
          <a:xfrm>
            <a:off x="470262" y="4057537"/>
            <a:ext cx="8184849" cy="2153731"/>
          </a:xfrm>
          <a:prstGeom prst="rect">
            <a:avLst/>
          </a:prstGeom>
          <a:noFill/>
        </p:spPr>
        <p:txBody>
          <a:bodyPr wrap="square" rtlCol="0">
            <a:spAutoFit/>
          </a:bodyPr>
          <a:lstStyle/>
          <a:p>
            <a:pPr algn="just">
              <a:lnSpc>
                <a:spcPct val="107000"/>
              </a:lnSpc>
              <a:spcAft>
                <a:spcPts val="800"/>
              </a:spcAft>
            </a:pPr>
            <a:r>
              <a:rPr lang="uk-U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Степан ще був студентом, як надумав женитися. Зателефонував матері: </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uk-UA" sz="1800" i="1" dirty="0">
                <a:effectLst/>
                <a:latin typeface="Calibri" panose="020F0502020204030204" pitchFamily="34" charset="0"/>
                <a:ea typeface="Calibri" panose="020F0502020204030204" pitchFamily="34" charset="0"/>
                <a:cs typeface="Times New Roman" panose="02020603050405020304" pitchFamily="18" charset="0"/>
              </a:rPr>
              <a:t>Везу дівчину, зустрічай</a:t>
            </a:r>
            <a:r>
              <a:rPr lang="uk-U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uk-UA" sz="1800" i="1"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Олена виявилася харків’янкою. Не розуміла галицького діалекту, тож просила Степана перекладати. </a:t>
            </a:r>
            <a:r>
              <a:rPr lang="uk-U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Тарабалки підготувалися до весілля менш як за місяць. З'їздили в Харків, посватали наречену. Молодятам залишилося тільки приїхати й відсвяткувати. Невдовзі народився син Ярослав. Зараз йому </a:t>
            </a:r>
            <a:r>
              <a:rPr lang="uk-UA" dirty="0">
                <a:solidFill>
                  <a:srgbClr val="000000"/>
                </a:solidFill>
                <a:latin typeface="Calibri" panose="020F0502020204030204" pitchFamily="34" charset="0"/>
                <a:ea typeface="Calibri" panose="020F0502020204030204" pitchFamily="34" charset="0"/>
                <a:cs typeface="Calibri" panose="020F0502020204030204" pitchFamily="34" charset="0"/>
              </a:rPr>
              <a:t>десять, який росте точною копією батька − її коханого чоловіка Степана Тарабалки</a:t>
            </a:r>
            <a:r>
              <a:rPr lang="uk-U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847279"/>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88F6C761-8E75-4F46-AA18-A94671CA370F}"/>
              </a:ext>
            </a:extLst>
          </p:cNvPr>
          <p:cNvSpPr txBox="1"/>
          <p:nvPr/>
        </p:nvSpPr>
        <p:spPr>
          <a:xfrm>
            <a:off x="437088" y="4274652"/>
            <a:ext cx="8649324" cy="2031325"/>
          </a:xfrm>
          <a:prstGeom prst="rect">
            <a:avLst/>
          </a:prstGeom>
          <a:noFill/>
        </p:spPr>
        <p:txBody>
          <a:bodyPr wrap="square" rtlCol="0">
            <a:spAutoFit/>
          </a:bodyPr>
          <a:lstStyle/>
          <a:p>
            <a:pPr algn="just"/>
            <a:r>
              <a:rPr lang="uk-UA" sz="1800" dirty="0">
                <a:solidFill>
                  <a:srgbClr val="212529"/>
                </a:solidFill>
                <a:latin typeface="Calibri" panose="020F0502020204030204" pitchFamily="34" charset="0"/>
                <a:ea typeface="Calibri" panose="020F0502020204030204" pitchFamily="34" charset="0"/>
              </a:rPr>
              <a:t>"</a:t>
            </a:r>
            <a:r>
              <a:rPr lang="uk-UA" sz="1800" i="0" dirty="0">
                <a:solidFill>
                  <a:srgbClr val="242424"/>
                </a:solidFill>
                <a:effectLst/>
                <a:latin typeface="Calibri" panose="020F0502020204030204" pitchFamily="34" charset="0"/>
                <a:ea typeface="Calibri" panose="020F0502020204030204" pitchFamily="34" charset="0"/>
              </a:rPr>
              <a:t>На військовому параді у 2021 році Слава летів над столицею за штурвалом МіГ-29. Тоді винищувачі за допомогою кольорових димів утворили в небі синьо-жовтий стяг. Слава </a:t>
            </a:r>
            <a:r>
              <a:rPr lang="uk-UA" dirty="0">
                <a:solidFill>
                  <a:srgbClr val="242424"/>
                </a:solidFill>
                <a:latin typeface="Calibri" panose="020F0502020204030204" pitchFamily="34" charset="0"/>
                <a:ea typeface="Calibri" panose="020F0502020204030204" pitchFamily="34" charset="0"/>
              </a:rPr>
              <a:t>'</a:t>
            </a:r>
            <a:r>
              <a:rPr lang="uk-UA" sz="1800" i="0" dirty="0">
                <a:solidFill>
                  <a:srgbClr val="242424"/>
                </a:solidFill>
                <a:effectLst/>
                <a:latin typeface="Calibri" panose="020F0502020204030204" pitchFamily="34" charset="0"/>
                <a:ea typeface="Calibri" panose="020F0502020204030204" pitchFamily="34" charset="0"/>
              </a:rPr>
              <a:t>малював</a:t>
            </a:r>
            <a:r>
              <a:rPr lang="uk-UA" dirty="0">
                <a:solidFill>
                  <a:srgbClr val="242424"/>
                </a:solidFill>
                <a:latin typeface="Calibri" panose="020F0502020204030204" pitchFamily="34" charset="0"/>
                <a:ea typeface="Calibri" panose="020F0502020204030204" pitchFamily="34" charset="0"/>
              </a:rPr>
              <a:t>'</a:t>
            </a:r>
            <a:r>
              <a:rPr lang="uk-UA" sz="1800" i="0" dirty="0">
                <a:solidFill>
                  <a:srgbClr val="242424"/>
                </a:solidFill>
                <a:effectLst/>
                <a:latin typeface="Calibri" panose="020F0502020204030204" pitchFamily="34" charset="0"/>
                <a:ea typeface="Calibri" panose="020F0502020204030204" pitchFamily="34" charset="0"/>
              </a:rPr>
              <a:t> синім кольором. Ми неймовірно ним пишались, просто до мурашок, і усміхались, як ніколи у житті. </a:t>
            </a:r>
            <a:r>
              <a:rPr lang="uk-UA" b="0" i="0" dirty="0">
                <a:solidFill>
                  <a:srgbClr val="212529"/>
                </a:solidFill>
                <a:effectLst/>
              </a:rPr>
              <a:t>Для мене, як для сестри, Слава завжди був Героєм, оберігав від усіх бід… Тепер він став Героєм для всієї України… В нього була найтепліша та найщиріша посмішка, яку показував тільки близькому колу, але чесність, доброту і справедливість показував усім", – сказала Анастасія Радіонова.</a:t>
            </a:r>
            <a:endParaRPr lang="uk-UA" dirty="0"/>
          </a:p>
        </p:txBody>
      </p:sp>
      <p:sp>
        <p:nvSpPr>
          <p:cNvPr id="4" name="TextBox 3">
            <a:extLst>
              <a:ext uri="{FF2B5EF4-FFF2-40B4-BE49-F238E27FC236}">
                <a16:creationId xmlns:a16="http://schemas.microsoft.com/office/drawing/2014/main" id="{A1202EF8-A199-4B7F-83BC-146783C6A21D}"/>
              </a:ext>
            </a:extLst>
          </p:cNvPr>
          <p:cNvSpPr txBox="1"/>
          <p:nvPr/>
        </p:nvSpPr>
        <p:spPr>
          <a:xfrm>
            <a:off x="3259247" y="384661"/>
            <a:ext cx="8510506" cy="438582"/>
          </a:xfrm>
          <a:prstGeom prst="rect">
            <a:avLst/>
          </a:prstGeom>
          <a:noFill/>
        </p:spPr>
        <p:txBody>
          <a:bodyPr wrap="square" rtlCol="0">
            <a:spAutoFit/>
          </a:bodyPr>
          <a:lstStyle/>
          <a:p>
            <a:pPr indent="450215" algn="ctr">
              <a:lnSpc>
                <a:spcPct val="107000"/>
              </a:lnSpc>
              <a:spcAft>
                <a:spcPts val="800"/>
              </a:spcAft>
            </a:pPr>
            <a:r>
              <a:rPr lang="uk-UA" sz="2200" b="1"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Радіонов В’ячеслав («Радік»)</a:t>
            </a:r>
            <a:endParaRPr lang="uk-UA" sz="2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58425E9E-7D19-4937-A090-A4504539C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47" y="552023"/>
            <a:ext cx="2393382" cy="2998134"/>
          </a:xfrm>
          <a:prstGeom prst="rect">
            <a:avLst/>
          </a:prstGeom>
        </p:spPr>
      </p:pic>
      <p:sp>
        <p:nvSpPr>
          <p:cNvPr id="6" name="TextBox 5">
            <a:extLst>
              <a:ext uri="{FF2B5EF4-FFF2-40B4-BE49-F238E27FC236}">
                <a16:creationId xmlns:a16="http://schemas.microsoft.com/office/drawing/2014/main" id="{2E90CC99-36C0-45FB-AFEA-628E2F6456E0}"/>
              </a:ext>
            </a:extLst>
          </p:cNvPr>
          <p:cNvSpPr txBox="1"/>
          <p:nvPr/>
        </p:nvSpPr>
        <p:spPr>
          <a:xfrm>
            <a:off x="3186822" y="901074"/>
            <a:ext cx="8582932" cy="2450094"/>
          </a:xfrm>
          <a:prstGeom prst="rect">
            <a:avLst/>
          </a:prstGeom>
          <a:noFill/>
        </p:spPr>
        <p:txBody>
          <a:bodyPr wrap="square" rtlCol="0">
            <a:spAutoFit/>
          </a:bodyPr>
          <a:lstStyle/>
          <a:p>
            <a:pPr algn="just">
              <a:lnSpc>
                <a:spcPct val="107000"/>
              </a:lnSpc>
              <a:spcAft>
                <a:spcPts val="800"/>
              </a:spcAft>
            </a:pPr>
            <a:r>
              <a:rPr lang="uk-UA" sz="1800" dirty="0">
                <a:solidFill>
                  <a:srgbClr val="131313"/>
                </a:solidFill>
                <a:effectLst/>
                <a:latin typeface="Calibri" panose="020F0502020204030204" pitchFamily="34" charset="0"/>
                <a:ea typeface="Calibri" panose="020F0502020204030204" pitchFamily="34" charset="0"/>
              </a:rPr>
              <a:t>В'ячеслав виріс в родині авіаторів, закінчив Запорізький ліцей «Захисник</a:t>
            </a:r>
            <a:r>
              <a:rPr lang="uk-UA" dirty="0">
                <a:solidFill>
                  <a:srgbClr val="131313"/>
                </a:solidFill>
                <a:latin typeface="Calibri" panose="020F0502020204030204" pitchFamily="34" charset="0"/>
                <a:ea typeface="Calibri" panose="020F0502020204030204" pitchFamily="34" charset="0"/>
              </a:rPr>
              <a:t>»</a:t>
            </a:r>
            <a:r>
              <a:rPr lang="uk-UA" sz="1800" dirty="0">
                <a:solidFill>
                  <a:srgbClr val="131313"/>
                </a:solidFill>
                <a:effectLst/>
                <a:latin typeface="Calibri" panose="020F0502020204030204" pitchFamily="34" charset="0"/>
                <a:ea typeface="Calibri" panose="020F0502020204030204" pitchFamily="34" charset="0"/>
              </a:rPr>
              <a:t> і військовий університет в Харкові. Згодом вступив до Збройних Сил України і став одним з тих, кого називають 'привид Києва'. В'ячеслав служив в 40-ій бригаді тактичної авіації, літав на винищувачі МіГ-29. 24 лютого 2022 року аеродром у місті Василькові Київської області зазнав ракетного удару. 25-річний В'ячеслав вступив у бій проти 3-х російських літаків, чим дав можливість відлетіти іншим льотчикам. Перший бойовий виліт став для В'ячеслава і останнім… За свій подвиг В'ячеслав посмертно отримав звання Героя України.</a:t>
            </a:r>
            <a:endParaRPr lang="uk-UA" sz="1800" dirty="0">
              <a:effectLst/>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6B3E4905-6118-4DFD-B4C2-85F274299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809" y="3429000"/>
            <a:ext cx="2213944" cy="2991816"/>
          </a:xfrm>
          <a:prstGeom prst="rect">
            <a:avLst/>
          </a:prstGeom>
        </p:spPr>
      </p:pic>
      <p:sp>
        <p:nvSpPr>
          <p:cNvPr id="8" name="TextBox 7">
            <a:extLst>
              <a:ext uri="{FF2B5EF4-FFF2-40B4-BE49-F238E27FC236}">
                <a16:creationId xmlns:a16="http://schemas.microsoft.com/office/drawing/2014/main" id="{DB39DA6E-AAE9-47A4-92E3-4D4C8EA13A48}"/>
              </a:ext>
            </a:extLst>
          </p:cNvPr>
          <p:cNvSpPr txBox="1"/>
          <p:nvPr/>
        </p:nvSpPr>
        <p:spPr>
          <a:xfrm>
            <a:off x="2815629" y="3745281"/>
            <a:ext cx="4365348"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rPr>
              <a:t>Сестра Анастасія</a:t>
            </a:r>
          </a:p>
        </p:txBody>
      </p:sp>
    </p:spTree>
    <p:extLst>
      <p:ext uri="{BB962C8B-B14F-4D97-AF65-F5344CB8AC3E}">
        <p14:creationId xmlns:p14="http://schemas.microsoft.com/office/powerpoint/2010/main" val="51042311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extBox 1">
            <a:extLst>
              <a:ext uri="{FF2B5EF4-FFF2-40B4-BE49-F238E27FC236}">
                <a16:creationId xmlns:a16="http://schemas.microsoft.com/office/drawing/2014/main" id="{E2DEFEE8-4E54-4F24-A737-7E97D8AB9754}"/>
              </a:ext>
            </a:extLst>
          </p:cNvPr>
          <p:cNvSpPr txBox="1"/>
          <p:nvPr/>
        </p:nvSpPr>
        <p:spPr>
          <a:xfrm>
            <a:off x="1614534" y="1502875"/>
            <a:ext cx="8962931" cy="3236207"/>
          </a:xfrm>
          <a:prstGeom prst="rect">
            <a:avLst/>
          </a:prstGeom>
          <a:noFill/>
        </p:spPr>
        <p:txBody>
          <a:bodyPr wrap="square" rtlCol="0">
            <a:spAutoFit/>
          </a:bodyPr>
          <a:lstStyle/>
          <a:p>
            <a:pPr algn="ctr">
              <a:lnSpc>
                <a:spcPct val="107000"/>
              </a:lnSpc>
              <a:spcAft>
                <a:spcPts val="800"/>
              </a:spcAft>
            </a:pPr>
            <a:r>
              <a:rPr lang="uk-UA"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Ще багато жіночих імен, хто заслужив на місце в цьому огляді.</a:t>
            </a:r>
            <a:r>
              <a:rPr lang="uk-UA" sz="2400" b="1" dirty="0">
                <a:latin typeface="Calibri" panose="020F0502020204030204" pitchFamily="34" charset="0"/>
                <a:ea typeface="Calibri" panose="020F0502020204030204" pitchFamily="34" charset="0"/>
                <a:cs typeface="Times New Roman" panose="02020603050405020304" pitchFamily="18" charset="0"/>
              </a:rPr>
              <a:t> </a:t>
            </a:r>
            <a:r>
              <a:rPr lang="uk-UA"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"Ти не одна, таких, як ти – сотні", говорила авторка книги Анна Гудзь у моменти найбільшого відчаю мами після втрати коханого чоловіка у березні 2022 року і прагнула познайомити маму з неймовірними жінками, у яких спільне горе… Відтак з'явилась ідея наповнення книги історіями про родини Героїв України. Книга також має на меті познайомити та зблизити дружин воїнів. Підтримка та розуміння об'єднують… </a:t>
            </a:r>
            <a:endParaRPr lang="uk-UA"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207362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 name="TextBox 3">
            <a:extLst>
              <a:ext uri="{FF2B5EF4-FFF2-40B4-BE49-F238E27FC236}">
                <a16:creationId xmlns:a16="http://schemas.microsoft.com/office/drawing/2014/main" id="{3AC35911-1A5E-474C-AD8C-956524699CAB}"/>
              </a:ext>
            </a:extLst>
          </p:cNvPr>
          <p:cNvSpPr txBox="1"/>
          <p:nvPr/>
        </p:nvSpPr>
        <p:spPr>
          <a:xfrm>
            <a:off x="914400" y="1027959"/>
            <a:ext cx="10363200" cy="4524315"/>
          </a:xfrm>
          <a:prstGeom prst="rect">
            <a:avLst/>
          </a:prstGeom>
          <a:noFill/>
        </p:spPr>
        <p:txBody>
          <a:bodyPr wrap="square" rtlCol="0">
            <a:spAutoFit/>
          </a:bodyPr>
          <a:lstStyle/>
          <a:p>
            <a:pPr algn="just">
              <a:spcAft>
                <a:spcPts val="1500"/>
              </a:spcAft>
            </a:pPr>
            <a:r>
              <a:rPr lang="uk-UA" sz="2400" dirty="0">
                <a:solidFill>
                  <a:srgbClr val="333333"/>
                </a:solidFill>
                <a:effectLst/>
                <a:ea typeface="Times New Roman" panose="02020603050405020304" pitchFamily="18" charset="0"/>
              </a:rPr>
              <a:t>Книга </a:t>
            </a:r>
            <a:r>
              <a:rPr lang="uk-UA" sz="2400" b="1" dirty="0">
                <a:solidFill>
                  <a:srgbClr val="333333"/>
                </a:solidFill>
                <a:ea typeface="Times New Roman" panose="02020603050405020304" pitchFamily="18" charset="0"/>
              </a:rPr>
              <a:t>А</a:t>
            </a:r>
            <a:r>
              <a:rPr lang="uk-UA" sz="2400" b="1" dirty="0">
                <a:solidFill>
                  <a:srgbClr val="333333"/>
                </a:solidFill>
                <a:effectLst/>
                <a:ea typeface="Times New Roman" panose="02020603050405020304" pitchFamily="18" charset="0"/>
              </a:rPr>
              <a:t>нни Гудзь "Ти не одна. Кохані Героїв України. Історії війни та любові" </a:t>
            </a:r>
            <a:r>
              <a:rPr lang="uk-UA" sz="2400" b="1" dirty="0">
                <a:solidFill>
                  <a:srgbClr val="333333"/>
                </a:solidFill>
                <a:ea typeface="Times New Roman" panose="02020603050405020304" pitchFamily="18" charset="0"/>
              </a:rPr>
              <a:t>–</a:t>
            </a:r>
            <a:r>
              <a:rPr lang="uk-UA" sz="2400" dirty="0">
                <a:solidFill>
                  <a:srgbClr val="333333"/>
                </a:solidFill>
                <a:effectLst/>
                <a:ea typeface="Times New Roman" panose="02020603050405020304" pitchFamily="18" charset="0"/>
              </a:rPr>
              <a:t> це 24 історії про жінок, дружин, наречених, матерів, дочок, сестер, які втратили своїх чоловіків на війні. Про любов, перед якою навіть смерть – безсила і безпорадна. Про тих жінок, які одного разу витерли заплакані очі, подивились в обличчя долі й сказали: "Я виживу і вистою! Я буду гідна його! Гідна його пам’яті, його подвигу! І більше ніхто не побачить моїх сліз". Це історії про любов крізь війну, які дадуть відповідь на, можливо, найголовніше і найскладніше запитання: заради кого варто жити й заради кого варто вмирати. </a:t>
            </a:r>
            <a:r>
              <a:rPr lang="uk-UA" sz="2400" dirty="0">
                <a:solidFill>
                  <a:srgbClr val="222222"/>
                </a:solidFill>
                <a:effectLst/>
                <a:ea typeface="Times New Roman" panose="02020603050405020304" pitchFamily="18" charset="0"/>
              </a:rPr>
              <a:t>Опалені, але не спалені війною долі – дружини Героїв України передали діалоги, характер, найкращі спогади про коханих. Віра в майбутнє, дітей, спільну справу та цілі надає сил жити кожній із них. На щастя, ми маємо приклади неймовірного героїзму, на жаль, ціною здоров’я і життів…</a:t>
            </a:r>
            <a:endParaRPr lang="uk-UA" sz="2400" dirty="0">
              <a:effectLst/>
              <a:ea typeface="Times New Roman" panose="02020603050405020304" pitchFamily="18" charset="0"/>
            </a:endParaRPr>
          </a:p>
        </p:txBody>
      </p:sp>
    </p:spTree>
    <p:extLst>
      <p:ext uri="{BB962C8B-B14F-4D97-AF65-F5344CB8AC3E}">
        <p14:creationId xmlns:p14="http://schemas.microsoft.com/office/powerpoint/2010/main" val="68394588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 name="TextBox 3">
            <a:extLst>
              <a:ext uri="{FF2B5EF4-FFF2-40B4-BE49-F238E27FC236}">
                <a16:creationId xmlns:a16="http://schemas.microsoft.com/office/drawing/2014/main" id="{17CE65B4-4967-414D-831C-6B3036A475E4}"/>
              </a:ext>
            </a:extLst>
          </p:cNvPr>
          <p:cNvSpPr txBox="1"/>
          <p:nvPr/>
        </p:nvSpPr>
        <p:spPr>
          <a:xfrm>
            <a:off x="2757519" y="3509665"/>
            <a:ext cx="5170094"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cs typeface="Times New Roman" panose="02020603050405020304" pitchFamily="18" charset="0"/>
              </a:rPr>
              <a:t>Дружина Маргарита</a:t>
            </a:r>
          </a:p>
        </p:txBody>
      </p:sp>
      <p:sp>
        <p:nvSpPr>
          <p:cNvPr id="5" name="TextBox 4">
            <a:extLst>
              <a:ext uri="{FF2B5EF4-FFF2-40B4-BE49-F238E27FC236}">
                <a16:creationId xmlns:a16="http://schemas.microsoft.com/office/drawing/2014/main" id="{1E6F8320-2EAA-4A08-AE0D-1A85417ACEA0}"/>
              </a:ext>
            </a:extLst>
          </p:cNvPr>
          <p:cNvSpPr txBox="1"/>
          <p:nvPr/>
        </p:nvSpPr>
        <p:spPr>
          <a:xfrm>
            <a:off x="393622" y="3964630"/>
            <a:ext cx="8559878" cy="2657138"/>
          </a:xfrm>
          <a:prstGeom prst="rect">
            <a:avLst/>
          </a:prstGeom>
          <a:noFill/>
        </p:spPr>
        <p:txBody>
          <a:bodyPr wrap="square" rtlCol="0">
            <a:spAutoFit/>
          </a:bodyPr>
          <a:lstStyle/>
          <a:p>
            <a:pPr algn="just">
              <a:lnSpc>
                <a:spcPts val="1950"/>
              </a:lnSpc>
              <a:spcAft>
                <a:spcPts val="1500"/>
              </a:spcAft>
            </a:pPr>
            <a:r>
              <a:rPr lang="uk-UA" sz="1800" dirty="0">
                <a:effectLst/>
                <a:ea typeface="Times New Roman" panose="02020603050405020304" pitchFamily="18" charset="0"/>
                <a:cs typeface="Times New Roman" panose="02020603050405020304" pitchFamily="18" charset="0"/>
              </a:rPr>
              <a:t>"Його головними принципами не тільки на службі, але й у житті були чесність та порядність. Саме за цими критеріями він оцінював людей.</a:t>
            </a:r>
            <a:r>
              <a:rPr lang="uk-UA" sz="1800" dirty="0">
                <a:solidFill>
                  <a:srgbClr val="000000"/>
                </a:solidFill>
                <a:effectLst/>
                <a:ea typeface="Times New Roman" panose="02020603050405020304" pitchFamily="18" charset="0"/>
                <a:cs typeface="Times New Roman" panose="02020603050405020304" pitchFamily="18" charset="0"/>
              </a:rPr>
              <a:t> </a:t>
            </a:r>
            <a:r>
              <a:rPr lang="uk-UA" sz="1800" dirty="0">
                <a:effectLst/>
                <a:ea typeface="Times New Roman" panose="02020603050405020304" pitchFamily="18" charset="0"/>
                <a:cs typeface="Times New Roman" panose="02020603050405020304" pitchFamily="18" charset="0"/>
              </a:rPr>
              <a:t>До солдат ніколи не ставився зверхньо. Чудово розумів, що військо тримається саме на них", – розповіла дружина Валерія Гудзя. </a:t>
            </a:r>
            <a:r>
              <a:rPr lang="uk-UA" dirty="0">
                <a:effectLst/>
                <a:ea typeface="Times New Roman" panose="02020603050405020304" pitchFamily="18" charset="0"/>
                <a:cs typeface="Times New Roman" panose="02020603050405020304" pitchFamily="18" charset="0"/>
              </a:rPr>
              <a:t>"Дуже люблячий, турботливий, але разом з цим – в міру строгий і вимогливий", – так про свого тата згадує Анна Гудзь. Вона, як і старший брат, пішли його шляхом і стали військовими.</a:t>
            </a:r>
            <a:r>
              <a:rPr lang="uk-UA" sz="1800" i="1" dirty="0">
                <a:solidFill>
                  <a:srgbClr val="000000"/>
                </a:solidFill>
                <a:effectLst/>
                <a:ea typeface="Times New Roman" panose="02020603050405020304" pitchFamily="18" charset="0"/>
                <a:cs typeface="Times New Roman" panose="02020603050405020304" pitchFamily="18" charset="0"/>
              </a:rPr>
              <a:t> </a:t>
            </a:r>
            <a:r>
              <a:rPr lang="uk-UA" sz="1800" dirty="0">
                <a:effectLst/>
                <a:ea typeface="Times New Roman" panose="02020603050405020304" pitchFamily="18" charset="0"/>
                <a:cs typeface="Times New Roman" panose="02020603050405020304" pitchFamily="18" charset="0"/>
              </a:rPr>
              <a:t>Такі як він не потребують багато представлень, бо гучніше будь-яких слів про Героя України Валерія Гудзя можуть сказати його вчинки. Навіть після загибелі він залишається взірцем для сотень офіцерів, командиром, за яким не страшно було йти у бій, та найкращим чоловіком і батьком, чия любов не закінчилася смертю.</a:t>
            </a:r>
            <a:endParaRPr lang="uk-UA" sz="1800" dirty="0">
              <a:effectLst/>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7DD1CAD6-0BD2-42D4-97C8-5D2248B38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749" y="3761016"/>
            <a:ext cx="2511629" cy="2431979"/>
          </a:xfrm>
          <a:prstGeom prst="rect">
            <a:avLst/>
          </a:prstGeom>
        </p:spPr>
      </p:pic>
      <p:sp>
        <p:nvSpPr>
          <p:cNvPr id="7" name="TextBox 6">
            <a:extLst>
              <a:ext uri="{FF2B5EF4-FFF2-40B4-BE49-F238E27FC236}">
                <a16:creationId xmlns:a16="http://schemas.microsoft.com/office/drawing/2014/main" id="{C53622CC-EDA9-4C8A-96E6-DE72310DE62E}"/>
              </a:ext>
            </a:extLst>
          </p:cNvPr>
          <p:cNvSpPr txBox="1"/>
          <p:nvPr/>
        </p:nvSpPr>
        <p:spPr>
          <a:xfrm>
            <a:off x="3121101" y="418917"/>
            <a:ext cx="8677277"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Гудзь Валерій Федорович («79»)</a:t>
            </a:r>
          </a:p>
        </p:txBody>
      </p:sp>
      <p:sp>
        <p:nvSpPr>
          <p:cNvPr id="8" name="TextBox 7">
            <a:extLst>
              <a:ext uri="{FF2B5EF4-FFF2-40B4-BE49-F238E27FC236}">
                <a16:creationId xmlns:a16="http://schemas.microsoft.com/office/drawing/2014/main" id="{0DE37864-A23A-4AEB-80A2-E2648DBCCEC6}"/>
              </a:ext>
            </a:extLst>
          </p:cNvPr>
          <p:cNvSpPr txBox="1"/>
          <p:nvPr/>
        </p:nvSpPr>
        <p:spPr>
          <a:xfrm>
            <a:off x="3114391" y="890702"/>
            <a:ext cx="8677276" cy="2585323"/>
          </a:xfrm>
          <a:prstGeom prst="rect">
            <a:avLst/>
          </a:prstGeom>
          <a:noFill/>
        </p:spPr>
        <p:txBody>
          <a:bodyPr wrap="square" rtlCol="0">
            <a:spAutoFit/>
          </a:bodyPr>
          <a:lstStyle/>
          <a:p>
            <a:pPr algn="just">
              <a:spcAft>
                <a:spcPts val="1500"/>
              </a:spcAft>
            </a:pPr>
            <a:r>
              <a:rPr lang="uk-UA" i="0" dirty="0">
                <a:effectLst/>
                <a:cs typeface="Times New Roman" panose="02020603050405020304" pitchFamily="18" charset="0"/>
              </a:rPr>
              <a:t>Полковник Валерій Гудзь, позивний «Сімдесят дев’ятий» або «Федорович» пройшов впродовж всієї війни офіцерський шлях від командира взводу до комбрига. Служив у 79-й десантній бригаді, був комбатом у 72-й механізованій бригаді, а потім комбригом 24-ї </a:t>
            </a:r>
            <a:r>
              <a:rPr lang="uk-UA" b="0" i="0" dirty="0">
                <a:effectLst/>
                <a:cs typeface="Times New Roman" panose="02020603050405020304" pitchFamily="18" charset="0"/>
              </a:rPr>
              <a:t>ОМБр</a:t>
            </a:r>
            <a:r>
              <a:rPr lang="uk-UA" i="0" dirty="0">
                <a:effectLst/>
                <a:cs typeface="Times New Roman" panose="02020603050405020304" pitchFamily="18" charset="0"/>
              </a:rPr>
              <a:t>. Брав участь у боях за Волноваху та Авдіївку, ефективно знищуючи сили російських окупантів.</a:t>
            </a:r>
            <a:r>
              <a:rPr lang="uk-UA" b="0" i="0" dirty="0">
                <a:effectLst/>
                <a:cs typeface="Times New Roman" panose="02020603050405020304" pitchFamily="18" charset="0"/>
              </a:rPr>
              <a:t> Легендарний командир 24-ї ОМБр полковник Валерій Гудзь після повномасштабного вторгнення росіян повернувся до рідної бригади для організації її підсилення. Загинув 12 березня 2022 року на Луганщині у бою з росіянами рівно за місяць після того, як йому виповнився 51 рік. Посмертно отримав звання Героя України.</a:t>
            </a:r>
            <a:endParaRPr lang="uk-UA" sz="1800" dirty="0">
              <a:effectLst/>
              <a:ea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756AA232-FA0B-475C-AD50-4F3C1A33A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40" y="429679"/>
            <a:ext cx="2326079" cy="3070424"/>
          </a:xfrm>
          <a:prstGeom prst="rect">
            <a:avLst/>
          </a:prstGeom>
        </p:spPr>
      </p:pic>
    </p:spTree>
    <p:extLst>
      <p:ext uri="{BB962C8B-B14F-4D97-AF65-F5344CB8AC3E}">
        <p14:creationId xmlns:p14="http://schemas.microsoft.com/office/powerpoint/2010/main" val="1154730924"/>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TextBox 10">
            <a:extLst>
              <a:ext uri="{FF2B5EF4-FFF2-40B4-BE49-F238E27FC236}">
                <a16:creationId xmlns:a16="http://schemas.microsoft.com/office/drawing/2014/main" id="{1D65638B-5C2A-40E3-9B97-B72F8C2E9D85}"/>
              </a:ext>
            </a:extLst>
          </p:cNvPr>
          <p:cNvSpPr txBox="1"/>
          <p:nvPr/>
        </p:nvSpPr>
        <p:spPr>
          <a:xfrm>
            <a:off x="3028950" y="296842"/>
            <a:ext cx="8749608"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Чибінєєв Валерій Вікторович («Каракурт»)</a:t>
            </a:r>
          </a:p>
        </p:txBody>
      </p:sp>
      <p:sp>
        <p:nvSpPr>
          <p:cNvPr id="12" name="TextBox 11">
            <a:extLst>
              <a:ext uri="{FF2B5EF4-FFF2-40B4-BE49-F238E27FC236}">
                <a16:creationId xmlns:a16="http://schemas.microsoft.com/office/drawing/2014/main" id="{17987E23-EF65-4988-9514-1E11CA8A0EB0}"/>
              </a:ext>
            </a:extLst>
          </p:cNvPr>
          <p:cNvSpPr txBox="1"/>
          <p:nvPr/>
        </p:nvSpPr>
        <p:spPr>
          <a:xfrm>
            <a:off x="3028950" y="857250"/>
            <a:ext cx="8747414" cy="2031325"/>
          </a:xfrm>
          <a:prstGeom prst="rect">
            <a:avLst/>
          </a:prstGeom>
          <a:noFill/>
        </p:spPr>
        <p:txBody>
          <a:bodyPr wrap="square" rtlCol="0">
            <a:spAutoFit/>
          </a:bodyPr>
          <a:lstStyle/>
          <a:p>
            <a:pPr algn="just">
              <a:spcAft>
                <a:spcPts val="1500"/>
              </a:spcAft>
            </a:pPr>
            <a:r>
              <a:rPr lang="uk-UA" sz="1800" dirty="0">
                <a:solidFill>
                  <a:srgbClr val="222629"/>
                </a:solidFill>
                <a:effectLst/>
                <a:ea typeface="Times New Roman" panose="02020603050405020304" pitchFamily="18" charset="0"/>
              </a:rPr>
              <a:t>Підполковник Валерій Чибінєєв («Каракурт</a:t>
            </a:r>
            <a:r>
              <a:rPr lang="uk-UA" dirty="0">
                <a:solidFill>
                  <a:srgbClr val="222629"/>
                </a:solidFill>
                <a:ea typeface="Times New Roman" panose="02020603050405020304" pitchFamily="18" charset="0"/>
              </a:rPr>
              <a:t>»</a:t>
            </a:r>
            <a:r>
              <a:rPr lang="uk-UA" sz="1800" dirty="0">
                <a:solidFill>
                  <a:srgbClr val="222629"/>
                </a:solidFill>
                <a:effectLst/>
                <a:ea typeface="Times New Roman" panose="02020603050405020304" pitchFamily="18" charset="0"/>
              </a:rPr>
              <a:t>) </a:t>
            </a:r>
            <a:r>
              <a:rPr lang="uk-UA" dirty="0">
                <a:solidFill>
                  <a:srgbClr val="222629"/>
                </a:solidFill>
                <a:ea typeface="Times New Roman" panose="02020603050405020304" pitchFamily="18" charset="0"/>
              </a:rPr>
              <a:t>–</a:t>
            </a:r>
            <a:r>
              <a:rPr lang="uk-UA" sz="1800" dirty="0">
                <a:solidFill>
                  <a:srgbClr val="222629"/>
                </a:solidFill>
                <a:effectLst/>
                <a:ea typeface="Times New Roman" panose="02020603050405020304" pitchFamily="18" charset="0"/>
              </a:rPr>
              <a:t> родом із Бердянська. Він брав участь в обороні країни ще з 2014 року – в АТО на Сході. У 2016 році отримав звання Героя України з орденом «Золота Зірка». У 2019 році в бою з російськими окупантами загинув брат Валерія – Роман Чибінєєв. На початок широкомасштабної війни з росією </a:t>
            </a:r>
            <a:r>
              <a:rPr lang="uk-UA" dirty="0">
                <a:solidFill>
                  <a:srgbClr val="222629"/>
                </a:solidFill>
                <a:ea typeface="Times New Roman" panose="02020603050405020304" pitchFamily="18" charset="0"/>
              </a:rPr>
              <a:t>«</a:t>
            </a:r>
            <a:r>
              <a:rPr lang="uk-UA" sz="1800" dirty="0">
                <a:solidFill>
                  <a:srgbClr val="222629"/>
                </a:solidFill>
                <a:effectLst/>
                <a:ea typeface="Times New Roman" panose="02020603050405020304" pitchFamily="18" charset="0"/>
              </a:rPr>
              <a:t>Каракурт</a:t>
            </a:r>
            <a:r>
              <a:rPr lang="uk-UA" dirty="0">
                <a:solidFill>
                  <a:srgbClr val="222629"/>
                </a:solidFill>
                <a:ea typeface="Times New Roman" panose="02020603050405020304" pitchFamily="18" charset="0"/>
              </a:rPr>
              <a:t>»</a:t>
            </a:r>
            <a:r>
              <a:rPr lang="uk-UA" sz="1800" dirty="0">
                <a:solidFill>
                  <a:srgbClr val="222629"/>
                </a:solidFill>
                <a:effectLst/>
                <a:ea typeface="Times New Roman" panose="02020603050405020304" pitchFamily="18" charset="0"/>
              </a:rPr>
              <a:t> служив спецпризначенцем – снайпером у лавах ГУР МО. Загинув 3 березня 2022 року під час виконання бойового завдання у Гостомелі, відстрілюючи колону техніки ворога з гвинтівки та автомата.</a:t>
            </a:r>
            <a:endParaRPr lang="uk-UA" sz="1800" dirty="0">
              <a:effectLst/>
              <a:ea typeface="Times New Roman" panose="02020603050405020304" pitchFamily="18" charset="0"/>
            </a:endParaRPr>
          </a:p>
        </p:txBody>
      </p:sp>
      <p:pic>
        <p:nvPicPr>
          <p:cNvPr id="13" name="Рисунок 12">
            <a:extLst>
              <a:ext uri="{FF2B5EF4-FFF2-40B4-BE49-F238E27FC236}">
                <a16:creationId xmlns:a16="http://schemas.microsoft.com/office/drawing/2014/main" id="{19B4FD99-F356-4291-A6AA-CEDE32130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9968" y="3147616"/>
            <a:ext cx="2236396" cy="3267292"/>
          </a:xfrm>
          <a:prstGeom prst="rect">
            <a:avLst/>
          </a:prstGeom>
        </p:spPr>
      </p:pic>
      <p:pic>
        <p:nvPicPr>
          <p:cNvPr id="14" name="Рисунок 13">
            <a:extLst>
              <a:ext uri="{FF2B5EF4-FFF2-40B4-BE49-F238E27FC236}">
                <a16:creationId xmlns:a16="http://schemas.microsoft.com/office/drawing/2014/main" id="{77212464-6FC4-438B-9698-FD054BF9EC1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13442" y="422185"/>
            <a:ext cx="2271172" cy="2904869"/>
          </a:xfrm>
          <a:prstGeom prst="rect">
            <a:avLst/>
          </a:prstGeom>
        </p:spPr>
      </p:pic>
      <p:sp>
        <p:nvSpPr>
          <p:cNvPr id="15" name="TextBox 14">
            <a:extLst>
              <a:ext uri="{FF2B5EF4-FFF2-40B4-BE49-F238E27FC236}">
                <a16:creationId xmlns:a16="http://schemas.microsoft.com/office/drawing/2014/main" id="{E72191A5-D6D5-4BD1-AABE-5C8995663A97}"/>
              </a:ext>
            </a:extLst>
          </p:cNvPr>
          <p:cNvSpPr txBox="1"/>
          <p:nvPr/>
        </p:nvSpPr>
        <p:spPr>
          <a:xfrm>
            <a:off x="2544024" y="3147616"/>
            <a:ext cx="5685576"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cs typeface="Times New Roman" panose="02020603050405020304" pitchFamily="18" charset="0"/>
              </a:rPr>
              <a:t>Кохана розвідника Валерія Чибінєєва</a:t>
            </a:r>
          </a:p>
        </p:txBody>
      </p:sp>
      <p:sp>
        <p:nvSpPr>
          <p:cNvPr id="16" name="TextBox 15">
            <a:extLst>
              <a:ext uri="{FF2B5EF4-FFF2-40B4-BE49-F238E27FC236}">
                <a16:creationId xmlns:a16="http://schemas.microsoft.com/office/drawing/2014/main" id="{246A65C1-786A-46BE-B78D-66471628F44F}"/>
              </a:ext>
            </a:extLst>
          </p:cNvPr>
          <p:cNvSpPr txBox="1"/>
          <p:nvPr/>
        </p:nvSpPr>
        <p:spPr>
          <a:xfrm>
            <a:off x="415635" y="3693348"/>
            <a:ext cx="8747413" cy="2739661"/>
          </a:xfrm>
          <a:prstGeom prst="rect">
            <a:avLst/>
          </a:prstGeom>
          <a:noFill/>
        </p:spPr>
        <p:txBody>
          <a:bodyPr wrap="square" rtlCol="0">
            <a:spAutoFit/>
          </a:bodyPr>
          <a:lstStyle/>
          <a:p>
            <a:pPr algn="just" fontAlgn="base">
              <a:lnSpc>
                <a:spcPct val="107000"/>
              </a:lnSpc>
              <a:spcAft>
                <a:spcPts val="800"/>
              </a:spcAft>
            </a:pPr>
            <a:r>
              <a:rPr lang="uk-UA" sz="1800" dirty="0">
                <a:solidFill>
                  <a:srgbClr val="111111"/>
                </a:solidFill>
                <a:effectLst/>
                <a:ea typeface="Times New Roman" panose="02020603050405020304" pitchFamily="18" charset="0"/>
                <a:cs typeface="Times New Roman" panose="02020603050405020304" pitchFamily="18" charset="0"/>
              </a:rPr>
              <a:t>З дружиною Катею Валерій познайомився в ротації – вона служила в одному з підрозділів. Валерій міг спонтанно купити плюшевого ведмедя, привезти одну квітку, а не букет, передати "привіт" або просто зробити оригамі. "3388" – так була підписана кожна річ Валерія Чибінєєва – дата його народження. Цей підпис – прості й водночас загадкові цифри – характеризують тернистий земний шлях підполковника Валерія Чибінєєва – Героя України, лицаря ордена Богдана Хмельницького ІІІ ступеня, почесного громадянина міста Бердянськ, відзначений «Зіркою слави» (посмертно), медалями «15 років сумлінної служби», </a:t>
            </a:r>
            <a:r>
              <a:rPr lang="uk-UA" dirty="0">
                <a:solidFill>
                  <a:srgbClr val="111111"/>
                </a:solidFill>
                <a:ea typeface="Times New Roman" panose="02020603050405020304" pitchFamily="18" charset="0"/>
                <a:cs typeface="Times New Roman" panose="02020603050405020304" pitchFamily="18" charset="0"/>
              </a:rPr>
              <a:t>«</a:t>
            </a:r>
            <a:r>
              <a:rPr lang="uk-UA" sz="1800" dirty="0">
                <a:solidFill>
                  <a:srgbClr val="111111"/>
                </a:solidFill>
                <a:effectLst/>
                <a:ea typeface="Times New Roman" panose="02020603050405020304" pitchFamily="18" charset="0"/>
                <a:cs typeface="Times New Roman" panose="02020603050405020304" pitchFamily="18" charset="0"/>
              </a:rPr>
              <a:t>За поранення», та нагрудним знаком військової частини А2245.</a:t>
            </a:r>
            <a:endParaRPr lang="uk-UA"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1845755"/>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768BAC07-4AEB-45AB-9665-25FA099A9478}"/>
              </a:ext>
            </a:extLst>
          </p:cNvPr>
          <p:cNvSpPr txBox="1"/>
          <p:nvPr/>
        </p:nvSpPr>
        <p:spPr>
          <a:xfrm>
            <a:off x="3186819" y="369508"/>
            <a:ext cx="8591738"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Гордійчук Ігор Володимирович («Сумрак»)</a:t>
            </a:r>
            <a:endParaRPr lang="uk-UA" sz="2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261D384-DD1E-4E6C-85D8-167837FE6154}"/>
              </a:ext>
            </a:extLst>
          </p:cNvPr>
          <p:cNvSpPr txBox="1"/>
          <p:nvPr/>
        </p:nvSpPr>
        <p:spPr>
          <a:xfrm>
            <a:off x="3186820" y="843836"/>
            <a:ext cx="8591738" cy="3339184"/>
          </a:xfrm>
          <a:prstGeom prst="rect">
            <a:avLst/>
          </a:prstGeom>
          <a:noFill/>
        </p:spPr>
        <p:txBody>
          <a:bodyPr wrap="square" rtlCol="0">
            <a:spAutoFit/>
          </a:bodyPr>
          <a:lstStyle/>
          <a:p>
            <a:pPr algn="just">
              <a:lnSpc>
                <a:spcPct val="107000"/>
              </a:lnSpc>
              <a:spcAft>
                <a:spcPts val="800"/>
              </a:spcAft>
            </a:pPr>
            <a:r>
              <a:rPr lang="uk-UA" sz="1800" dirty="0">
                <a:solidFill>
                  <a:srgbClr val="080809"/>
                </a:solidFill>
                <a:effectLst/>
                <a:ea typeface="Times New Roman" panose="02020603050405020304" pitchFamily="18" charset="0"/>
                <a:cs typeface="Times New Roman" panose="02020603050405020304" pitchFamily="18" charset="0"/>
              </a:rPr>
              <a:t>Гордійчук Ігор Володимирович, </a:t>
            </a:r>
            <a:r>
              <a:rPr lang="uk-UA" dirty="0">
                <a:ea typeface="Calibri" panose="020F0502020204030204" pitchFamily="34" charset="0"/>
                <a:cs typeface="Times New Roman" panose="02020603050405020304" pitchFamily="18" charset="0"/>
              </a:rPr>
              <a:t> </a:t>
            </a:r>
            <a:r>
              <a:rPr lang="uk-UA" sz="1800" dirty="0">
                <a:solidFill>
                  <a:srgbClr val="080809"/>
                </a:solidFill>
                <a:effectLst/>
                <a:ea typeface="Times New Roman" panose="02020603050405020304" pitchFamily="18" charset="0"/>
                <a:cs typeface="Times New Roman" panose="02020603050405020304" pitchFamily="18" charset="0"/>
              </a:rPr>
              <a:t>позивний «Сумрак»,  генерал-майор Збройних Сил України,  офіцер Генштабу, начальник Київського військового ліцею імені Івана Богуна.  Родом із Рівненської області.</a:t>
            </a:r>
            <a:r>
              <a:rPr lang="uk-UA" dirty="0">
                <a:ea typeface="Calibri" panose="020F0502020204030204" pitchFamily="34" charset="0"/>
                <a:cs typeface="Times New Roman" panose="02020603050405020304" pitchFamily="18" charset="0"/>
              </a:rPr>
              <a:t> </a:t>
            </a:r>
            <a:r>
              <a:rPr lang="uk-UA" sz="1800" dirty="0">
                <a:solidFill>
                  <a:srgbClr val="080809"/>
                </a:solidFill>
                <a:effectLst/>
                <a:ea typeface="Times New Roman" panose="02020603050405020304" pitchFamily="18" charset="0"/>
                <a:cs typeface="Times New Roman" panose="02020603050405020304" pitchFamily="18" charset="0"/>
              </a:rPr>
              <a:t>Пройшов шлях від командира механізованого взводу до заступника командира танкового полку.  Проте справжнім покликанням стали війська спецпризначення. Під час війни на Донбасі на чолі розвідгрупи 8-го полку спецпризначення прорвався на Савур-Могилу із завданням </a:t>
            </a:r>
            <a:r>
              <a:rPr lang="uk-UA" sz="1800" dirty="0">
                <a:effectLst/>
                <a:ea typeface="Times New Roman" panose="02020603050405020304" pitchFamily="18" charset="0"/>
                <a:cs typeface="Times New Roman" panose="02020603050405020304" pitchFamily="18" charset="0"/>
              </a:rPr>
              <a:t>"</a:t>
            </a:r>
            <a:r>
              <a:rPr lang="uk-UA" sz="1800" dirty="0">
                <a:solidFill>
                  <a:srgbClr val="080809"/>
                </a:solidFill>
                <a:effectLst/>
                <a:ea typeface="Times New Roman" panose="02020603050405020304" pitchFamily="18" charset="0"/>
                <a:cs typeface="Times New Roman" panose="02020603050405020304" pitchFamily="18" charset="0"/>
              </a:rPr>
              <a:t>тримати висоту за будь-яку ціну</a:t>
            </a:r>
            <a:r>
              <a:rPr lang="uk-UA" sz="1800" dirty="0">
                <a:effectLst/>
                <a:ea typeface="Times New Roman" panose="02020603050405020304" pitchFamily="18" charset="0"/>
                <a:cs typeface="Times New Roman" panose="02020603050405020304" pitchFamily="18" charset="0"/>
              </a:rPr>
              <a:t>"</a:t>
            </a:r>
            <a:r>
              <a:rPr lang="uk-UA" sz="1800" dirty="0">
                <a:solidFill>
                  <a:srgbClr val="080809"/>
                </a:solidFill>
                <a:effectLst/>
                <a:ea typeface="Times New Roman" panose="02020603050405020304" pitchFamily="18" charset="0"/>
                <a:cs typeface="Times New Roman" panose="02020603050405020304" pitchFamily="18" charset="0"/>
              </a:rPr>
              <a:t>. При відступі у вантажівку, де знаходився Ігор Гордійчук, влучив снаряд.  Офіцер був серйозно поранений. Лише через дві доби після поранення його змогли оглянути лікарі в шпиталі. Ігорю </a:t>
            </a:r>
            <a:r>
              <a:rPr lang="uk-UA" dirty="0">
                <a:solidFill>
                  <a:srgbClr val="080809"/>
                </a:solidFill>
                <a:ea typeface="Times New Roman" panose="02020603050405020304" pitchFamily="18" charset="0"/>
                <a:cs typeface="Times New Roman" panose="02020603050405020304" pitchFamily="18" charset="0"/>
              </a:rPr>
              <a:t>Володимировичу</a:t>
            </a:r>
            <a:r>
              <a:rPr lang="uk-UA" sz="1800" dirty="0">
                <a:solidFill>
                  <a:srgbClr val="080809"/>
                </a:solidFill>
                <a:effectLst/>
                <a:ea typeface="Times New Roman" panose="02020603050405020304" pitchFamily="18" charset="0"/>
                <a:cs typeface="Times New Roman" panose="02020603050405020304" pitchFamily="18" charset="0"/>
              </a:rPr>
              <a:t> присвоєно звання Герой України з врученням ордена «Золота Зірка</a:t>
            </a:r>
            <a:r>
              <a:rPr lang="uk-UA" dirty="0">
                <a:solidFill>
                  <a:srgbClr val="080809"/>
                </a:solidFill>
                <a:ea typeface="Times New Roman" panose="02020603050405020304" pitchFamily="18" charset="0"/>
                <a:cs typeface="Times New Roman" panose="02020603050405020304" pitchFamily="18" charset="0"/>
              </a:rPr>
              <a:t>»</a:t>
            </a:r>
            <a:r>
              <a:rPr lang="uk-UA" sz="1800" dirty="0">
                <a:solidFill>
                  <a:srgbClr val="080809"/>
                </a:solidFill>
                <a:effectLst/>
                <a:ea typeface="Times New Roman" panose="02020603050405020304" pitchFamily="18" charset="0"/>
                <a:cs typeface="Times New Roman" panose="02020603050405020304" pitchFamily="18" charset="0"/>
              </a:rPr>
              <a:t>, він кавалер ордена Богдана Хмельницького ІІ-го та ІІІ-го ступенів.</a:t>
            </a:r>
            <a:endParaRPr lang="uk-UA" sz="1800" dirty="0">
              <a:effectLst/>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C0701F39-E777-452B-A561-E27D927E0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41" y="609153"/>
            <a:ext cx="2440173" cy="3339184"/>
          </a:xfrm>
          <a:prstGeom prst="rect">
            <a:avLst/>
          </a:prstGeom>
        </p:spPr>
      </p:pic>
      <p:pic>
        <p:nvPicPr>
          <p:cNvPr id="6" name="Рисунок 5">
            <a:extLst>
              <a:ext uri="{FF2B5EF4-FFF2-40B4-BE49-F238E27FC236}">
                <a16:creationId xmlns:a16="http://schemas.microsoft.com/office/drawing/2014/main" id="{116E5E01-6ECB-4CF0-AF91-7412E81A30E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944814" y="4143127"/>
            <a:ext cx="1828799" cy="2445723"/>
          </a:xfrm>
          <a:prstGeom prst="rect">
            <a:avLst/>
          </a:prstGeom>
        </p:spPr>
      </p:pic>
      <p:sp>
        <p:nvSpPr>
          <p:cNvPr id="7" name="TextBox 6">
            <a:extLst>
              <a:ext uri="{FF2B5EF4-FFF2-40B4-BE49-F238E27FC236}">
                <a16:creationId xmlns:a16="http://schemas.microsoft.com/office/drawing/2014/main" id="{36690A7A-9DFA-4F0C-849C-7D10C2139F03}"/>
              </a:ext>
            </a:extLst>
          </p:cNvPr>
          <p:cNvSpPr txBox="1"/>
          <p:nvPr/>
        </p:nvSpPr>
        <p:spPr>
          <a:xfrm>
            <a:off x="2471597" y="4590107"/>
            <a:ext cx="4991476"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cs typeface="Times New Roman" panose="02020603050405020304" pitchFamily="18" charset="0"/>
              </a:rPr>
              <a:t>Тетяна Гордійчук</a:t>
            </a:r>
          </a:p>
        </p:txBody>
      </p:sp>
      <p:sp>
        <p:nvSpPr>
          <p:cNvPr id="8" name="TextBox 7">
            <a:extLst>
              <a:ext uri="{FF2B5EF4-FFF2-40B4-BE49-F238E27FC236}">
                <a16:creationId xmlns:a16="http://schemas.microsoft.com/office/drawing/2014/main" id="{419511A0-EB0B-48E3-8C3D-E30C9AA6F750}"/>
              </a:ext>
            </a:extLst>
          </p:cNvPr>
          <p:cNvSpPr txBox="1"/>
          <p:nvPr/>
        </p:nvSpPr>
        <p:spPr>
          <a:xfrm>
            <a:off x="413441" y="5022416"/>
            <a:ext cx="9119855" cy="1264642"/>
          </a:xfrm>
          <a:prstGeom prst="rect">
            <a:avLst/>
          </a:prstGeom>
          <a:noFill/>
        </p:spPr>
        <p:txBody>
          <a:bodyPr wrap="square" rtlCol="0">
            <a:spAutoFit/>
          </a:bodyPr>
          <a:lstStyle/>
          <a:p>
            <a:pPr algn="just">
              <a:lnSpc>
                <a:spcPct val="107000"/>
              </a:lnSpc>
              <a:spcAft>
                <a:spcPts val="800"/>
              </a:spcAft>
            </a:pPr>
            <a:r>
              <a:rPr lang="uk-UA" sz="1800" dirty="0">
                <a:effectLst/>
                <a:ea typeface="Calibri" panose="020F0502020204030204" pitchFamily="34" charset="0"/>
                <a:cs typeface="Times New Roman" panose="02020603050405020304" pitchFamily="18" charset="0"/>
              </a:rPr>
              <a:t>Тетяна Гордійчук – дружина Героя України, генерал-майора Ігоря Гордійчука</a:t>
            </a:r>
            <a:r>
              <a:rPr lang="uk-UA" sz="1800" dirty="0">
                <a:solidFill>
                  <a:srgbClr val="0A0A0A"/>
                </a:solidFill>
                <a:effectLst/>
                <a:ea typeface="Calibri" panose="020F0502020204030204" pitchFamily="34" charset="0"/>
                <a:cs typeface="Times New Roman" panose="02020603050405020304" pitchFamily="18" charset="0"/>
              </a:rPr>
              <a:t>, відома своєю стійкістю під час боротьби за життя чоловіка, який отримав важке поранення у 2014 році під Савур-Могилою. Вона стала символом сили, щодня підтримуючи чоловіка у шпиталі та доклавши зусиль для його реабілітації. </a:t>
            </a:r>
            <a:endParaRPr lang="uk-UA" sz="1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873482"/>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960E04E9-C4AD-4BAA-A060-A5544F776841}"/>
              </a:ext>
            </a:extLst>
          </p:cNvPr>
          <p:cNvSpPr txBox="1"/>
          <p:nvPr/>
        </p:nvSpPr>
        <p:spPr>
          <a:xfrm>
            <a:off x="3784349" y="283106"/>
            <a:ext cx="8033977" cy="430887"/>
          </a:xfrm>
          <a:prstGeom prst="rect">
            <a:avLst/>
          </a:prstGeom>
          <a:noFill/>
        </p:spPr>
        <p:txBody>
          <a:bodyPr wrap="square" rtlCol="0">
            <a:spAutoFit/>
          </a:bodyPr>
          <a:lstStyle/>
          <a:p>
            <a:pPr algn="ctr"/>
            <a:r>
              <a:rPr lang="uk-UA" sz="2200" b="1" dirty="0">
                <a:solidFill>
                  <a:schemeClr val="tx1"/>
                </a:solidFill>
                <a:effectLst>
                  <a:outerShdw blurRad="38100" dist="38100" dir="2700000" algn="tl">
                    <a:srgbClr val="000000">
                      <a:alpha val="43137"/>
                    </a:srgbClr>
                  </a:outerShdw>
                </a:effectLst>
              </a:rPr>
              <a:t>Андрій Верхогляд («Лівша»</a:t>
            </a:r>
            <a:r>
              <a:rPr lang="uk-UA" sz="2200" b="1" dirty="0">
                <a:solidFill>
                  <a:schemeClr val="tx1"/>
                </a:solidFill>
                <a:effectLst>
                  <a:outerShdw blurRad="38100" dist="38100" dir="2700000" algn="tl" rotWithShape="0">
                    <a:srgbClr val="000000">
                      <a:alpha val="43137"/>
                    </a:srgbClr>
                  </a:outerShdw>
                </a:effectLst>
              </a:rPr>
              <a:t>)</a:t>
            </a:r>
            <a:endParaRPr lang="uk-UA" sz="2200" i="1" dirty="0">
              <a:solidFill>
                <a:srgbClr val="800000"/>
              </a:solidFill>
              <a:effectLst>
                <a:outerShdw blurRad="38100" dist="38100" dir="2700000" algn="tl" rotWithShape="0">
                  <a:srgbClr val="000000">
                    <a:alpha val="43137"/>
                  </a:srgbClr>
                </a:outerShdw>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D741C03-A544-4B5D-A3FA-DB8E63F04E05}"/>
              </a:ext>
            </a:extLst>
          </p:cNvPr>
          <p:cNvSpPr txBox="1"/>
          <p:nvPr/>
        </p:nvSpPr>
        <p:spPr>
          <a:xfrm>
            <a:off x="3902044" y="766732"/>
            <a:ext cx="7916282" cy="2031325"/>
          </a:xfrm>
          <a:prstGeom prst="rect">
            <a:avLst/>
          </a:prstGeom>
          <a:noFill/>
        </p:spPr>
        <p:txBody>
          <a:bodyPr wrap="square" rtlCol="0">
            <a:spAutoFit/>
          </a:bodyPr>
          <a:lstStyle/>
          <a:p>
            <a:pPr algn="just"/>
            <a:r>
              <a:rPr lang="uk-UA" dirty="0">
                <a:effectLst/>
                <a:ea typeface="Times New Roman" panose="02020603050405020304" pitchFamily="18" charset="0"/>
                <a:cs typeface="Times New Roman" panose="02020603050405020304" pitchFamily="18" charset="0"/>
              </a:rPr>
              <a:t>Народний герой України, лицар ордена Богдана Хмельницького ІІІ ступеня, командир батальйону 72-ї окремої механізованої бригади імені Чорних Запорожців 27-річний Андрій Верхогляд із позивним «Лівша» </a:t>
            </a:r>
            <a:r>
              <a:rPr lang="uk-UA" dirty="0">
                <a:ea typeface="Times New Roman" panose="02020603050405020304" pitchFamily="18" charset="0"/>
                <a:cs typeface="Times New Roman" panose="02020603050405020304" pitchFamily="18" charset="0"/>
              </a:rPr>
              <a:t>став на захист України у 22-річному віці. </a:t>
            </a:r>
            <a:r>
              <a:rPr lang="uk-UA" dirty="0">
                <a:effectLst/>
                <a:ea typeface="Times New Roman" panose="02020603050405020304" pitchFamily="18" charset="0"/>
                <a:cs typeface="Times New Roman" panose="02020603050405020304" pitchFamily="18" charset="0"/>
              </a:rPr>
              <a:t>Його бойовий шлях проходив через Волноваху, Авдіївку, Світлодарськ, Попасну. З початку повномасштабного вторгнення Андрій боронив підступи до міст Бориспіль та Бровари. </a:t>
            </a:r>
            <a:r>
              <a:rPr lang="uk-UA" dirty="0">
                <a:cs typeface="Times New Roman" panose="02020603050405020304" pitchFamily="18" charset="0"/>
              </a:rPr>
              <a:t>Загинув 22 червня 2022 року. </a:t>
            </a:r>
            <a:endParaRPr lang="ru-RU" dirty="0">
              <a:cs typeface="Times New Roman" panose="02020603050405020304" pitchFamily="18" charset="0"/>
            </a:endParaRPr>
          </a:p>
        </p:txBody>
      </p:sp>
      <p:pic>
        <p:nvPicPr>
          <p:cNvPr id="5" name="Рисунок 4">
            <a:extLst>
              <a:ext uri="{FF2B5EF4-FFF2-40B4-BE49-F238E27FC236}">
                <a16:creationId xmlns:a16="http://schemas.microsoft.com/office/drawing/2014/main" id="{ECAE82C0-E0A0-45C1-A301-D4F6B92CF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92" y="614780"/>
            <a:ext cx="3277398" cy="2183277"/>
          </a:xfrm>
          <a:prstGeom prst="rect">
            <a:avLst/>
          </a:prstGeom>
        </p:spPr>
      </p:pic>
      <p:sp>
        <p:nvSpPr>
          <p:cNvPr id="6" name="TextBox 5">
            <a:extLst>
              <a:ext uri="{FF2B5EF4-FFF2-40B4-BE49-F238E27FC236}">
                <a16:creationId xmlns:a16="http://schemas.microsoft.com/office/drawing/2014/main" id="{121A26D1-D63C-4FB4-A031-9BA5528C0E63}"/>
              </a:ext>
            </a:extLst>
          </p:cNvPr>
          <p:cNvSpPr txBox="1"/>
          <p:nvPr/>
        </p:nvSpPr>
        <p:spPr>
          <a:xfrm>
            <a:off x="373674" y="3288473"/>
            <a:ext cx="7813363" cy="3139321"/>
          </a:xfrm>
          <a:prstGeom prst="rect">
            <a:avLst/>
          </a:prstGeom>
          <a:noFill/>
        </p:spPr>
        <p:txBody>
          <a:bodyPr wrap="square" rtlCol="0">
            <a:spAutoFit/>
          </a:bodyPr>
          <a:lstStyle/>
          <a:p>
            <a:pPr algn="just"/>
            <a:r>
              <a:rPr lang="uk-UA" sz="1800" dirty="0">
                <a:solidFill>
                  <a:srgbClr val="000000"/>
                </a:solidFill>
                <a:effectLst/>
                <a:ea typeface="Calibri" panose="020F0502020204030204" pitchFamily="34" charset="0"/>
                <a:cs typeface="Times New Roman" panose="02020603050405020304" pitchFamily="18" charset="0"/>
              </a:rPr>
              <a:t>Марина Верхогляд (позивний «Нота») – офіцер медичної служби ЗСУ з 2015 року. Свій бойовий шлях починала у 2018 році зі Світлодарської дуги Донецької області начальником медичної служби батальйону 72 Омбр імені Чорних Запорожців, в лавах якої і донині. </a:t>
            </a:r>
            <a:r>
              <a:rPr lang="uk-UA" dirty="0">
                <a:effectLst/>
                <a:cs typeface="Times New Roman" panose="02020603050405020304" pitchFamily="18" charset="0"/>
              </a:rPr>
              <a:t>Там же і зустріла своє кохання, яке буває раз в ніколи, молодого піхотинця, народного Героя України, тепер Героя України підполковника Верхогляда Андрія (позивний </a:t>
            </a:r>
            <a:r>
              <a:rPr lang="uk-UA" dirty="0">
                <a:cs typeface="Times New Roman" panose="02020603050405020304" pitchFamily="18" charset="0"/>
              </a:rPr>
              <a:t>«</a:t>
            </a:r>
            <a:r>
              <a:rPr lang="uk-UA" dirty="0">
                <a:effectLst/>
                <a:cs typeface="Times New Roman" panose="02020603050405020304" pitchFamily="18" charset="0"/>
              </a:rPr>
              <a:t>Лівша»).</a:t>
            </a:r>
            <a:r>
              <a:rPr lang="uk-UA" dirty="0">
                <a:solidFill>
                  <a:srgbClr val="000000"/>
                </a:solidFill>
                <a:ea typeface="Calibri" panose="020F0502020204030204" pitchFamily="34" charset="0"/>
                <a:cs typeface="Times New Roman" panose="02020603050405020304" pitchFamily="18" charset="0"/>
              </a:rPr>
              <a:t> </a:t>
            </a:r>
            <a:r>
              <a:rPr lang="uk-UA" sz="1800" dirty="0">
                <a:solidFill>
                  <a:srgbClr val="000000"/>
                </a:solidFill>
                <a:effectLst/>
                <a:ea typeface="Calibri" panose="020F0502020204030204" pitchFamily="34" charset="0"/>
                <a:cs typeface="Times New Roman" panose="02020603050405020304" pitchFamily="18" charset="0"/>
              </a:rPr>
              <a:t>За жахливою іронією долі загинув він на тій же Світлодарській дузі. </a:t>
            </a:r>
            <a:r>
              <a:rPr lang="uk-UA" sz="1800" dirty="0">
                <a:solidFill>
                  <a:srgbClr val="333333"/>
                </a:solidFill>
                <a:effectLst/>
                <a:ea typeface="Times New Roman" panose="02020603050405020304" pitchFamily="18" charset="0"/>
              </a:rPr>
              <a:t>"</a:t>
            </a:r>
            <a:r>
              <a:rPr lang="uk-UA" sz="1800" dirty="0">
                <a:solidFill>
                  <a:srgbClr val="000000"/>
                </a:solidFill>
                <a:effectLst/>
                <a:ea typeface="Calibri" panose="020F0502020204030204" pitchFamily="34" charset="0"/>
                <a:cs typeface="Times New Roman" panose="02020603050405020304" pitchFamily="18" charset="0"/>
              </a:rPr>
              <a:t>Від тоді мій світ рухнув. Але маю велику відповідальність перед ним: наша донечка і Україна. Жага помсти стала ще більшою. Тому намагаюсь бути максимально ефективною в лавах ЗСУ. А також роблю все можливе, щоб наших полеглих Героїв пам’ятали на віки</a:t>
            </a:r>
            <a:r>
              <a:rPr lang="uk-UA" sz="1800" dirty="0">
                <a:solidFill>
                  <a:srgbClr val="333333"/>
                </a:solidFill>
                <a:effectLst/>
                <a:ea typeface="Times New Roman" panose="02020603050405020304" pitchFamily="18" charset="0"/>
              </a:rPr>
              <a:t>"</a:t>
            </a:r>
            <a:r>
              <a:rPr lang="uk-UA" sz="1800" dirty="0">
                <a:solidFill>
                  <a:srgbClr val="000000"/>
                </a:solidFill>
                <a:effectLst/>
                <a:ea typeface="Calibri" panose="020F0502020204030204" pitchFamily="34" charset="0"/>
                <a:cs typeface="Times New Roman" panose="02020603050405020304" pitchFamily="18" charset="0"/>
              </a:rPr>
              <a:t> – говорить Марина.</a:t>
            </a:r>
            <a:endParaRPr lang="uk-UA" dirty="0">
              <a:cs typeface="Times New Roman" panose="02020603050405020304" pitchFamily="18" charset="0"/>
            </a:endParaRPr>
          </a:p>
        </p:txBody>
      </p:sp>
      <p:sp>
        <p:nvSpPr>
          <p:cNvPr id="7" name="TextBox 6">
            <a:extLst>
              <a:ext uri="{FF2B5EF4-FFF2-40B4-BE49-F238E27FC236}">
                <a16:creationId xmlns:a16="http://schemas.microsoft.com/office/drawing/2014/main" id="{88B109E3-EF81-4389-B802-AD0AF842CC0D}"/>
              </a:ext>
            </a:extLst>
          </p:cNvPr>
          <p:cNvSpPr txBox="1"/>
          <p:nvPr/>
        </p:nvSpPr>
        <p:spPr>
          <a:xfrm>
            <a:off x="2181886" y="2850796"/>
            <a:ext cx="4595516"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rPr>
              <a:t>Марина</a:t>
            </a:r>
          </a:p>
        </p:txBody>
      </p:sp>
      <p:pic>
        <p:nvPicPr>
          <p:cNvPr id="8" name="Рисунок 7">
            <a:extLst>
              <a:ext uri="{FF2B5EF4-FFF2-40B4-BE49-F238E27FC236}">
                <a16:creationId xmlns:a16="http://schemas.microsoft.com/office/drawing/2014/main" id="{AF55476C-DBF8-43EF-9C7B-01FD03D76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377" y="3606406"/>
            <a:ext cx="3367949" cy="2246769"/>
          </a:xfrm>
          <a:prstGeom prst="rect">
            <a:avLst/>
          </a:prstGeom>
        </p:spPr>
      </p:pic>
    </p:spTree>
    <p:extLst>
      <p:ext uri="{BB962C8B-B14F-4D97-AF65-F5344CB8AC3E}">
        <p14:creationId xmlns:p14="http://schemas.microsoft.com/office/powerpoint/2010/main" val="154199953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78355D8A-62EC-4C1D-A8FC-DCD0DA8AC5CF}"/>
              </a:ext>
            </a:extLst>
          </p:cNvPr>
          <p:cNvSpPr txBox="1"/>
          <p:nvPr/>
        </p:nvSpPr>
        <p:spPr>
          <a:xfrm>
            <a:off x="3023856" y="876598"/>
            <a:ext cx="8752507" cy="2585323"/>
          </a:xfrm>
          <a:prstGeom prst="rect">
            <a:avLst/>
          </a:prstGeom>
          <a:noFill/>
        </p:spPr>
        <p:txBody>
          <a:bodyPr wrap="square" rtlCol="0">
            <a:spAutoFit/>
          </a:bodyPr>
          <a:lstStyle/>
          <a:p>
            <a:pPr algn="just">
              <a:spcAft>
                <a:spcPts val="800"/>
              </a:spcAft>
            </a:pPr>
            <a:r>
              <a:rPr lang="uk-UA" dirty="0">
                <a:solidFill>
                  <a:srgbClr val="000000"/>
                </a:solidFill>
                <a:effectLst/>
                <a:ea typeface="Times New Roman" panose="02020603050405020304" pitchFamily="18" charset="0"/>
                <a:cs typeface="Times New Roman" panose="02020603050405020304" pitchFamily="18" charset="0"/>
              </a:rPr>
              <a:t>Андрій з дитинства хотів стати військовим. Тож у 2008 році після закінчення 9-го класу Уманської міської гімназії №2 вступив до Київського військового ліцею імені Івана Богуна. Згодом навчався в Національній академії сухопутних військ імені гетьмана Петра Сагайдачного, а після її закінчення у травні 2014 року зарахований до складу 72-ї окремої механізованої бригади. У 2015 році Андрій Кизило був визнаний найкращим командиром роти в секторі «М» та невдовзі призначений заступником командира 1-го механізованого батальйону 72-ї ОМБр. Загинув Андрій Кизило 29 січня 2017 року під час бою з російськими окупантами в районі міста Авдіївка. Був удостоєний звання Героя України (посмертно).</a:t>
            </a:r>
            <a:r>
              <a:rPr lang="uk-UA" dirty="0">
                <a:effectLst/>
                <a:ea typeface="Calibri" panose="020F0502020204030204" pitchFamily="34" charset="0"/>
                <a:cs typeface="Times New Roman" panose="02020603050405020304" pitchFamily="18" charset="0"/>
              </a:rPr>
              <a:t> </a:t>
            </a:r>
          </a:p>
        </p:txBody>
      </p:sp>
      <p:pic>
        <p:nvPicPr>
          <p:cNvPr id="4" name="Рисунок 3">
            <a:extLst>
              <a:ext uri="{FF2B5EF4-FFF2-40B4-BE49-F238E27FC236}">
                <a16:creationId xmlns:a16="http://schemas.microsoft.com/office/drawing/2014/main" id="{0E992B6C-BE51-465C-A221-E99B0078F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457656"/>
            <a:ext cx="2273243" cy="3407203"/>
          </a:xfrm>
          <a:prstGeom prst="rect">
            <a:avLst/>
          </a:prstGeom>
        </p:spPr>
      </p:pic>
      <p:sp>
        <p:nvSpPr>
          <p:cNvPr id="5" name="TextBox 4">
            <a:extLst>
              <a:ext uri="{FF2B5EF4-FFF2-40B4-BE49-F238E27FC236}">
                <a16:creationId xmlns:a16="http://schemas.microsoft.com/office/drawing/2014/main" id="{D52ED895-7083-4195-B9F1-CFC84784D1EF}"/>
              </a:ext>
            </a:extLst>
          </p:cNvPr>
          <p:cNvSpPr txBox="1"/>
          <p:nvPr/>
        </p:nvSpPr>
        <p:spPr>
          <a:xfrm>
            <a:off x="3268301" y="300578"/>
            <a:ext cx="8508062"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Андрій Кизило («Орел»)</a:t>
            </a:r>
            <a:endParaRPr lang="uk-UA" sz="2200" dirty="0">
              <a:solidFill>
                <a:srgbClr val="800000"/>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1E816F-004A-43BC-A0E5-BADB71EE4268}"/>
              </a:ext>
            </a:extLst>
          </p:cNvPr>
          <p:cNvSpPr txBox="1"/>
          <p:nvPr/>
        </p:nvSpPr>
        <p:spPr>
          <a:xfrm>
            <a:off x="2688879" y="3744227"/>
            <a:ext cx="4218915"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cs typeface="Times New Roman" panose="02020603050405020304" pitchFamily="18" charset="0"/>
              </a:rPr>
              <a:t>Оксана</a:t>
            </a:r>
          </a:p>
        </p:txBody>
      </p:sp>
      <p:pic>
        <p:nvPicPr>
          <p:cNvPr id="7" name="Рисунок 6">
            <a:extLst>
              <a:ext uri="{FF2B5EF4-FFF2-40B4-BE49-F238E27FC236}">
                <a16:creationId xmlns:a16="http://schemas.microsoft.com/office/drawing/2014/main" id="{0C45C225-D13B-4047-81F0-CB1C8F978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616" y="3864859"/>
            <a:ext cx="2347747" cy="2328814"/>
          </a:xfrm>
          <a:prstGeom prst="rect">
            <a:avLst/>
          </a:prstGeom>
        </p:spPr>
      </p:pic>
      <p:sp>
        <p:nvSpPr>
          <p:cNvPr id="8" name="TextBox 7">
            <a:extLst>
              <a:ext uri="{FF2B5EF4-FFF2-40B4-BE49-F238E27FC236}">
                <a16:creationId xmlns:a16="http://schemas.microsoft.com/office/drawing/2014/main" id="{DC499897-C5D8-418E-A505-32EA19817AD5}"/>
              </a:ext>
            </a:extLst>
          </p:cNvPr>
          <p:cNvSpPr txBox="1"/>
          <p:nvPr/>
        </p:nvSpPr>
        <p:spPr>
          <a:xfrm>
            <a:off x="415637" y="4281198"/>
            <a:ext cx="8646882" cy="2031325"/>
          </a:xfrm>
          <a:prstGeom prst="rect">
            <a:avLst/>
          </a:prstGeom>
          <a:noFill/>
        </p:spPr>
        <p:txBody>
          <a:bodyPr wrap="square" rtlCol="0">
            <a:spAutoFit/>
          </a:bodyPr>
          <a:lstStyle/>
          <a:p>
            <a:pPr algn="just">
              <a:spcAft>
                <a:spcPts val="1800"/>
              </a:spcAft>
            </a:pPr>
            <a:r>
              <a:rPr lang="uk-UA" sz="1800" dirty="0">
                <a:solidFill>
                  <a:srgbClr val="302323"/>
                </a:solidFill>
                <a:effectLst/>
                <a:ea typeface="Times New Roman" panose="02020603050405020304" pitchFamily="18" charset="0"/>
              </a:rPr>
              <a:t>Під час служби на Сході, в Андрія були і міжнародні навчання, і не один відповідальний бій, були поранення, лікування, були короткі відпустки додому, коли замість офіцера він ставав просто чоловіком і батьком. Було так мало прожитих років, але так багато неймовірного життя у них. Андрій Кизило писав історію нашої перемоги в холодних окопах поблизу Авдіївки, його дружина Оксана пише її у військовій академії, працюючи для курсантів, 5-річний Артем пише її, гордо тримаючи фотографію тата в руках.</a:t>
            </a:r>
            <a:endParaRPr lang="uk-UA" sz="1800" dirty="0">
              <a:effectLst/>
              <a:ea typeface="Times New Roman" panose="02020603050405020304" pitchFamily="18" charset="0"/>
            </a:endParaRPr>
          </a:p>
        </p:txBody>
      </p:sp>
    </p:spTree>
    <p:extLst>
      <p:ext uri="{BB962C8B-B14F-4D97-AF65-F5344CB8AC3E}">
        <p14:creationId xmlns:p14="http://schemas.microsoft.com/office/powerpoint/2010/main" val="4080702627"/>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D0BCA274-3571-47AF-A1D3-A33DFDC6DACA}"/>
              </a:ext>
            </a:extLst>
          </p:cNvPr>
          <p:cNvSpPr txBox="1"/>
          <p:nvPr/>
        </p:nvSpPr>
        <p:spPr>
          <a:xfrm>
            <a:off x="3268300" y="397566"/>
            <a:ext cx="8519311" cy="375552"/>
          </a:xfrm>
          <a:prstGeom prst="rect">
            <a:avLst/>
          </a:prstGeom>
          <a:noFill/>
        </p:spPr>
        <p:txBody>
          <a:bodyPr wrap="square" rtlCol="0">
            <a:spAutoFit/>
          </a:bodyPr>
          <a:lstStyle/>
          <a:p>
            <a:pPr algn="ctr" fontAlgn="base">
              <a:lnSpc>
                <a:spcPts val="2100"/>
              </a:lnSpc>
            </a:pPr>
            <a:r>
              <a:rPr lang="uk-UA"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Межевікін Євген («Адам»)</a:t>
            </a:r>
            <a:endParaRPr lang="uk-UA" sz="2200"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E6A9CCB-196B-458C-AED0-884E48A7575E}"/>
              </a:ext>
            </a:extLst>
          </p:cNvPr>
          <p:cNvSpPr txBox="1"/>
          <p:nvPr/>
        </p:nvSpPr>
        <p:spPr>
          <a:xfrm>
            <a:off x="3268300" y="949829"/>
            <a:ext cx="8519312" cy="1559529"/>
          </a:xfrm>
          <a:prstGeom prst="rect">
            <a:avLst/>
          </a:prstGeom>
          <a:noFill/>
        </p:spPr>
        <p:txBody>
          <a:bodyPr wrap="square" rtlCol="0">
            <a:spAutoFit/>
          </a:bodyPr>
          <a:lstStyle/>
          <a:p>
            <a:pPr algn="just">
              <a:lnSpc>
                <a:spcPct val="107000"/>
              </a:lnSpc>
              <a:spcAft>
                <a:spcPts val="800"/>
              </a:spcAft>
            </a:pPr>
            <a:r>
              <a:rPr lang="uk-UA" dirty="0">
                <a:effectLst/>
                <a:ea typeface="Calibri" panose="020F0502020204030204" pitchFamily="34" charset="0"/>
                <a:cs typeface="Times New Roman" panose="02020603050405020304" pitchFamily="18" charset="0"/>
              </a:rPr>
              <a:t>Євген Межевікін («Адам») – полковник Збройних Сил України, Герой України. Повний лицар ордена Богдана Хмельницького. Кадровий військовий, танкіст. Учасник російсько-української війни з 2014 року. Брав участь, зокрема, в боях за Донецький аеропорт. Засновник зведеної тактичної групи «Адам», яка обороняла Київщину, Харківщину, вела бої на Запоріжжі, за Лисичанськ та Бахмут.</a:t>
            </a:r>
          </a:p>
        </p:txBody>
      </p:sp>
      <p:pic>
        <p:nvPicPr>
          <p:cNvPr id="5" name="Рисунок 4">
            <a:extLst>
              <a:ext uri="{FF2B5EF4-FFF2-40B4-BE49-F238E27FC236}">
                <a16:creationId xmlns:a16="http://schemas.microsoft.com/office/drawing/2014/main" id="{D7052DEF-D8E9-4722-B43C-A0F88919E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802" y="3578299"/>
            <a:ext cx="3494809" cy="2329873"/>
          </a:xfrm>
          <a:prstGeom prst="rect">
            <a:avLst/>
          </a:prstGeom>
        </p:spPr>
      </p:pic>
      <p:pic>
        <p:nvPicPr>
          <p:cNvPr id="6" name="Рисунок 5">
            <a:extLst>
              <a:ext uri="{FF2B5EF4-FFF2-40B4-BE49-F238E27FC236}">
                <a16:creationId xmlns:a16="http://schemas.microsoft.com/office/drawing/2014/main" id="{6CEC25C3-00B5-4550-8BFA-0FC9EBDE3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715" y="370971"/>
            <a:ext cx="2448234" cy="3082447"/>
          </a:xfrm>
          <a:prstGeom prst="rect">
            <a:avLst/>
          </a:prstGeom>
        </p:spPr>
      </p:pic>
      <p:sp>
        <p:nvSpPr>
          <p:cNvPr id="7" name="TextBox 6">
            <a:extLst>
              <a:ext uri="{FF2B5EF4-FFF2-40B4-BE49-F238E27FC236}">
                <a16:creationId xmlns:a16="http://schemas.microsoft.com/office/drawing/2014/main" id="{2E1AD8D5-FF0E-4853-8ED9-6868592C443F}"/>
              </a:ext>
            </a:extLst>
          </p:cNvPr>
          <p:cNvSpPr txBox="1"/>
          <p:nvPr/>
        </p:nvSpPr>
        <p:spPr>
          <a:xfrm>
            <a:off x="2869949" y="3208523"/>
            <a:ext cx="3720855" cy="430887"/>
          </a:xfrm>
          <a:prstGeom prst="rect">
            <a:avLst/>
          </a:prstGeom>
          <a:noFill/>
        </p:spPr>
        <p:txBody>
          <a:bodyPr wrap="square" rtlCol="0">
            <a:spAutoFit/>
          </a:bodyPr>
          <a:lstStyle/>
          <a:p>
            <a:pPr algn="ctr"/>
            <a:r>
              <a:rPr lang="uk-UA" sz="2200" b="1" dirty="0">
                <a:effectLst>
                  <a:outerShdw blurRad="38100" dist="38100" dir="2700000" algn="tl">
                    <a:srgbClr val="000000">
                      <a:alpha val="43137"/>
                    </a:srgbClr>
                  </a:outerShdw>
                </a:effectLst>
              </a:rPr>
              <a:t>Валерія</a:t>
            </a:r>
          </a:p>
        </p:txBody>
      </p:sp>
      <p:sp>
        <p:nvSpPr>
          <p:cNvPr id="8" name="TextBox 7">
            <a:extLst>
              <a:ext uri="{FF2B5EF4-FFF2-40B4-BE49-F238E27FC236}">
                <a16:creationId xmlns:a16="http://schemas.microsoft.com/office/drawing/2014/main" id="{EE2A8FD3-36BC-4DD0-B48E-9D52D5622E6F}"/>
              </a:ext>
            </a:extLst>
          </p:cNvPr>
          <p:cNvSpPr txBox="1"/>
          <p:nvPr/>
        </p:nvSpPr>
        <p:spPr>
          <a:xfrm>
            <a:off x="421715" y="3703909"/>
            <a:ext cx="7487997" cy="2746457"/>
          </a:xfrm>
          <a:prstGeom prst="rect">
            <a:avLst/>
          </a:prstGeom>
          <a:noFill/>
        </p:spPr>
        <p:txBody>
          <a:bodyPr wrap="square" rtlCol="0">
            <a:spAutoFit/>
          </a:bodyPr>
          <a:lstStyle/>
          <a:p>
            <a:pPr algn="just">
              <a:lnSpc>
                <a:spcPct val="107000"/>
              </a:lnSpc>
              <a:spcAft>
                <a:spcPts val="800"/>
              </a:spcAft>
            </a:pPr>
            <a:r>
              <a:rPr lang="uk-UA" sz="1800" i="0" dirty="0">
                <a:effectLst/>
                <a:ea typeface="Calibri" panose="020F0502020204030204" pitchFamily="34" charset="0"/>
                <a:cs typeface="Times New Roman" panose="02020603050405020304" pitchFamily="18" charset="0"/>
              </a:rPr>
              <a:t>Нещодавно Валерія та Євген відзначили агатове весілля – 14 років подружнього життя. Вони разом пройшли шлях становлення Героя України: від молодого лейтенанта – випускника Харківського інституту танкових військ до підполковника Збройних Сил України, начальника відділу колективної підготовки, заступника начальника управління підготовки Оперативного командування «Північ».</a:t>
            </a:r>
            <a:r>
              <a:rPr lang="uk-UA" sz="1800" dirty="0">
                <a:effectLst/>
                <a:ea typeface="Calibri" panose="020F0502020204030204" pitchFamily="34" charset="0"/>
                <a:cs typeface="Times New Roman" panose="02020603050405020304" pitchFamily="18" charset="0"/>
              </a:rPr>
              <a:t> Євген та Валерія Межевікіни виховують двох дітей – 11-річну Вероніку та 9-річного Андрія. Коли чоловіка не було вдома, дітям дружина говорила, що тато у відрядженні.</a:t>
            </a:r>
          </a:p>
        </p:txBody>
      </p:sp>
    </p:spTree>
    <p:extLst>
      <p:ext uri="{BB962C8B-B14F-4D97-AF65-F5344CB8AC3E}">
        <p14:creationId xmlns:p14="http://schemas.microsoft.com/office/powerpoint/2010/main" val="277312071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7000">
              <a:schemeClr val="bg1"/>
            </a:gs>
            <a:gs pos="100000">
              <a:schemeClr val="accent1">
                <a:lumMod val="45000"/>
                <a:lumOff val="55000"/>
              </a:schemeClr>
            </a:gs>
            <a:gs pos="9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Прямокутник 9">
            <a:extLst>
              <a:ext uri="{FF2B5EF4-FFF2-40B4-BE49-F238E27FC236}">
                <a16:creationId xmlns:a16="http://schemas.microsoft.com/office/drawing/2014/main" id="{71BB8564-A4F0-4E9B-8D98-B80B6A93994E}"/>
              </a:ext>
            </a:extLst>
          </p:cNvPr>
          <p:cNvSpPr/>
          <p:nvPr/>
        </p:nvSpPr>
        <p:spPr>
          <a:xfrm>
            <a:off x="0" y="0"/>
            <a:ext cx="12192000" cy="68580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B4D27AD3-885E-48F3-BE77-313BC1119906}"/>
              </a:ext>
            </a:extLst>
          </p:cNvPr>
          <p:cNvSpPr txBox="1"/>
          <p:nvPr/>
        </p:nvSpPr>
        <p:spPr>
          <a:xfrm>
            <a:off x="395334" y="4531339"/>
            <a:ext cx="11401331" cy="1477328"/>
          </a:xfrm>
          <a:prstGeom prst="rect">
            <a:avLst/>
          </a:prstGeom>
          <a:noFill/>
        </p:spPr>
        <p:txBody>
          <a:bodyPr wrap="square" rtlCol="0">
            <a:spAutoFit/>
          </a:bodyPr>
          <a:lstStyle/>
          <a:p>
            <a:pPr algn="just"/>
            <a:r>
              <a:rPr lang="uk-UA" kern="1200" dirty="0">
                <a:solidFill>
                  <a:srgbClr val="000000"/>
                </a:solidFill>
                <a:effectLst/>
                <a:ea typeface="Times New Roman" panose="02020603050405020304" pitchFamily="18" charset="0"/>
              </a:rPr>
              <a:t>Максим Білоконь хотів жити, кохати і бути коханим, він мав би виховувати дітей в мирній країні. Захисник планував весілля зі своєю дівчиною Дариною, </a:t>
            </a:r>
            <a:r>
              <a:rPr lang="uk-UA" dirty="0">
                <a:solidFill>
                  <a:srgbClr val="000000"/>
                </a:solidFill>
                <a:ea typeface="Times New Roman" panose="02020603050405020304" pitchFamily="18" charset="0"/>
              </a:rPr>
              <a:t>яка теж військова, але </a:t>
            </a:r>
            <a:r>
              <a:rPr lang="uk-UA" kern="1200" dirty="0">
                <a:solidFill>
                  <a:srgbClr val="000000"/>
                </a:solidFill>
                <a:effectLst/>
                <a:ea typeface="Times New Roman" panose="02020603050405020304" pitchFamily="18" charset="0"/>
              </a:rPr>
              <a:t>все змінило 24 лютого 2022 року. </a:t>
            </a:r>
            <a:r>
              <a:rPr lang="uk-UA" sz="1800" dirty="0">
                <a:solidFill>
                  <a:srgbClr val="333333"/>
                </a:solidFill>
                <a:effectLst/>
                <a:ea typeface="Times New Roman" panose="02020603050405020304" pitchFamily="18" charset="0"/>
              </a:rPr>
              <a:t>"</a:t>
            </a:r>
            <a:r>
              <a:rPr lang="uk-UA" kern="1200" dirty="0">
                <a:solidFill>
                  <a:srgbClr val="000000"/>
                </a:solidFill>
                <a:effectLst/>
                <a:ea typeface="Times New Roman" panose="02020603050405020304" pitchFamily="18" charset="0"/>
              </a:rPr>
              <a:t>Вони були дуже закохані, і Максим піклувався про маленьку Софійку, доньку Дарії, як про рідну, їй тільки рочок минув</a:t>
            </a:r>
            <a:r>
              <a:rPr lang="uk-UA" sz="1800" dirty="0">
                <a:solidFill>
                  <a:srgbClr val="333333"/>
                </a:solidFill>
                <a:effectLst/>
                <a:ea typeface="Times New Roman" panose="02020603050405020304" pitchFamily="18" charset="0"/>
              </a:rPr>
              <a:t>",</a:t>
            </a:r>
            <a:r>
              <a:rPr lang="uk-UA" kern="1200" dirty="0">
                <a:solidFill>
                  <a:srgbClr val="000000"/>
                </a:solidFill>
                <a:effectLst/>
                <a:ea typeface="Times New Roman" panose="02020603050405020304" pitchFamily="18" charset="0"/>
              </a:rPr>
              <a:t> </a:t>
            </a:r>
            <a:r>
              <a:rPr lang="uk-UA" dirty="0">
                <a:solidFill>
                  <a:srgbClr val="000000"/>
                </a:solidFill>
                <a:ea typeface="Times New Roman" panose="02020603050405020304" pitchFamily="18" charset="0"/>
              </a:rPr>
              <a:t>–</a:t>
            </a:r>
            <a:r>
              <a:rPr lang="uk-UA" kern="1200" dirty="0">
                <a:solidFill>
                  <a:srgbClr val="000000"/>
                </a:solidFill>
                <a:effectLst/>
                <a:ea typeface="Times New Roman" panose="02020603050405020304" pitchFamily="18" charset="0"/>
              </a:rPr>
              <a:t> каже Тетяна Білоконь, мама Героя. Кохана мого сина сказала, що в останні дні перед великою війною малеча стала називати його татом.</a:t>
            </a:r>
            <a:endParaRPr lang="uk-UA" i="0" dirty="0">
              <a:solidFill>
                <a:srgbClr val="333333"/>
              </a:solidFill>
              <a:effectLst/>
              <a:cs typeface="Times New Roman" panose="02020603050405020304" pitchFamily="18" charset="0"/>
            </a:endParaRPr>
          </a:p>
        </p:txBody>
      </p:sp>
      <p:sp>
        <p:nvSpPr>
          <p:cNvPr id="4" name="TextBox 3">
            <a:extLst>
              <a:ext uri="{FF2B5EF4-FFF2-40B4-BE49-F238E27FC236}">
                <a16:creationId xmlns:a16="http://schemas.microsoft.com/office/drawing/2014/main" id="{22F91E28-C6B2-403C-9C39-A7983B027C9D}"/>
              </a:ext>
            </a:extLst>
          </p:cNvPr>
          <p:cNvSpPr txBox="1"/>
          <p:nvPr/>
        </p:nvSpPr>
        <p:spPr>
          <a:xfrm>
            <a:off x="3295461" y="3906055"/>
            <a:ext cx="5082875" cy="461665"/>
          </a:xfrm>
          <a:prstGeom prst="rect">
            <a:avLst/>
          </a:prstGeom>
          <a:noFill/>
        </p:spPr>
        <p:txBody>
          <a:bodyPr wrap="square" rtlCol="0">
            <a:spAutoFit/>
          </a:bodyPr>
          <a:lstStyle/>
          <a:p>
            <a:pPr algn="ctr"/>
            <a:r>
              <a:rPr lang="uk-UA" sz="2400" b="1" dirty="0">
                <a:cs typeface="Times New Roman" panose="02020603050405020304" pitchFamily="18" charset="0"/>
              </a:rPr>
              <a:t>Дарина</a:t>
            </a:r>
          </a:p>
        </p:txBody>
      </p:sp>
      <p:sp>
        <p:nvSpPr>
          <p:cNvPr id="5" name="TextBox 4">
            <a:extLst>
              <a:ext uri="{FF2B5EF4-FFF2-40B4-BE49-F238E27FC236}">
                <a16:creationId xmlns:a16="http://schemas.microsoft.com/office/drawing/2014/main" id="{C0620011-2830-4563-9035-82A4435AB2B3}"/>
              </a:ext>
            </a:extLst>
          </p:cNvPr>
          <p:cNvSpPr txBox="1"/>
          <p:nvPr/>
        </p:nvSpPr>
        <p:spPr>
          <a:xfrm>
            <a:off x="3603279" y="414476"/>
            <a:ext cx="8193386" cy="375552"/>
          </a:xfrm>
          <a:prstGeom prst="rect">
            <a:avLst/>
          </a:prstGeom>
          <a:noFill/>
        </p:spPr>
        <p:txBody>
          <a:bodyPr wrap="square" rtlCol="0">
            <a:spAutoFit/>
          </a:bodyPr>
          <a:lstStyle/>
          <a:p>
            <a:pPr algn="ctr" fontAlgn="base">
              <a:lnSpc>
                <a:spcPts val="2100"/>
              </a:lnSpc>
            </a:pPr>
            <a:r>
              <a:rPr lang="uk-UA" sz="2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Білоконь Максим </a:t>
            </a:r>
          </a:p>
        </p:txBody>
      </p:sp>
      <p:sp>
        <p:nvSpPr>
          <p:cNvPr id="6" name="TextBox 5">
            <a:extLst>
              <a:ext uri="{FF2B5EF4-FFF2-40B4-BE49-F238E27FC236}">
                <a16:creationId xmlns:a16="http://schemas.microsoft.com/office/drawing/2014/main" id="{D4ECA4D2-A575-40FA-9732-59D01594658A}"/>
              </a:ext>
            </a:extLst>
          </p:cNvPr>
          <p:cNvSpPr txBox="1"/>
          <p:nvPr/>
        </p:nvSpPr>
        <p:spPr>
          <a:xfrm>
            <a:off x="3603279" y="920620"/>
            <a:ext cx="8193386" cy="2031325"/>
          </a:xfrm>
          <a:prstGeom prst="rect">
            <a:avLst/>
          </a:prstGeom>
          <a:noFill/>
        </p:spPr>
        <p:txBody>
          <a:bodyPr wrap="square" rtlCol="0">
            <a:spAutoFit/>
          </a:bodyPr>
          <a:lstStyle/>
          <a:p>
            <a:pPr algn="just" fontAlgn="base"/>
            <a:r>
              <a:rPr lang="uk-UA" dirty="0">
                <a:effectLst/>
              </a:rPr>
              <a:t>Максим Віталійович Білоконь </a:t>
            </a:r>
            <a:r>
              <a:rPr lang="uk-UA" b="0" dirty="0">
                <a:effectLst/>
              </a:rPr>
              <a:t>– український військовослужбовець, старший лейтенант Збройних Сил України, учасник російсько-української війни. Народився у місті Ромнах на Сумщині. Під час нападу російських військ брав участь в обороні Чернігова, знищив диверсійно-розвідувальну групу та 2 танки противника. Загинув 27 лютого 2022 року при обороні міста Чернігів від російських окупантів разом зі своїм танковим екіпажем</a:t>
            </a:r>
            <a:r>
              <a:rPr lang="uk-UA" dirty="0"/>
              <a:t>. Герой України (посмертно).</a:t>
            </a:r>
            <a:endParaRPr lang="uk-UA" b="0" dirty="0">
              <a:effectLst/>
            </a:endParaRPr>
          </a:p>
        </p:txBody>
      </p:sp>
      <p:pic>
        <p:nvPicPr>
          <p:cNvPr id="7" name="Рисунок 6">
            <a:extLst>
              <a:ext uri="{FF2B5EF4-FFF2-40B4-BE49-F238E27FC236}">
                <a16:creationId xmlns:a16="http://schemas.microsoft.com/office/drawing/2014/main" id="{764801FB-1043-4605-BBBF-63C66FF46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33" y="573263"/>
            <a:ext cx="2747492" cy="3434364"/>
          </a:xfrm>
          <a:prstGeom prst="rect">
            <a:avLst/>
          </a:prstGeom>
        </p:spPr>
      </p:pic>
    </p:spTree>
    <p:extLst>
      <p:ext uri="{BB962C8B-B14F-4D97-AF65-F5344CB8AC3E}">
        <p14:creationId xmlns:p14="http://schemas.microsoft.com/office/powerpoint/2010/main" val="2518772808"/>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6734</TotalTime>
  <Words>2783</Words>
  <Application>Microsoft Office PowerPoint</Application>
  <PresentationFormat>Широкий екран</PresentationFormat>
  <Paragraphs>58</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Arial</vt:lpstr>
      <vt:lpstr>Calibri</vt:lpstr>
      <vt:lpstr>Calibri Light</vt:lpstr>
      <vt:lpstr>Georgia</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aud_204</dc:creator>
  <cp:lastModifiedBy>aud_204</cp:lastModifiedBy>
  <cp:revision>647</cp:revision>
  <dcterms:created xsi:type="dcterms:W3CDTF">2025-02-06T07:46:17Z</dcterms:created>
  <dcterms:modified xsi:type="dcterms:W3CDTF">2026-02-24T08:07:00Z</dcterms:modified>
</cp:coreProperties>
</file>