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09BE4-B94E-4665-BE1A-6F0D4DCA5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000" y="596901"/>
            <a:ext cx="10680700" cy="1752599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2060"/>
                </a:solidFill>
              </a:rPr>
              <a:t>До Міжнародного дня рідної мови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59211A-D92A-41A8-8E94-D215C1449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10579100" cy="2438400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>
                <a:solidFill>
                  <a:srgbClr val="FFFF00"/>
                </a:solidFill>
              </a:rPr>
              <a:t>Вчителю на замітку</a:t>
            </a:r>
          </a:p>
          <a:p>
            <a:pPr algn="ctr"/>
            <a:r>
              <a:rPr lang="uk-UA" sz="5400" b="1" dirty="0">
                <a:solidFill>
                  <a:srgbClr val="FFFF00"/>
                </a:solidFill>
              </a:rPr>
              <a:t>ЦІКАВІ ФАКТИ ПРО УКРАЇНСЬКУ МОВУ</a:t>
            </a:r>
          </a:p>
        </p:txBody>
      </p:sp>
    </p:spTree>
    <p:extLst>
      <p:ext uri="{BB962C8B-B14F-4D97-AF65-F5344CB8AC3E}">
        <p14:creationId xmlns:p14="http://schemas.microsoft.com/office/powerpoint/2010/main" val="220755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8A3F2-2C35-4396-8709-24300ED1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розмовляє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45 </a:t>
            </a:r>
            <a:r>
              <a:rPr lang="ru-RU" dirty="0" err="1"/>
              <a:t>мільйонів</a:t>
            </a:r>
            <a:r>
              <a:rPr lang="ru-RU" dirty="0"/>
              <a:t> людей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7803DB-1018-4001-96BD-E5609B5D13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</a:rPr>
              <a:t>Українська мова - одна з найбагатших та </a:t>
            </a:r>
            <a:r>
              <a:rPr lang="uk-UA" b="1" dirty="0" err="1">
                <a:solidFill>
                  <a:srgbClr val="002060"/>
                </a:solidFill>
              </a:rPr>
              <a:t>наймилозвучніших</a:t>
            </a:r>
            <a:r>
              <a:rPr lang="uk-UA" b="1" dirty="0">
                <a:solidFill>
                  <a:srgbClr val="002060"/>
                </a:solidFill>
              </a:rPr>
              <a:t> у світі               (2-ге місце за мелодійністю після італійської), що налічує майже 256 тис. слів.                                          Має 7 відмінків (включаючи кличний), вирізняється багатством </a:t>
            </a:r>
            <a:r>
              <a:rPr lang="uk-UA" b="1" dirty="0" err="1">
                <a:solidFill>
                  <a:srgbClr val="002060"/>
                </a:solidFill>
              </a:rPr>
              <a:t>зменшувально</a:t>
            </a:r>
            <a:r>
              <a:rPr lang="uk-UA" b="1" dirty="0">
                <a:solidFill>
                  <a:srgbClr val="002060"/>
                </a:solidFill>
              </a:rPr>
              <a:t>-пестливих форм та найчастіше використовує літеру «п».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DE156DA-1954-4FFB-B7F5-A0F37CA09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774" y="2249488"/>
            <a:ext cx="2668065" cy="3541712"/>
          </a:xfrm>
        </p:spPr>
      </p:pic>
    </p:spTree>
    <p:extLst>
      <p:ext uri="{BB962C8B-B14F-4D97-AF65-F5344CB8AC3E}">
        <p14:creationId xmlns:p14="http://schemas.microsoft.com/office/powerpoint/2010/main" val="227266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3692B-FA4D-4C09-A8A2-4DCD7C20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9900704" cy="1358899"/>
          </a:xfrm>
        </p:spPr>
        <p:txBody>
          <a:bodyPr>
            <a:normAutofit/>
          </a:bodyPr>
          <a:lstStyle/>
          <a:p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130 </a:t>
            </a:r>
            <a:r>
              <a:rPr lang="ru-RU" dirty="0" err="1"/>
              <a:t>разів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4 </a:t>
            </a:r>
            <a:r>
              <a:rPr lang="ru-RU" dirty="0" err="1"/>
              <a:t>століття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C150B09-D05E-4B0C-9515-C2BE84903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082" y="2479027"/>
            <a:ext cx="5891213" cy="308262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77130CD-24AE-4D1B-9B09-541E77820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479028"/>
            <a:ext cx="3856037" cy="3312171"/>
          </a:xfrm>
        </p:spPr>
        <p:txBody>
          <a:bodyPr/>
          <a:lstStyle/>
          <a:p>
            <a:r>
              <a:rPr lang="ru-RU" sz="2800" dirty="0"/>
              <a:t>За </a:t>
            </a:r>
            <a:r>
              <a:rPr lang="ru-RU" sz="2800" dirty="0" err="1"/>
              <a:t>дослідженнями</a:t>
            </a:r>
            <a:r>
              <a:rPr lang="ru-RU" sz="2800" dirty="0"/>
              <a:t> </a:t>
            </a:r>
            <a:r>
              <a:rPr lang="ru-RU" sz="2800" dirty="0" err="1"/>
              <a:t>вченого</a:t>
            </a:r>
            <a:r>
              <a:rPr lang="ru-RU" sz="2800" dirty="0"/>
              <a:t> Василя </a:t>
            </a:r>
            <a:r>
              <a:rPr lang="ru-RU" sz="2800" dirty="0" err="1"/>
              <a:t>Кобилюха</a:t>
            </a:r>
            <a:r>
              <a:rPr lang="ru-RU" sz="2800" dirty="0"/>
              <a:t>, </a:t>
            </a:r>
            <a:r>
              <a:rPr lang="ru-RU" sz="2800" dirty="0" err="1"/>
              <a:t>українська</a:t>
            </a:r>
            <a:r>
              <a:rPr lang="ru-RU" sz="2800" dirty="0"/>
              <a:t> </a:t>
            </a:r>
            <a:r>
              <a:rPr lang="ru-RU" sz="2800" dirty="0" err="1"/>
              <a:t>мова</a:t>
            </a:r>
            <a:r>
              <a:rPr lang="ru-RU" sz="2800" dirty="0"/>
              <a:t> </a:t>
            </a:r>
            <a:r>
              <a:rPr lang="ru-RU" sz="2800" dirty="0" err="1"/>
              <a:t>сформувалася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у X-IV </a:t>
            </a:r>
            <a:r>
              <a:rPr lang="ru-RU" sz="2800" dirty="0" err="1"/>
              <a:t>тисячоліттях</a:t>
            </a:r>
            <a:r>
              <a:rPr lang="ru-RU" sz="2800" dirty="0"/>
              <a:t> до </a:t>
            </a:r>
            <a:r>
              <a:rPr lang="ru-RU" sz="2800" dirty="0" err="1"/>
              <a:t>нашої</a:t>
            </a:r>
            <a:r>
              <a:rPr lang="ru-RU" sz="2800" dirty="0"/>
              <a:t> </a:t>
            </a:r>
            <a:r>
              <a:rPr lang="ru-RU" sz="2800" dirty="0" err="1"/>
              <a:t>ери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25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A1BC-AF5E-4F46-818F-7BF3293E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812799"/>
            <a:ext cx="4469342" cy="153670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Слова «мед» і «</a:t>
            </a:r>
            <a:r>
              <a:rPr lang="ru-RU" sz="2800" dirty="0" err="1">
                <a:solidFill>
                  <a:srgbClr val="FF0000"/>
                </a:solidFill>
              </a:rPr>
              <a:t>страва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  <a:r>
              <a:rPr lang="ru-RU" sz="2800" dirty="0" err="1">
                <a:solidFill>
                  <a:srgbClr val="FF0000"/>
                </a:solidFill>
              </a:rPr>
              <a:t>українською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були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записані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ще</a:t>
            </a:r>
            <a:r>
              <a:rPr lang="ru-RU" sz="2800" dirty="0">
                <a:solidFill>
                  <a:srgbClr val="FF0000"/>
                </a:solidFill>
              </a:rPr>
              <a:t> у 448 р. н. е.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8DD3117-E9FB-48D1-AFBF-1E907BEF1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013" y="592138"/>
            <a:ext cx="5147586" cy="519906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165542-B882-4C75-B633-629AC13B6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1" y="2463800"/>
            <a:ext cx="4469342" cy="33274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мова має велику кількість діалектів, що різняться залежно від регіону, збагачуючи мову унікальними висловами</a:t>
            </a:r>
            <a:r>
              <a:rPr lang="uk-UA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03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1794-5850-4948-ABDE-98C82A41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•	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Найменш вживана літера: «ф» (більшість слів з нею — запозичені).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FDFFA7-6FC0-446B-A567-40C1810AC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3429001"/>
            <a:ext cx="9904459" cy="236219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•	</a:t>
            </a:r>
            <a:r>
              <a:rPr lang="ru-RU" sz="4000" b="1" dirty="0" err="1">
                <a:solidFill>
                  <a:srgbClr val="FFFF00"/>
                </a:solidFill>
              </a:rPr>
              <a:t>Найдовше</a:t>
            </a:r>
            <a:r>
              <a:rPr lang="ru-RU" sz="4000" b="1" dirty="0">
                <a:solidFill>
                  <a:srgbClr val="FFFF00"/>
                </a:solidFill>
              </a:rPr>
              <a:t> слово: «</a:t>
            </a:r>
            <a:r>
              <a:rPr lang="ru-RU" sz="4000" b="1" dirty="0" err="1">
                <a:solidFill>
                  <a:srgbClr val="FFFF00"/>
                </a:solidFill>
              </a:rPr>
              <a:t>дихлордифенілтрихлорметилметан</a:t>
            </a:r>
            <a:r>
              <a:rPr lang="ru-RU" sz="4000" b="1" dirty="0">
                <a:solidFill>
                  <a:srgbClr val="FFFF00"/>
                </a:solidFill>
              </a:rPr>
              <a:t>»      (30 </a:t>
            </a:r>
            <a:r>
              <a:rPr lang="ru-RU" sz="4000" b="1" dirty="0" err="1">
                <a:solidFill>
                  <a:srgbClr val="FFFF00"/>
                </a:solidFill>
              </a:rPr>
              <a:t>літер</a:t>
            </a:r>
            <a:r>
              <a:rPr lang="ru-RU" sz="4000" b="1" dirty="0">
                <a:solidFill>
                  <a:srgbClr val="FFFF00"/>
                </a:solidFill>
              </a:rPr>
              <a:t>)</a:t>
            </a:r>
            <a:endParaRPr lang="uk-UA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0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FA16-DFC2-4140-9133-B10F6186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Відмінність від інших мов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43E387-D44B-4859-88EA-7EFC63164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000" dirty="0"/>
              <a:t>Алфавіт</a:t>
            </a:r>
            <a:endParaRPr lang="uk-UA" dirty="0"/>
          </a:p>
        </p:txBody>
      </p:sp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503203BE-F703-49C1-8927-44E300F234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6155" b="26155"/>
          <a:stretch>
            <a:fillRect/>
          </a:stretch>
        </p:blipFill>
        <p:spPr/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454CE0E-4E8D-474D-B05B-12F01C2F902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uk-UA" sz="7200" dirty="0">
                <a:solidFill>
                  <a:srgbClr val="FFFF00"/>
                </a:solidFill>
              </a:rPr>
              <a:t>Основу складає кирилиця, а найуживанішою літерою є «П» (з неї починається найбільша кількість слів)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82C811E-83D0-4720-94DD-32599385E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Унікальність</a:t>
            </a:r>
          </a:p>
        </p:txBody>
      </p:sp>
      <p:pic>
        <p:nvPicPr>
          <p:cNvPr id="15" name="Місце для зображення 14">
            <a:extLst>
              <a:ext uri="{FF2B5EF4-FFF2-40B4-BE49-F238E27FC236}">
                <a16:creationId xmlns:a16="http://schemas.microsoft.com/office/drawing/2014/main" id="{8C335A0C-F014-461F-98F8-BEC307C2A58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6081" b="26081"/>
          <a:stretch>
            <a:fillRect/>
          </a:stretch>
        </p:blipFill>
        <p:spPr/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D143486E-7C64-4791-A9AF-0011633FFB6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r>
              <a:rPr lang="uk-UA" sz="1800" dirty="0">
                <a:solidFill>
                  <a:srgbClr val="FFFF00"/>
                </a:solidFill>
              </a:rPr>
              <a:t> Буква «ї» існує тільки в українській абетці, її немає в жодній іншій слов'янській мові.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874A9B17-CBB2-4096-BF80-43EF66F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uk-UA" dirty="0"/>
              <a:t>Архаїзми</a:t>
            </a:r>
          </a:p>
        </p:txBody>
      </p:sp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72629815-8CA8-4D35-93A6-748265D84E7D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35117" b="35117"/>
          <a:stretch>
            <a:fillRect/>
          </a:stretch>
        </p:blipFill>
        <p:spPr/>
      </p:pic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72D8C377-312A-47C0-BE21-FD9AD11150F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4022058" cy="810345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FFFF00"/>
                </a:solidFill>
              </a:rPr>
              <a:t> В українській мові збереглися назви місяців з давньослов'янського календаря (січень, лютий, березень тощо), яких немає у багатьох інших слов'янських мовах.</a:t>
            </a:r>
          </a:p>
        </p:txBody>
      </p:sp>
    </p:spTree>
    <p:extLst>
      <p:ext uri="{BB962C8B-B14F-4D97-AF65-F5344CB8AC3E}">
        <p14:creationId xmlns:p14="http://schemas.microsoft.com/office/powerpoint/2010/main" val="24183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{86B2DA08-5A7B-4638-8004-60D1E7AE8BFA}TF6d5feb1e-e145-43f1-b745-cb4b54c5ee9736220c64-dd4161088ae0</Template>
  <TotalTime>25</TotalTime>
  <Words>235</Words>
  <Application>Microsoft Office PowerPoint</Application>
  <PresentationFormat>Широкий екран</PresentationFormat>
  <Paragraphs>18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Схема</vt:lpstr>
      <vt:lpstr>До Міжнародного дня рідної мови</vt:lpstr>
      <vt:lpstr>Українською мовою розмовляє майже 45 мільйонів людей у всьому світі</vt:lpstr>
      <vt:lpstr>Українську мову намагалися знищити або обмежити понад 130 разів за останні 4 століття</vt:lpstr>
      <vt:lpstr>Слова «мед» і «страва» українською були записані ще у 448 р. н. е.</vt:lpstr>
      <vt:lpstr>• Найменш вживана літера: «ф» (більшість слів з нею — запозичені).</vt:lpstr>
      <vt:lpstr>Відмінність від інших 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Міжнародного дня рідної мови</dc:title>
  <dc:creator>User</dc:creator>
  <cp:lastModifiedBy>User</cp:lastModifiedBy>
  <cp:revision>10</cp:revision>
  <dcterms:created xsi:type="dcterms:W3CDTF">2026-02-17T10:21:01Z</dcterms:created>
  <dcterms:modified xsi:type="dcterms:W3CDTF">2026-02-17T10:46:46Z</dcterms:modified>
</cp:coreProperties>
</file>