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1" r:id="rId3"/>
    <p:sldId id="284" r:id="rId4"/>
    <p:sldId id="296" r:id="rId5"/>
    <p:sldId id="285" r:id="rId6"/>
    <p:sldId id="287" r:id="rId7"/>
    <p:sldId id="290" r:id="rId8"/>
    <p:sldId id="295" r:id="rId9"/>
    <p:sldId id="298" r:id="rId10"/>
    <p:sldId id="300" r:id="rId11"/>
    <p:sldId id="293" r:id="rId12"/>
    <p:sldId id="292" r:id="rId13"/>
    <p:sldId id="28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139" autoAdjust="0"/>
  </p:normalViewPr>
  <p:slideViewPr>
    <p:cSldViewPr snapToGrid="0">
      <p:cViewPr varScale="1">
        <p:scale>
          <a:sx n="106" d="100"/>
          <a:sy n="10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DD777-DE4D-4AB0-9E51-7D01AFF57E99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AD24-579E-45BA-B0AC-6B03C1FECBC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428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424BC-B67F-472C-8449-4EF001729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2D1948-C75A-4C86-A244-10431A457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84E047-7372-4753-B78F-2BB4671C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638312-8C79-4D32-81BF-62BB016B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544628-F5AB-42C3-842D-0305C4DE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0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E50D3-2A0C-4433-8967-96C615ED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19C8B99-3482-4FE1-80DB-9D7B3E3DF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5AD806-25C0-418C-999C-FD6F3AEC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994C4D-A611-4D0C-BDF1-73EBD30B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E32629-0381-4014-BFC2-3E58E263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16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C2B4CB-1990-447B-AA64-6903DD565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4199CDB-9132-4816-A904-FD91BC197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B717E0-1BA0-41D7-8C8C-50470F46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8DDD90-2809-40D3-9D6A-A311917F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E24E10-41F2-4F71-AA6F-5D4917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55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2DD40-D101-4270-8DC6-E897CE6D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851873-55BC-442C-B325-B9DEC0D4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FD148C-C9D3-46E0-BFC3-B0ECB8FD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3E0A3FF-3B3D-4AF1-BFB2-FE1A6724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9D921-017F-4BE3-958B-BD94DC94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05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C174-7752-4176-9955-B7DFCF1D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D9487B-0E5E-4FAF-A7CE-CC3A76B7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D2FF49-35BD-4AAB-85B9-68518406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3AD60F-51BE-45ED-B01C-A21C5672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65318E-40BC-4F62-B362-78B2FAFE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60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FFE13-1B73-47D9-BED2-A40D4F82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8D53BE-3FF2-484C-93B1-7AAA7A0EC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24EB31-2087-42FB-A4B5-2839805A8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6A7B8E-0752-45D3-B420-A3BAA2A0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6A5159-34CA-46FB-AC84-8D61501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5FF45D-A8A7-447E-B380-2631D6C9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63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60945-3323-4E72-AC5C-B00BE07C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B28E665-DAAD-4139-B933-0A7C99BF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AF43B9C-4BF6-4BB1-A067-539692253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D3FD1AD-999B-49FF-965F-64ED97588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295F75D-04E6-4F42-9263-2BFE9E477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1F1049F-AD47-46FD-83AE-C168A262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B562157-F1C7-4A00-9960-E71E77C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B54CB80-C780-443D-AE30-D29AECD6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85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AC853-612E-4A1F-965E-19DFE113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0995FA9-2C2A-4ECA-826A-ABA27698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5483A94-D011-4748-8921-3AAB4C9F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2512904-6EC4-413A-85EC-AFD902CC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78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E5576A6-D832-4CF7-A1FE-3E2FA067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076F10D-6511-42D9-9DB0-2D38C3F8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E697EE3-47E8-4D34-A49A-9DD619A6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55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E97B-9F2F-4C5C-9F0C-79193193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54C018-85FF-4517-9D46-9A61F971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C9222E1-A26F-4C2B-9154-11EFD192E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F2C88-AC90-4410-AB14-F42EB9CE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AD031E-7649-423B-A572-186F0B8F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47E379F-C246-4A99-8B36-335B985E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54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0BB79-5423-4127-9114-466AFB85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34912D-778A-440C-8243-08BBA15FF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1094FC2-CD5C-4C18-BBD6-79BCC0B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2FD1BC-9F17-480D-AABB-B74EF4D5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0D50E8-0DA5-4A15-87DF-BA751F9C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9500F2-1C3F-41EA-BBF6-C368FF4F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011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30C459C-DBB0-4643-BEFE-0DA1AFEB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0865F8F-CC11-4542-BF91-4B6D17AD9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9009A4-DAFE-467D-BF02-A859EB52D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0711-C4E6-4812-8458-85C755F6A5BF}" type="datetimeFigureOut">
              <a:rPr lang="uk-UA" smtClean="0"/>
              <a:t>21.01.2026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67BB84-C4F4-465C-A609-6E990EFB9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1E6DE7-E4A5-49E0-898C-B57FC046E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EEF6-7560-486D-9C79-F6BA91F415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53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inp.gov.ua/" TargetMode="External"/><Relationship Id="rId4" Type="http://schemas.openxmlformats.org/officeDocument/2006/relationships/hyperlink" Target="https://heyzine.com/flip-book/c6b6c5722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D853C-F381-41C9-8B26-2C6FA2ABFB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9" y="3473605"/>
            <a:ext cx="4371339" cy="3100138"/>
          </a:xfrm>
          <a:prstGeom prst="rect">
            <a:avLst/>
          </a:prstGeom>
          <a:noFill/>
          <a:ln>
            <a:noFill/>
          </a:ln>
          <a:effectLst>
            <a:softEdge rad="508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CD1B4-580C-42DC-A1CF-2430F77273FD}"/>
              </a:ext>
            </a:extLst>
          </p:cNvPr>
          <p:cNvSpPr txBox="1"/>
          <p:nvPr/>
        </p:nvSpPr>
        <p:spPr>
          <a:xfrm>
            <a:off x="498763" y="1634255"/>
            <a:ext cx="657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СОБОРНІСТЬ УКРАЇНИ: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ПОГЛЯД В ІСТОРІЮ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9F13A-8158-4275-9BCB-AF1B567016F0}"/>
              </a:ext>
            </a:extLst>
          </p:cNvPr>
          <p:cNvSpPr txBox="1"/>
          <p:nvPr/>
        </p:nvSpPr>
        <p:spPr>
          <a:xfrm>
            <a:off x="6096000" y="4864100"/>
            <a:ext cx="4371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Виставку підготували: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Суткова В.О., завідувач бібліотеки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КНЗ КОР “КОІПОПК”,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Веровенко В.С., бібліотекар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КНЗ КОР “КОІПОПК”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A0D97-CB69-40D6-92EC-5350817FC93B}"/>
              </a:ext>
            </a:extLst>
          </p:cNvPr>
          <p:cNvSpPr txBox="1"/>
          <p:nvPr/>
        </p:nvSpPr>
        <p:spPr>
          <a:xfrm>
            <a:off x="1524000" y="516572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ВІРТУАЛЬНА ВИСТАВКА</a:t>
            </a:r>
          </a:p>
        </p:txBody>
      </p:sp>
      <p:pic>
        <p:nvPicPr>
          <p:cNvPr id="8" name="Picture 8" descr="Картинка 11 из 3692">
            <a:extLst>
              <a:ext uri="{FF2B5EF4-FFF2-40B4-BE49-F238E27FC236}">
                <a16:creationId xmlns:a16="http://schemas.microsoft.com/office/drawing/2014/main" id="{FA1C123B-95BA-492E-A280-39A816BD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63" y="288402"/>
            <a:ext cx="4694136" cy="3185307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7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8C64E9-56DD-4518-AB1F-098320A9D27C}"/>
              </a:ext>
            </a:extLst>
          </p:cNvPr>
          <p:cNvSpPr txBox="1"/>
          <p:nvPr/>
        </p:nvSpPr>
        <p:spPr>
          <a:xfrm>
            <a:off x="400050" y="338903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«ЖИВИЙ ЛАНЦЮГ» − СИМВОЛ ЄДНОСТІ УКРАЇНСЬКОЇ НАЦІЇ</a:t>
            </a:r>
            <a:endParaRPr lang="ru-RU" sz="2400" b="1" dirty="0">
              <a:solidFill>
                <a:srgbClr val="FFFF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DF1A4-5865-452A-A59A-1377FCD83A46}"/>
              </a:ext>
            </a:extLst>
          </p:cNvPr>
          <p:cNvSpPr txBox="1"/>
          <p:nvPr/>
        </p:nvSpPr>
        <p:spPr>
          <a:xfrm>
            <a:off x="699446" y="1001181"/>
            <a:ext cx="109254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Georgia" panose="02040502050405020303" pitchFamily="18" charset="0"/>
              </a:rPr>
              <a:t>Символом дня Соборності та обʼєднання усіх українських земель є «живий ланцюг». 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В Україні найбільший «живий ланцюг» відбувся у неділю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21 січня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1990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року, коли мільйони людей взялися за руки з'єднавши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Івано-Франківськ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(через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Львів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) і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Київ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у день 71-річчя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Злуки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УНР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і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ЗУНР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. Він був одним із наймасштабніших у світовій історії та став важливим кроком до здобуття незалежності України. Довжина ланцюга перевищувала 770 км. Він п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очинався в Івано-Франківську, йшов через Стрий, Львів, Рівне, Житомир до Києва. Початок ланцюга в Івано-Франківську зумовлений тією обставиною, що саме Івано-Франківськ (тодішній Станіслав) у 1919 році був столицею ЗУНР. У ланцюзі взяло участь за офіційними даними близько 450 тисяч чоловік (за неофіційними — від 1 до 5 мільйонів).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319EB7-4905-4136-8544-537467D481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49" y="4416059"/>
            <a:ext cx="3170805" cy="190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E47D74-D8DB-4FDC-BC75-55887E254D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6378" y="4437324"/>
            <a:ext cx="2904718" cy="194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A2FB1D-DA38-46FE-9C5E-F2607D336E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3748" y="4363851"/>
            <a:ext cx="2957520" cy="196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олилиния 8">
            <a:extLst>
              <a:ext uri="{FF2B5EF4-FFF2-40B4-BE49-F238E27FC236}">
                <a16:creationId xmlns:a16="http://schemas.microsoft.com/office/drawing/2014/main" id="{7702B7C1-30AF-4A03-85B6-3F0F3AEA22CE}"/>
              </a:ext>
            </a:extLst>
          </p:cNvPr>
          <p:cNvSpPr/>
          <p:nvPr/>
        </p:nvSpPr>
        <p:spPr>
          <a:xfrm>
            <a:off x="3508745" y="6225988"/>
            <a:ext cx="5937438" cy="278329"/>
          </a:xfrm>
          <a:custGeom>
            <a:avLst/>
            <a:gdLst>
              <a:gd name="connsiteX0" fmla="*/ 0 w 5078461"/>
              <a:gd name="connsiteY0" fmla="*/ 149321 h 238606"/>
              <a:gd name="connsiteX1" fmla="*/ 489528 w 5078461"/>
              <a:gd name="connsiteY1" fmla="*/ 47721 h 238606"/>
              <a:gd name="connsiteX2" fmla="*/ 1154546 w 5078461"/>
              <a:gd name="connsiteY2" fmla="*/ 223212 h 238606"/>
              <a:gd name="connsiteX3" fmla="*/ 1884219 w 5078461"/>
              <a:gd name="connsiteY3" fmla="*/ 56957 h 238606"/>
              <a:gd name="connsiteX4" fmla="*/ 2576946 w 5078461"/>
              <a:gd name="connsiteY4" fmla="*/ 223212 h 238606"/>
              <a:gd name="connsiteX5" fmla="*/ 3177310 w 5078461"/>
              <a:gd name="connsiteY5" fmla="*/ 1539 h 238606"/>
              <a:gd name="connsiteX6" fmla="*/ 3500582 w 5078461"/>
              <a:gd name="connsiteY6" fmla="*/ 232448 h 238606"/>
              <a:gd name="connsiteX7" fmla="*/ 3823855 w 5078461"/>
              <a:gd name="connsiteY7" fmla="*/ 38485 h 238606"/>
              <a:gd name="connsiteX8" fmla="*/ 4184073 w 5078461"/>
              <a:gd name="connsiteY8" fmla="*/ 223212 h 238606"/>
              <a:gd name="connsiteX9" fmla="*/ 4941455 w 5078461"/>
              <a:gd name="connsiteY9" fmla="*/ 121612 h 238606"/>
              <a:gd name="connsiteX10" fmla="*/ 5006110 w 5078461"/>
              <a:gd name="connsiteY10" fmla="*/ 103139 h 238606"/>
              <a:gd name="connsiteX11" fmla="*/ 5015346 w 5078461"/>
              <a:gd name="connsiteY11" fmla="*/ 93903 h 23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78461" h="238606">
                <a:moveTo>
                  <a:pt x="0" y="149321"/>
                </a:moveTo>
                <a:cubicBezTo>
                  <a:pt x="148552" y="92363"/>
                  <a:pt x="297104" y="35406"/>
                  <a:pt x="489528" y="47721"/>
                </a:cubicBezTo>
                <a:cubicBezTo>
                  <a:pt x="681952" y="60036"/>
                  <a:pt x="922098" y="221673"/>
                  <a:pt x="1154546" y="223212"/>
                </a:cubicBezTo>
                <a:cubicBezTo>
                  <a:pt x="1386994" y="224751"/>
                  <a:pt x="1647152" y="56957"/>
                  <a:pt x="1884219" y="56957"/>
                </a:cubicBezTo>
                <a:cubicBezTo>
                  <a:pt x="2121286" y="56957"/>
                  <a:pt x="2361431" y="232448"/>
                  <a:pt x="2576946" y="223212"/>
                </a:cubicBezTo>
                <a:cubicBezTo>
                  <a:pt x="2792461" y="213976"/>
                  <a:pt x="3023371" y="0"/>
                  <a:pt x="3177310" y="1539"/>
                </a:cubicBezTo>
                <a:cubicBezTo>
                  <a:pt x="3331249" y="3078"/>
                  <a:pt x="3392825" y="226290"/>
                  <a:pt x="3500582" y="232448"/>
                </a:cubicBezTo>
                <a:cubicBezTo>
                  <a:pt x="3608339" y="238606"/>
                  <a:pt x="3709940" y="40024"/>
                  <a:pt x="3823855" y="38485"/>
                </a:cubicBezTo>
                <a:cubicBezTo>
                  <a:pt x="3937770" y="36946"/>
                  <a:pt x="3997806" y="209358"/>
                  <a:pt x="4184073" y="223212"/>
                </a:cubicBezTo>
                <a:cubicBezTo>
                  <a:pt x="4370340" y="237067"/>
                  <a:pt x="4804449" y="141624"/>
                  <a:pt x="4941455" y="121612"/>
                </a:cubicBezTo>
                <a:cubicBezTo>
                  <a:pt x="5078461" y="101600"/>
                  <a:pt x="4993795" y="107757"/>
                  <a:pt x="5006110" y="103139"/>
                </a:cubicBezTo>
                <a:cubicBezTo>
                  <a:pt x="5018425" y="98521"/>
                  <a:pt x="5016885" y="96212"/>
                  <a:pt x="5015346" y="93903"/>
                </a:cubicBezTo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F3F77B0-5769-436B-A2C7-DA8DEF55A215}"/>
              </a:ext>
            </a:extLst>
          </p:cNvPr>
          <p:cNvSpPr/>
          <p:nvPr/>
        </p:nvSpPr>
        <p:spPr>
          <a:xfrm flipH="1" flipV="1">
            <a:off x="3482164" y="6365152"/>
            <a:ext cx="53162" cy="82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3319FCF-DFC7-412F-A473-409AE4193063}"/>
              </a:ext>
            </a:extLst>
          </p:cNvPr>
          <p:cNvSpPr/>
          <p:nvPr/>
        </p:nvSpPr>
        <p:spPr>
          <a:xfrm>
            <a:off x="9374174" y="6310931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75B89-76A3-431B-8661-87EC46F844F8}"/>
              </a:ext>
            </a:extLst>
          </p:cNvPr>
          <p:cNvSpPr txBox="1"/>
          <p:nvPr/>
        </p:nvSpPr>
        <p:spPr>
          <a:xfrm rot="10800000" flipV="1">
            <a:off x="2639328" y="6213662"/>
            <a:ext cx="1041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chemeClr val="bg1"/>
                </a:solidFill>
              </a:rPr>
              <a:t>Львів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D1B20B-6D54-4D03-A3FD-5C6182849724}"/>
              </a:ext>
            </a:extLst>
          </p:cNvPr>
          <p:cNvSpPr txBox="1"/>
          <p:nvPr/>
        </p:nvSpPr>
        <p:spPr>
          <a:xfrm>
            <a:off x="9232315" y="6141654"/>
            <a:ext cx="1041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chemeClr val="bg1"/>
                </a:solidFill>
              </a:rPr>
              <a:t>Київ</a:t>
            </a:r>
          </a:p>
        </p:txBody>
      </p:sp>
    </p:spTree>
    <p:extLst>
      <p:ext uri="{BB962C8B-B14F-4D97-AF65-F5344CB8AC3E}">
        <p14:creationId xmlns:p14="http://schemas.microsoft.com/office/powerpoint/2010/main" val="27621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B43E2B-8238-4612-B77F-941E0D28D0B4}"/>
              </a:ext>
            </a:extLst>
          </p:cNvPr>
          <p:cNvSpPr txBox="1"/>
          <p:nvPr/>
        </p:nvSpPr>
        <p:spPr>
          <a:xfrm>
            <a:off x="607617" y="2627865"/>
            <a:ext cx="11011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FFFF00"/>
                </a:solidFill>
              </a:rPr>
              <a:t>«</a:t>
            </a:r>
            <a:r>
              <a:rPr lang="uk-UA" sz="20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Живий ланцюг» Соборності 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— щорічна акція, що присвячена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Дню Соборності України.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Учасники акції символічно об'єднують береги Дніпра ‘живим ланцюгом’ на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мосту Патона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в Києві, рухаючись назустріч двома колонами — з лівого берега (символізує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Українську Народну Республіку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) та з правого берега (символізує 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Західно-Українську Народну Республіку</a:t>
            </a:r>
            <a:r>
              <a:rPr lang="uk-UA" sz="20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).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uk-UA" sz="2000" b="0" i="0" u="none" strike="noStrike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В Україні ‘живі ланцюги’ створювалися неодноразово, символізуючи єдність українського народу. Найбільшого розмаху акція досягла 22 січня 2011 року, коли ‘живий ланцюг’ було утворено більше, ніж у 20 містах України. 29 листопада 2013 року в рамках Євромайдану відбувся ‘живий ланцюг’ Україна-Європа, до кордону з ЄС. Довжина ланцюга становила 625 км, у ньому взяли участь 520 тисяч осіб.</a:t>
            </a:r>
            <a:endParaRPr lang="uk-UA" sz="2000" b="0" dirty="0"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uk-UA" sz="2000" b="0" i="0" u="none" strike="noStrike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За останні роки наймасштабнішою акція була в січні 2014 року, коли українці вкотре нагадали, що наша держава єдина.</a:t>
            </a:r>
            <a:endParaRPr lang="uk-UA" sz="2000" b="0" dirty="0"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2" descr="https://upload.wikimedia.org/wikipedia/commons/thumb/9/93/%D0%94%D0%B5%D0%BD%D1%8C%D0%A1%D0%BE%D0%B1%D0%BE%D1%80%D0%BD%D0%BE%D1%81%D1%82%D1%962011_2.JPG/1024px-%D0%94%D0%B5%D0%BD%D1%8C%D0%A1%D0%BE%D0%B1%D0%BE%D1%80%D0%BD%D0%BE%D1%81%D1%82%D1%962011_2.JPG">
            <a:extLst>
              <a:ext uri="{FF2B5EF4-FFF2-40B4-BE49-F238E27FC236}">
                <a16:creationId xmlns:a16="http://schemas.microsoft.com/office/drawing/2014/main" id="{AF5B226E-EFA1-4E82-95D4-52C14C1C11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54" y="423731"/>
            <a:ext cx="2539060" cy="19283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Луцьк2011.jpg">
            <a:extLst>
              <a:ext uri="{FF2B5EF4-FFF2-40B4-BE49-F238E27FC236}">
                <a16:creationId xmlns:a16="http://schemas.microsoft.com/office/drawing/2014/main" id="{CD168543-E050-41C7-9ADB-671F4BFEB7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9967" y="423731"/>
            <a:ext cx="2653587" cy="194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иїв2012.jpg">
            <a:extLst>
              <a:ext uri="{FF2B5EF4-FFF2-40B4-BE49-F238E27FC236}">
                <a16:creationId xmlns:a16="http://schemas.microsoft.com/office/drawing/2014/main" id="{F1947A36-539A-403E-A330-B01E9A5E29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453" y="423732"/>
            <a:ext cx="2776622" cy="194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Ужгород.jpg">
            <a:extLst>
              <a:ext uri="{FF2B5EF4-FFF2-40B4-BE49-F238E27FC236}">
                <a16:creationId xmlns:a16="http://schemas.microsoft.com/office/drawing/2014/main" id="{4FDF8991-649A-4C26-BC44-D0845FE4DAB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1626" y="423731"/>
            <a:ext cx="2578120" cy="191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0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D10DE-1742-47EB-ADCF-FEFAED1E0A75}"/>
              </a:ext>
            </a:extLst>
          </p:cNvPr>
          <p:cNvSpPr txBox="1"/>
          <p:nvPr/>
        </p:nvSpPr>
        <p:spPr>
          <a:xfrm>
            <a:off x="2232838" y="1335559"/>
            <a:ext cx="8048846" cy="41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latin typeface="Georgia" panose="02040502050405020303" pitchFamily="18" charset="0"/>
              </a:rPr>
              <a:t>Ми віримо, що територіальна цілісність України, скріплена кров’ю мільйонів незламних борців, навіки залишатиметься непорушною. Ми свідомі того, що лише в єдності дій та соборності душ можемо досягти величної мети – розбудови економічно й духовно багатої, вільної й демократичної України. Відзначення Дня Соборності, вшанування творців Акту Злуки – це не тільки суспільна потреба, а й моральний імператив берегти світлу пам’ять незліченних жертв, протягом віків принесених українським народом на вівтар незалежності, соборності, державності.</a:t>
            </a:r>
          </a:p>
        </p:txBody>
      </p:sp>
    </p:spTree>
    <p:extLst>
      <p:ext uri="{BB962C8B-B14F-4D97-AF65-F5344CB8AC3E}">
        <p14:creationId xmlns:p14="http://schemas.microsoft.com/office/powerpoint/2010/main" val="18890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7B3691-8A09-4FDB-B66D-3D158C395C8F}"/>
              </a:ext>
            </a:extLst>
          </p:cNvPr>
          <p:cNvSpPr txBox="1"/>
          <p:nvPr/>
        </p:nvSpPr>
        <p:spPr>
          <a:xfrm>
            <a:off x="2381692" y="1422688"/>
            <a:ext cx="787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ВИКОРИСТАНІ ІНФОРМАЦІЙНІ ДЖЕРЕЛА</a:t>
            </a:r>
            <a:endParaRPr lang="uk-U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AD4A6-0547-44EC-B003-17523A34A15A}"/>
              </a:ext>
            </a:extLst>
          </p:cNvPr>
          <p:cNvSpPr txBox="1"/>
          <p:nvPr/>
        </p:nvSpPr>
        <p:spPr>
          <a:xfrm>
            <a:off x="1381125" y="2305615"/>
            <a:ext cx="9807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Вікіпедія 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[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Електронний ресурс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]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. – Режим доступу: </a:t>
            </a:r>
            <a:r>
              <a:rPr lang="uk-UA" sz="2000" u="sng" dirty="0">
                <a:solidFill>
                  <a:srgbClr val="FFFF00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https://uk.wikipedia.org</a:t>
            </a:r>
            <a:endParaRPr lang="uk-UA" sz="2000" u="sng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just"/>
            <a:endParaRPr lang="uk-UA" sz="2000" u="sng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just"/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День Соборності України: минуле, теперішнє, майбутнє 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[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Електронний ресурс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]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</a:rPr>
              <a:t>. – Режим доступу:  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https://heyzine.com/flip-book/c6b6c57229.html</a:t>
            </a:r>
            <a:endParaRPr lang="uk-UA" sz="20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just"/>
            <a:endParaRPr lang="uk-UA" sz="2000" u="sng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just"/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Український інститут національної пам’яті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[Електронний ресурс]</a:t>
            </a:r>
            <a:r>
              <a:rPr lang="uk-UA" sz="2000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Режим доступу: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https://uinp.gov.ua/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1A19D-2B19-4C80-A0BA-0E2E8CC11DED}"/>
              </a:ext>
            </a:extLst>
          </p:cNvPr>
          <p:cNvSpPr txBox="1"/>
          <p:nvPr/>
        </p:nvSpPr>
        <p:spPr>
          <a:xfrm>
            <a:off x="1199408" y="1793175"/>
            <a:ext cx="9987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uk-UA" b="0" i="0" dirty="0">
                <a:solidFill>
                  <a:srgbClr val="000000"/>
                </a:solidFill>
                <a:effectLst/>
                <a:latin typeface="YACgEZ1cb1Q_0"/>
              </a:rPr>
            </a:br>
            <a:r>
              <a:rPr lang="uk-UA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Соборність – </a:t>
            </a:r>
            <a:r>
              <a:rPr lang="uk-UA" sz="2400" dirty="0">
                <a:solidFill>
                  <a:srgbClr val="FFFF00"/>
                </a:solidFill>
                <a:latin typeface="Georgia" panose="02040502050405020303" pitchFamily="18" charset="0"/>
              </a:rPr>
              <a:t>це…</a:t>
            </a:r>
          </a:p>
          <a:p>
            <a:pPr algn="just"/>
            <a:r>
              <a:rPr lang="uk-UA" sz="24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єдність, неподільність усіх територій України, духовна єдність українців, які проживають на території України, а також єдність усіх громадян України незалежно від національності та віросповідання, спрямована на утвердження справжнього суверенітету і незалежності України, побудову процвітаючої демократичної національної держави (стаття 6 Закону України “Про основні засади державної політики у сфері утвердження української національної та громадянської ідентичності”).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13054-5AD9-41FE-9BD6-76339D011A4D}"/>
              </a:ext>
            </a:extLst>
          </p:cNvPr>
          <p:cNvSpPr txBox="1"/>
          <p:nvPr/>
        </p:nvSpPr>
        <p:spPr>
          <a:xfrm>
            <a:off x="2137560" y="665018"/>
            <a:ext cx="858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ЩО ТАКЕ СОБОРНІСТЬ?</a:t>
            </a:r>
          </a:p>
        </p:txBody>
      </p:sp>
    </p:spTree>
    <p:extLst>
      <p:ext uri="{BB962C8B-B14F-4D97-AF65-F5344CB8AC3E}">
        <p14:creationId xmlns:p14="http://schemas.microsoft.com/office/powerpoint/2010/main" val="30295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1A19D-2B19-4C80-A0BA-0E2E8CC11DED}"/>
              </a:ext>
            </a:extLst>
          </p:cNvPr>
          <p:cNvSpPr txBox="1"/>
          <p:nvPr/>
        </p:nvSpPr>
        <p:spPr>
          <a:xfrm>
            <a:off x="1658680" y="1551563"/>
            <a:ext cx="93247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uk-UA" b="0" i="0" dirty="0">
                <a:solidFill>
                  <a:srgbClr val="000000"/>
                </a:solidFill>
                <a:effectLst/>
                <a:latin typeface="YACgEZ1cb1Q_0"/>
              </a:rPr>
            </a:br>
            <a:r>
              <a:rPr lang="uk-UA" sz="220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Ідея соборності бере свій початок від об'єднання давньоруських земель навколо князівського престолу в Києві, а її філософське коріння сягає часів Візантії. Протягом віків її практичним втіленням займались українські гетьмани: Богдан Хмельницький, Іван Мазепа, Петро Дорошенко, Пилип Орлик. У ХVIIІ — початку ХХ століття, коли українські землі були поділені між сусідніми державами  (Польщею, московією, Румунією, Австро-Угорщиною), ця ідея знайшла своє відображення у працях кращих вітчизняних мислителів, оскільки для боротьби за свої національні інтереси Україні була вкрай важливою територіальна єдність. </a:t>
            </a:r>
            <a:r>
              <a:rPr lang="uk-UA" sz="2200" i="1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uk-UA" sz="2200" b="1" i="1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uk-UA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  </a:t>
            </a:r>
            <a:r>
              <a:rPr lang="ru-RU" sz="2200" dirty="0">
                <a:effectLst/>
                <a:latin typeface="Georgia" panose="02040502050405020303" pitchFamily="18" charset="0"/>
              </a:rPr>
              <a:t> </a:t>
            </a:r>
            <a:endParaRPr lang="uk-UA" sz="22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793D1-518E-4AFD-81A3-833A70217592}"/>
              </a:ext>
            </a:extLst>
          </p:cNvPr>
          <p:cNvSpPr txBox="1"/>
          <p:nvPr/>
        </p:nvSpPr>
        <p:spPr>
          <a:xfrm>
            <a:off x="2889662" y="570015"/>
            <a:ext cx="641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ІДЕЯ СОБОРНОСТІ</a:t>
            </a:r>
          </a:p>
        </p:txBody>
      </p:sp>
    </p:spTree>
    <p:extLst>
      <p:ext uri="{BB962C8B-B14F-4D97-AF65-F5344CB8AC3E}">
        <p14:creationId xmlns:p14="http://schemas.microsoft.com/office/powerpoint/2010/main" val="32284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01411-00DB-4AA7-BECA-C263D76F1833}"/>
              </a:ext>
            </a:extLst>
          </p:cNvPr>
          <p:cNvSpPr txBox="1"/>
          <p:nvPr/>
        </p:nvSpPr>
        <p:spPr>
          <a:xfrm>
            <a:off x="1187532" y="1532699"/>
            <a:ext cx="1005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uk-UA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22 січня ми згадуємо дві рівнозначні за вагою події української історії: проголошення незалежності Української Народної Республіки й Акт Злуки українських земель. Адже 22 січня 1918 року вперше у </a:t>
            </a:r>
            <a:r>
              <a:rPr lang="en-US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XX </a:t>
            </a:r>
            <a:r>
              <a:rPr lang="uk-UA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столітті українська незалежність була проголошена </a:t>
            </a:r>
            <a:r>
              <a:rPr lang="en-US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IV </a:t>
            </a:r>
            <a:r>
              <a:rPr lang="uk-UA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Універсалом Української Центральної Ради, а вже за рік (22 січня 1919 року) на Софійському майдані в Києві відбулася не менш вагома подія – об’єднання УНР і ЗУНР в одну державу.</a:t>
            </a:r>
          </a:p>
          <a:p>
            <a:pPr algn="just" rtl="0" latinLnBrk="0"/>
            <a:r>
              <a:rPr lang="uk-UA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Проголошення Соборності УНР і ЗУНР 22 січня 1919 року – історичний акт об’єднання українських земель в одній державі. Подія основоположна для українського державотворення. Вона повністю руйнує твердження російської пропаганди, буцімто українські землі вперше об’єднав Сталін у 1939 році. Ідея соборності України була ключовою для наступного покоління учасників українського визвольного руху у </a:t>
            </a:r>
            <a:r>
              <a:rPr lang="en-US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XX </a:t>
            </a:r>
            <a:r>
              <a:rPr lang="uk-UA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столітті.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A13A1-4FCC-4AC8-AF86-C71F3BEADF91}"/>
              </a:ext>
            </a:extLst>
          </p:cNvPr>
          <p:cNvSpPr txBox="1"/>
          <p:nvPr/>
        </p:nvSpPr>
        <p:spPr>
          <a:xfrm>
            <a:off x="1757546" y="392436"/>
            <a:ext cx="908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ІСТОРИЧНИЙ КОНТЕКСТ</a:t>
            </a:r>
          </a:p>
        </p:txBody>
      </p:sp>
    </p:spTree>
    <p:extLst>
      <p:ext uri="{BB962C8B-B14F-4D97-AF65-F5344CB8AC3E}">
        <p14:creationId xmlns:p14="http://schemas.microsoft.com/office/powerpoint/2010/main" val="3117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E2FAD8-1714-42F7-945C-5A5643CF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524" y="1206618"/>
            <a:ext cx="3455840" cy="44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1F065-D86C-4D8C-AD75-EA109F04FC80}"/>
              </a:ext>
            </a:extLst>
          </p:cNvPr>
          <p:cNvSpPr txBox="1"/>
          <p:nvPr/>
        </p:nvSpPr>
        <p:spPr>
          <a:xfrm>
            <a:off x="3434317" y="459801"/>
            <a:ext cx="511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АКТ ЗЛУКИ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1B534-E6AC-4828-89F5-B2CC3D44B710}"/>
              </a:ext>
            </a:extLst>
          </p:cNvPr>
          <p:cNvSpPr txBox="1"/>
          <p:nvPr/>
        </p:nvSpPr>
        <p:spPr>
          <a:xfrm>
            <a:off x="1142258" y="1329294"/>
            <a:ext cx="64967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Остаточна процедура оформлення соборності відбулася в Києві 22 січня 1919 року, в першу річницю проголошення І</a:t>
            </a:r>
            <a:r>
              <a:rPr lang="en-US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V</a:t>
            </a:r>
            <a:r>
              <a:rPr lang="ru-RU" sz="2200" i="0" dirty="0">
                <a:solidFill>
                  <a:srgbClr val="FFFF0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 Універсалу Центральної Ради. В цей день був підписаний і оприлюднений спеціальний Універсал Директорії УНР, який дістав також назву Акту Злуки. Вітаючи січневе рішення УНРади, Директорія урочисто оголосила про те, що: «Однині воєдино зливаються століттям одірвані одна від одної частини єдиної України — Західно-Українська Народня Республіка (Галичина, Буковина; Угорська Русь) і Наддніпрянська Велика Україна». </a:t>
            </a:r>
            <a:endParaRPr lang="ru-RU" sz="2200" dirty="0">
              <a:solidFill>
                <a:srgbClr val="FFFF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4AD16-C3E1-4C47-B5A6-747374F40C8D}"/>
              </a:ext>
            </a:extLst>
          </p:cNvPr>
          <p:cNvSpPr txBox="1"/>
          <p:nvPr/>
        </p:nvSpPr>
        <p:spPr>
          <a:xfrm>
            <a:off x="8067524" y="5700156"/>
            <a:ext cx="345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FFFF00"/>
                </a:solidFill>
              </a:rPr>
              <a:t>Універсал Директорії </a:t>
            </a:r>
          </a:p>
          <a:p>
            <a:pPr algn="ctr"/>
            <a:r>
              <a:rPr lang="uk-UA" sz="1400" b="1" dirty="0">
                <a:solidFill>
                  <a:srgbClr val="FFFF00"/>
                </a:solidFill>
              </a:rPr>
              <a:t>Української Народної Республіки</a:t>
            </a:r>
          </a:p>
        </p:txBody>
      </p:sp>
    </p:spTree>
    <p:extLst>
      <p:ext uri="{BB962C8B-B14F-4D97-AF65-F5344CB8AC3E}">
        <p14:creationId xmlns:p14="http://schemas.microsoft.com/office/powerpoint/2010/main" val="33960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60D3AA-4A02-4E8D-87C2-06D6B6D8AE22}"/>
              </a:ext>
            </a:extLst>
          </p:cNvPr>
          <p:cNvSpPr txBox="1"/>
          <p:nvPr/>
        </p:nvSpPr>
        <p:spPr>
          <a:xfrm>
            <a:off x="2280062" y="391885"/>
            <a:ext cx="773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ІСТОРИЧНІ ПОСТАТІ СОБОРНОСТІ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1F5806-1A9E-4CA6-B6E1-BD3F5D48F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9" y="1600351"/>
            <a:ext cx="1746963" cy="23922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36275B-FC8E-44E6-883A-3A9B7BABB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16" y="1598705"/>
            <a:ext cx="1828971" cy="2392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D6586A-E4EB-4674-8A02-7C34202B7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52" y="1602815"/>
            <a:ext cx="1735926" cy="23950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228DEA-6AE4-4A2B-A85D-FB18939C3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68" y="1598705"/>
            <a:ext cx="1735925" cy="2399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194711-2B3B-4BFA-9860-F63BDF40A2F3}"/>
              </a:ext>
            </a:extLst>
          </p:cNvPr>
          <p:cNvSpPr txBox="1"/>
          <p:nvPr/>
        </p:nvSpPr>
        <p:spPr>
          <a:xfrm>
            <a:off x="326407" y="4091876"/>
            <a:ext cx="2477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Михайло Грушевський </a:t>
            </a:r>
            <a:r>
              <a:rPr lang="ru-RU" sz="1600" dirty="0">
                <a:solidFill>
                  <a:srgbClr val="FFFF00"/>
                </a:solidFill>
              </a:rPr>
              <a:t>Президент Української Центральної Ради, який відіграв важливу роль в об'єднанні українських земель</a:t>
            </a:r>
            <a:endParaRPr lang="uk-UA" sz="16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E04FC-7742-4AB0-8349-9504EA369364}"/>
              </a:ext>
            </a:extLst>
          </p:cNvPr>
          <p:cNvSpPr txBox="1"/>
          <p:nvPr/>
        </p:nvSpPr>
        <p:spPr>
          <a:xfrm>
            <a:off x="2937906" y="4091876"/>
            <a:ext cx="2662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Симон Петлюра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dirty="0">
                <a:solidFill>
                  <a:srgbClr val="FFFF00"/>
                </a:solidFill>
              </a:rPr>
              <a:t>Головний отаман Армії Української Народної Республіки, який боровся за незалежність України</a:t>
            </a:r>
            <a:endParaRPr lang="uk-UA" sz="1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0CD33-8BCE-43A4-8797-6CFE738A5E48}"/>
              </a:ext>
            </a:extLst>
          </p:cNvPr>
          <p:cNvSpPr txBox="1"/>
          <p:nvPr/>
        </p:nvSpPr>
        <p:spPr>
          <a:xfrm>
            <a:off x="5960286" y="4091876"/>
            <a:ext cx="2628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Володимир Винниченко </a:t>
            </a:r>
            <a:r>
              <a:rPr lang="ru-RU" sz="1600" dirty="0">
                <a:solidFill>
                  <a:srgbClr val="FFFF00"/>
                </a:solidFill>
              </a:rPr>
              <a:t>Видатний український політичний і громадський діяч, прозаїк, драматург</a:t>
            </a:r>
            <a:endParaRPr lang="uk-UA" sz="16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9720A-7174-47FC-81B6-8C072B79EB53}"/>
              </a:ext>
            </a:extLst>
          </p:cNvPr>
          <p:cNvSpPr txBox="1"/>
          <p:nvPr/>
        </p:nvSpPr>
        <p:spPr>
          <a:xfrm>
            <a:off x="9138133" y="4091876"/>
            <a:ext cx="2565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Лонгин Цегельський </a:t>
            </a:r>
            <a:r>
              <a:rPr lang="ru-RU" sz="1600" dirty="0">
                <a:solidFill>
                  <a:srgbClr val="FFFF00"/>
                </a:solidFill>
              </a:rPr>
              <a:t>Видатний український політичний діяч. Виголошував документ Акту Злуки </a:t>
            </a:r>
            <a:endParaRPr lang="uk-UA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C8699F-813D-4C8C-91E6-B3CBC2091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8" y="1560598"/>
            <a:ext cx="3852530" cy="21459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5EC4A6-6D99-46B3-AF13-15A76DCA5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57" y="1560598"/>
            <a:ext cx="3852530" cy="2145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A36A73-445E-4310-BF59-5B9EA9845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8" y="4276807"/>
            <a:ext cx="3852530" cy="2145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AEA60D-1628-4C69-87C9-FA5584125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57" y="4276807"/>
            <a:ext cx="3852530" cy="21459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87196A-63F1-4957-B368-9D746CA805BA}"/>
              </a:ext>
            </a:extLst>
          </p:cNvPr>
          <p:cNvSpPr txBox="1"/>
          <p:nvPr/>
        </p:nvSpPr>
        <p:spPr>
          <a:xfrm>
            <a:off x="3242930" y="435261"/>
            <a:ext cx="625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СОБОРНІСТЬ В ДАТАХ</a:t>
            </a:r>
            <a:endParaRPr lang="uk-U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AE766-8075-4B84-A65C-137A28A134C9}"/>
              </a:ext>
            </a:extLst>
          </p:cNvPr>
          <p:cNvSpPr txBox="1"/>
          <p:nvPr/>
        </p:nvSpPr>
        <p:spPr>
          <a:xfrm>
            <a:off x="1754372" y="2232837"/>
            <a:ext cx="3641493" cy="93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22 січня 1918 року</a:t>
            </a:r>
          </a:p>
          <a:p>
            <a:pPr algn="ctr"/>
            <a:r>
              <a:rPr lang="ru-RU" b="1" dirty="0"/>
              <a:t> Проголошення незалежності </a:t>
            </a:r>
          </a:p>
          <a:p>
            <a:pPr algn="ctr"/>
            <a:r>
              <a:rPr lang="ru-RU" b="1" dirty="0"/>
              <a:t>Української Народної Республіки</a:t>
            </a:r>
            <a:endParaRPr lang="uk-UA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3EA5BE-F76F-4A49-977C-5708B2D197FF}"/>
              </a:ext>
            </a:extLst>
          </p:cNvPr>
          <p:cNvSpPr txBox="1"/>
          <p:nvPr/>
        </p:nvSpPr>
        <p:spPr>
          <a:xfrm>
            <a:off x="7632405" y="2232837"/>
            <a:ext cx="366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 листопада 1918 року </a:t>
            </a:r>
          </a:p>
          <a:p>
            <a:pPr algn="ctr"/>
            <a:r>
              <a:rPr lang="ru-RU" b="1" dirty="0"/>
              <a:t>Повстання Західно-Української Народної Республіки</a:t>
            </a:r>
            <a:endParaRPr lang="uk-UA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7311C-BCF0-4A67-B561-C0D0C568A573}"/>
              </a:ext>
            </a:extLst>
          </p:cNvPr>
          <p:cNvSpPr txBox="1"/>
          <p:nvPr/>
        </p:nvSpPr>
        <p:spPr>
          <a:xfrm>
            <a:off x="1754372" y="4688959"/>
            <a:ext cx="3678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22 січня 1919 року</a:t>
            </a:r>
          </a:p>
          <a:p>
            <a:pPr algn="ctr"/>
            <a:r>
              <a:rPr lang="uk-UA" b="1" dirty="0"/>
              <a:t>Акт Злуки Української Народної Республіки і Західно-Української Народної Республіки. </a:t>
            </a:r>
          </a:p>
          <a:p>
            <a:pPr algn="ctr"/>
            <a:r>
              <a:rPr lang="uk-UA" b="1" dirty="0"/>
              <a:t>“День Соборності”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2B565-8419-4456-9606-3D79F8B75795}"/>
              </a:ext>
            </a:extLst>
          </p:cNvPr>
          <p:cNvSpPr txBox="1"/>
          <p:nvPr/>
        </p:nvSpPr>
        <p:spPr>
          <a:xfrm>
            <a:off x="7660756" y="4888108"/>
            <a:ext cx="366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15 березня 1939 року</a:t>
            </a:r>
          </a:p>
          <a:p>
            <a:pPr algn="ctr"/>
            <a:r>
              <a:rPr lang="ru-RU" b="1" dirty="0"/>
              <a:t>Проголошення незалежності Карпатської України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1898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C8699F-813D-4C8C-91E6-B3CBC2091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75" y="1022570"/>
            <a:ext cx="3852530" cy="21459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5EC4A6-6D99-46B3-AF13-15A76DCA5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55" y="1022570"/>
            <a:ext cx="3852530" cy="2145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A36A73-445E-4310-BF59-5B9EA9845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31" y="3989728"/>
            <a:ext cx="3852530" cy="2145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AEA60D-1628-4C69-87C9-FA5584125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26" y="3989728"/>
            <a:ext cx="3852530" cy="2145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3AE766-8075-4B84-A65C-137A28A134C9}"/>
              </a:ext>
            </a:extLst>
          </p:cNvPr>
          <p:cNvSpPr txBox="1"/>
          <p:nvPr/>
        </p:nvSpPr>
        <p:spPr>
          <a:xfrm>
            <a:off x="1775636" y="1633871"/>
            <a:ext cx="368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30 червня 1941 року</a:t>
            </a:r>
          </a:p>
          <a:p>
            <a:pPr algn="ctr"/>
            <a:r>
              <a:rPr lang="ru-RU" b="1" dirty="0"/>
              <a:t> Акт відновлення </a:t>
            </a:r>
          </a:p>
          <a:p>
            <a:pPr algn="ctr"/>
            <a:r>
              <a:rPr lang="ru-RU" b="1" dirty="0"/>
              <a:t>Української держави</a:t>
            </a:r>
            <a:endParaRPr lang="uk-UA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3EA5BE-F76F-4A49-977C-5708B2D197FF}"/>
              </a:ext>
            </a:extLst>
          </p:cNvPr>
          <p:cNvSpPr txBox="1"/>
          <p:nvPr/>
        </p:nvSpPr>
        <p:spPr>
          <a:xfrm>
            <a:off x="7713917" y="1633871"/>
            <a:ext cx="3655830" cy="93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16 липня 1990 року</a:t>
            </a:r>
          </a:p>
          <a:p>
            <a:pPr algn="ctr"/>
            <a:r>
              <a:rPr lang="ru-RU" b="1" dirty="0"/>
              <a:t>Ухвалення Декларації про державний суверенітет</a:t>
            </a:r>
            <a:endParaRPr lang="uk-UA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7311C-BCF0-4A67-B561-C0D0C568A573}"/>
              </a:ext>
            </a:extLst>
          </p:cNvPr>
          <p:cNvSpPr txBox="1"/>
          <p:nvPr/>
        </p:nvSpPr>
        <p:spPr>
          <a:xfrm>
            <a:off x="1799563" y="4601029"/>
            <a:ext cx="367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24 серпня 1991 року</a:t>
            </a:r>
          </a:p>
          <a:p>
            <a:pPr algn="ctr"/>
            <a:r>
              <a:rPr lang="ru-RU" b="1" dirty="0"/>
              <a:t>Акт проголошення </a:t>
            </a:r>
          </a:p>
          <a:p>
            <a:pPr algn="ctr"/>
            <a:r>
              <a:rPr lang="ru-RU" b="1" dirty="0"/>
              <a:t>незалежності України</a:t>
            </a:r>
            <a:endParaRPr lang="uk-UA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2B565-8419-4456-9606-3D79F8B75795}"/>
              </a:ext>
            </a:extLst>
          </p:cNvPr>
          <p:cNvSpPr txBox="1"/>
          <p:nvPr/>
        </p:nvSpPr>
        <p:spPr>
          <a:xfrm>
            <a:off x="7651893" y="4601029"/>
            <a:ext cx="366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 грудня 1991 року</a:t>
            </a:r>
          </a:p>
          <a:p>
            <a:pPr algn="ctr"/>
            <a:r>
              <a:rPr lang="ru-RU" b="1" dirty="0"/>
              <a:t>Всеукраїнський референдум на підтримку незалежності України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665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1007</Words>
  <Application>Microsoft Office PowerPoint</Application>
  <PresentationFormat>Широкий екран</PresentationFormat>
  <Paragraphs>61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Verdana</vt:lpstr>
      <vt:lpstr>YACgEZ1cb1Q_0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aud_204</dc:creator>
  <cp:lastModifiedBy>aud_204</cp:lastModifiedBy>
  <cp:revision>403</cp:revision>
  <dcterms:created xsi:type="dcterms:W3CDTF">2025-02-06T07:46:17Z</dcterms:created>
  <dcterms:modified xsi:type="dcterms:W3CDTF">2026-01-21T07:49:13Z</dcterms:modified>
</cp:coreProperties>
</file>