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20" r:id="rId2"/>
  </p:sldMasterIdLst>
  <p:notesMasterIdLst>
    <p:notesMasterId r:id="rId21"/>
  </p:notesMasterIdLst>
  <p:sldIdLst>
    <p:sldId id="257" r:id="rId3"/>
    <p:sldId id="260" r:id="rId4"/>
    <p:sldId id="273" r:id="rId5"/>
    <p:sldId id="265" r:id="rId6"/>
    <p:sldId id="258" r:id="rId7"/>
    <p:sldId id="262" r:id="rId8"/>
    <p:sldId id="263" r:id="rId9"/>
    <p:sldId id="261" r:id="rId10"/>
    <p:sldId id="266" r:id="rId11"/>
    <p:sldId id="267" r:id="rId12"/>
    <p:sldId id="268" r:id="rId13"/>
    <p:sldId id="270" r:id="rId14"/>
    <p:sldId id="271" r:id="rId15"/>
    <p:sldId id="272" r:id="rId16"/>
    <p:sldId id="276" r:id="rId17"/>
    <p:sldId id="275" r:id="rId18"/>
    <p:sldId id="277" r:id="rId19"/>
    <p:sldId id="27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6D8A"/>
    <a:srgbClr val="046782"/>
    <a:srgbClr val="006A68"/>
    <a:srgbClr val="660066"/>
    <a:srgbClr val="0033CC"/>
    <a:srgbClr val="990033"/>
    <a:srgbClr val="990099"/>
    <a:srgbClr val="660033"/>
    <a:srgbClr val="000066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138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EA3D0B-BE41-4C9F-AA84-50473CF952DE}" type="datetimeFigureOut">
              <a:rPr lang="ru-RU" smtClean="0"/>
              <a:pPr/>
              <a:t>12.12.2025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A8BA55-92E8-416C-918D-E16445BB7EDD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8BA55-92E8-416C-918D-E16445BB7EDD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8383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8BA55-92E8-416C-918D-E16445BB7EDD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9BFB0-5C96-46D8-8620-166C3B4C9919}" type="datetimeFigureOut">
              <a:rPr lang="ru-RU" smtClean="0"/>
              <a:pPr/>
              <a:t>12.12.2025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A2701-D50B-4958-9FCF-B04342BF5769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7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9BFB0-5C96-46D8-8620-166C3B4C9919}" type="datetimeFigureOut">
              <a:rPr lang="ru-RU" smtClean="0"/>
              <a:pPr/>
              <a:t>12.12.2025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A2701-D50B-4958-9FCF-B04342BF5769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  <p:transition advTm="7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9BFB0-5C96-46D8-8620-166C3B4C9919}" type="datetimeFigureOut">
              <a:rPr lang="ru-RU" smtClean="0"/>
              <a:pPr/>
              <a:t>12.12.2025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A2701-D50B-4958-9FCF-B04342BF5769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  <p:transition advTm="7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9BFB0-5C96-46D8-8620-166C3B4C9919}" type="datetimeFigureOut">
              <a:rPr lang="ru-RU" smtClean="0"/>
              <a:pPr/>
              <a:t>12.12.2025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A2701-D50B-4958-9FCF-B04342BF5769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  <p:transition advTm="7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9BFB0-5C96-46D8-8620-166C3B4C9919}" type="datetimeFigureOut">
              <a:rPr lang="ru-RU" smtClean="0"/>
              <a:pPr/>
              <a:t>12.12.2025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A2701-D50B-4958-9FCF-B04342BF5769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  <p:transition advTm="7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9BFB0-5C96-46D8-8620-166C3B4C9919}" type="datetimeFigureOut">
              <a:rPr lang="ru-RU" smtClean="0"/>
              <a:pPr/>
              <a:t>12.12.2025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A2701-D50B-4958-9FCF-B04342BF5769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  <p:transition advTm="7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9BFB0-5C96-46D8-8620-166C3B4C9919}" type="datetimeFigureOut">
              <a:rPr lang="ru-RU" smtClean="0"/>
              <a:pPr/>
              <a:t>12.12.2025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A2701-D50B-4958-9FCF-B04342BF5769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  <p:transition advTm="7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9BFB0-5C96-46D8-8620-166C3B4C9919}" type="datetimeFigureOut">
              <a:rPr lang="ru-RU" smtClean="0"/>
              <a:pPr/>
              <a:t>12.12.2025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A2701-D50B-4958-9FCF-B04342BF5769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  <p:transition advTm="7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9BFB0-5C96-46D8-8620-166C3B4C9919}" type="datetimeFigureOut">
              <a:rPr lang="ru-RU" smtClean="0"/>
              <a:pPr/>
              <a:t>12.12.2025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A2701-D50B-4958-9FCF-B04342BF5769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  <p:transition advTm="700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9BFB0-5C96-46D8-8620-166C3B4C9919}" type="datetimeFigureOut">
              <a:rPr lang="ru-RU" smtClean="0"/>
              <a:pPr/>
              <a:t>12.12.2025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A2701-D50B-4958-9FCF-B04342BF5769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  <p:transition advTm="700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9BFB0-5C96-46D8-8620-166C3B4C9919}" type="datetimeFigureOut">
              <a:rPr lang="ru-RU" smtClean="0"/>
              <a:pPr/>
              <a:t>12.12.2025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A2701-D50B-4958-9FCF-B04342BF5769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  <p:transition advTm="7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9BFB0-5C96-46D8-8620-166C3B4C9919}" type="datetimeFigureOut">
              <a:rPr lang="ru-RU" smtClean="0"/>
              <a:pPr/>
              <a:t>12.12.2025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A2701-D50B-4958-9FCF-B04342BF5769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  <p:transition advTm="700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9BFB0-5C96-46D8-8620-166C3B4C9919}" type="datetimeFigureOut">
              <a:rPr lang="ru-RU" smtClean="0"/>
              <a:pPr/>
              <a:t>12.12.2025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A2701-D50B-4958-9FCF-B04342BF5769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  <p:transition advTm="700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9BFB0-5C96-46D8-8620-166C3B4C9919}" type="datetimeFigureOut">
              <a:rPr lang="ru-RU" smtClean="0"/>
              <a:pPr/>
              <a:t>12.12.2025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A2701-D50B-4958-9FCF-B04342BF5769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  <p:transition advTm="700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9BFB0-5C96-46D8-8620-166C3B4C9919}" type="datetimeFigureOut">
              <a:rPr lang="ru-RU" smtClean="0"/>
              <a:pPr/>
              <a:t>12.12.2025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A2701-D50B-4958-9FCF-B04342BF5769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  <p:transition advTm="7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9BFB0-5C96-46D8-8620-166C3B4C9919}" type="datetimeFigureOut">
              <a:rPr lang="ru-RU" smtClean="0"/>
              <a:pPr/>
              <a:t>12.12.2025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A2701-D50B-4958-9FCF-B04342BF5769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7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9BFB0-5C96-46D8-8620-166C3B4C9919}" type="datetimeFigureOut">
              <a:rPr lang="ru-RU" smtClean="0"/>
              <a:pPr/>
              <a:t>12.12.2025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A2701-D50B-4958-9FCF-B04342BF5769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  <p:transition advTm="7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9BFB0-5C96-46D8-8620-166C3B4C9919}" type="datetimeFigureOut">
              <a:rPr lang="ru-RU" smtClean="0"/>
              <a:pPr/>
              <a:t>12.12.2025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A2701-D50B-4958-9FCF-B04342BF5769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  <p:transition advTm="7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9BFB0-5C96-46D8-8620-166C3B4C9919}" type="datetimeFigureOut">
              <a:rPr lang="ru-RU" smtClean="0"/>
              <a:pPr/>
              <a:t>12.12.2025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A2701-D50B-4958-9FCF-B04342BF5769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  <p:transition advTm="7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9BFB0-5C96-46D8-8620-166C3B4C9919}" type="datetimeFigureOut">
              <a:rPr lang="ru-RU" smtClean="0"/>
              <a:pPr/>
              <a:t>12.12.2025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A2701-D50B-4958-9FCF-B04342BF5769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  <p:transition advTm="7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9BFB0-5C96-46D8-8620-166C3B4C9919}" type="datetimeFigureOut">
              <a:rPr lang="ru-RU" smtClean="0"/>
              <a:pPr/>
              <a:t>12.12.2025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A2701-D50B-4958-9FCF-B04342BF5769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  <p:transition advTm="7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9BFB0-5C96-46D8-8620-166C3B4C9919}" type="datetimeFigureOut">
              <a:rPr lang="ru-RU" smtClean="0"/>
              <a:pPr/>
              <a:t>12.12.2025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6CA2701-D50B-4958-9FCF-B04342BF5769}" type="slidenum">
              <a:rPr lang="ru-RU" smtClean="0"/>
              <a:pPr/>
              <a:t>‹№›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Tm="7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AD9BFB0-5C96-46D8-8620-166C3B4C9919}" type="datetimeFigureOut">
              <a:rPr lang="ru-RU" smtClean="0"/>
              <a:pPr/>
              <a:t>12.12.2025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6CA2701-D50B-4958-9FCF-B04342BF5769}" type="slidenum">
              <a:rPr lang="ru-RU" smtClean="0"/>
              <a:pPr/>
              <a:t>‹№›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advTm="700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9BFB0-5C96-46D8-8620-166C3B4C9919}" type="datetimeFigureOut">
              <a:rPr lang="ru-RU" smtClean="0"/>
              <a:pPr/>
              <a:t>12.12.2025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A2701-D50B-4958-9FCF-B04342BF5769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advTm="7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9B7524B-7578-409E-BC60-578AFD06B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1141264"/>
            <a:ext cx="2519507" cy="3303078"/>
          </a:xfrm>
          <a:prstGeom prst="rect">
            <a:avLst/>
          </a:prstGeom>
          <a:effectLst>
            <a:softEdge rad="190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2C8F98C-D714-4CEB-8BF2-501E375668C1}"/>
              </a:ext>
            </a:extLst>
          </p:cNvPr>
          <p:cNvSpPr txBox="1"/>
          <p:nvPr/>
        </p:nvSpPr>
        <p:spPr>
          <a:xfrm>
            <a:off x="611561" y="990600"/>
            <a:ext cx="5256583" cy="369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1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ВІРТУАЛЬНА ВИСТАВКА</a:t>
            </a:r>
            <a:r>
              <a:rPr lang="uk-UA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1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ПОРТРЕТ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D77F9B-C3BF-4322-ACE4-AE86970B45E5}"/>
              </a:ext>
            </a:extLst>
          </p:cNvPr>
          <p:cNvSpPr txBox="1"/>
          <p:nvPr/>
        </p:nvSpPr>
        <p:spPr>
          <a:xfrm>
            <a:off x="539552" y="1955473"/>
            <a:ext cx="54006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3000" b="1" dirty="0">
                <a:ln>
                  <a:solidFill>
                    <a:schemeClr val="tx1"/>
                  </a:solidFill>
                </a:ln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БАГАТОГРАННІСТЬ ТАЛАНТУ </a:t>
            </a:r>
          </a:p>
          <a:p>
            <a:pPr algn="ctr">
              <a:defRPr/>
            </a:pPr>
            <a:r>
              <a:rPr lang="uk-UA" sz="3000" b="1" dirty="0">
                <a:ln>
                  <a:solidFill>
                    <a:schemeClr val="tx1"/>
                  </a:solidFill>
                </a:ln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МИХАЙЛА СТАРИЦЬКОГО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9DFF4E-A020-4011-AD79-6D0E80E3AB23}"/>
              </a:ext>
            </a:extLst>
          </p:cNvPr>
          <p:cNvSpPr txBox="1"/>
          <p:nvPr/>
        </p:nvSpPr>
        <p:spPr>
          <a:xfrm>
            <a:off x="3059832" y="5131742"/>
            <a:ext cx="3168352" cy="1169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uk-UA" sz="1400" dirty="0">
                <a:solidFill>
                  <a:srgbClr val="0467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Виставку підготували:</a:t>
            </a:r>
          </a:p>
          <a:p>
            <a:pPr algn="just">
              <a:defRPr/>
            </a:pPr>
            <a:r>
              <a:rPr lang="uk-UA" sz="1400" dirty="0">
                <a:solidFill>
                  <a:srgbClr val="0467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Суткова В. О., завідувач бібліотеки</a:t>
            </a:r>
          </a:p>
          <a:p>
            <a:pPr algn="just">
              <a:defRPr/>
            </a:pPr>
            <a:r>
              <a:rPr lang="uk-UA" sz="1400" dirty="0">
                <a:solidFill>
                  <a:srgbClr val="0467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КНЗ КОР “КОІПОПК”,</a:t>
            </a:r>
          </a:p>
          <a:p>
            <a:pPr algn="just">
              <a:defRPr/>
            </a:pPr>
            <a:r>
              <a:rPr lang="uk-UA" sz="1400" dirty="0">
                <a:solidFill>
                  <a:srgbClr val="0467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Веровенко В. С., бібліотекар</a:t>
            </a:r>
          </a:p>
          <a:p>
            <a:pPr algn="just">
              <a:defRPr/>
            </a:pPr>
            <a:r>
              <a:rPr lang="uk-UA" sz="1400" dirty="0">
                <a:solidFill>
                  <a:srgbClr val="0467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КНЗ КОР “КОІПОПК”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5CE9DB-E4A3-489D-B8C9-8CC16FCEAEE1}"/>
              </a:ext>
            </a:extLst>
          </p:cNvPr>
          <p:cNvSpPr txBox="1"/>
          <p:nvPr/>
        </p:nvSpPr>
        <p:spPr>
          <a:xfrm>
            <a:off x="611561" y="3554413"/>
            <a:ext cx="52565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b="1" dirty="0">
                <a:solidFill>
                  <a:srgbClr val="046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185-РІЧЧЯ ВІД ДНЯ НАРОДЖЕННЯ</a:t>
            </a:r>
          </a:p>
        </p:txBody>
      </p:sp>
    </p:spTree>
  </p:cSld>
  <p:clrMapOvr>
    <a:masterClrMapping/>
  </p:clrMapOvr>
  <p:transition advTm="7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268411-556D-4BD2-90EA-05029D043263}"/>
              </a:ext>
            </a:extLst>
          </p:cNvPr>
          <p:cNvSpPr txBox="1"/>
          <p:nvPr/>
        </p:nvSpPr>
        <p:spPr>
          <a:xfrm>
            <a:off x="4788023" y="1347788"/>
            <a:ext cx="3816225" cy="1077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uk-UA" sz="16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Старицький М. П. Руїна : історична проза / Михайло Старицький ; упоряд. О. В. Ковалевський. – Харків : Факт, 2008. – 624 с.</a:t>
            </a:r>
            <a:endParaRPr lang="uk-UA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FC7510B5-26D2-4124-8516-8F425312F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8024" y="2708275"/>
            <a:ext cx="3816224" cy="280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uk-UA" altLang="uk-UA" sz="1600" i="1" dirty="0">
                <a:ea typeface="Calibri" panose="020F0502020204030204" pitchFamily="34" charset="0"/>
                <a:cs typeface="Times New Roman" panose="02020603050405020304" pitchFamily="18" charset="0"/>
              </a:rPr>
              <a:t>Роман присвячено драматичному періоду в історії України, коли в результаті зрадницького Андрусівського договору 1667 року вона була розчленована на Правобережну </a:t>
            </a:r>
            <a:r>
              <a:rPr lang="uk-UA" altLang="uk-UA" sz="1600" dirty="0">
                <a:ea typeface="Times New Roman" panose="02020603050405020304" pitchFamily="18" charset="0"/>
                <a:cs typeface="Calibri" panose="020F0502020204030204" pitchFamily="34" charset="0"/>
              </a:rPr>
              <a:t>–</a:t>
            </a:r>
            <a:r>
              <a:rPr lang="uk-UA" altLang="uk-UA" sz="1600" i="1" dirty="0">
                <a:cs typeface="Times New Roman" panose="02020603050405020304" pitchFamily="18" charset="0"/>
              </a:rPr>
              <a:t> </a:t>
            </a:r>
            <a:r>
              <a:rPr lang="uk-UA" altLang="uk-UA" sz="1600" i="1" dirty="0">
                <a:cs typeface="Calibri" panose="020F0502020204030204" pitchFamily="34" charset="0"/>
              </a:rPr>
              <a:t>в складі Речі Посполитої </a:t>
            </a:r>
            <a:r>
              <a:rPr lang="uk-UA" altLang="uk-UA" sz="1600" dirty="0">
                <a:cs typeface="Times New Roman" panose="02020603050405020304" pitchFamily="18" charset="0"/>
              </a:rPr>
              <a:t>–</a:t>
            </a:r>
            <a:r>
              <a:rPr lang="uk-UA" altLang="uk-UA" sz="1600" i="1" dirty="0">
                <a:cs typeface="Calibri" panose="020F0502020204030204" pitchFamily="34" charset="0"/>
              </a:rPr>
              <a:t> і Лівобережну з Києвом </a:t>
            </a:r>
            <a:r>
              <a:rPr lang="uk-UA" altLang="uk-UA" sz="1600" dirty="0">
                <a:cs typeface="Times New Roman" panose="02020603050405020304" pitchFamily="18" charset="0"/>
              </a:rPr>
              <a:t>–</a:t>
            </a:r>
            <a:r>
              <a:rPr lang="uk-UA" altLang="uk-UA" sz="1600" i="1" dirty="0">
                <a:cs typeface="Calibri" panose="020F0502020204030204" pitchFamily="34" charset="0"/>
              </a:rPr>
              <a:t> під протекторатом москви. У романі діють гетьмани України Петро Дорошенко, Іван Самойлович, кошовий Іван Сірко, простежується шлях Івана Мазепи до гетьманства.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7929D27A-22EC-4A23-A719-30AE533DE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06" y="605381"/>
            <a:ext cx="3643254" cy="5582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7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174F595-0DF6-4CDA-9C41-B8F1D8183756}"/>
              </a:ext>
            </a:extLst>
          </p:cNvPr>
          <p:cNvSpPr txBox="1"/>
          <p:nvPr/>
        </p:nvSpPr>
        <p:spPr>
          <a:xfrm>
            <a:off x="4721225" y="1772816"/>
            <a:ext cx="3954463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uk-UA" sz="16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Старицький М. П. Кармелюк / Михайло Старицький. – Київ : Дніпро, 1971. – 707 с.</a:t>
            </a:r>
            <a:endParaRPr lang="uk-UA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BFAC8760-53F8-489A-B0F3-8ACDCABB0F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1225" y="2708275"/>
            <a:ext cx="395446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uk-UA" altLang="uk-UA" sz="1600" i="1" dirty="0">
                <a:cs typeface="Times New Roman" panose="02020603050405020304" pitchFamily="18" charset="0"/>
              </a:rPr>
              <a:t>Книга Михайла Старицького «Кармелюк» є дуже цікава, захоплююча, романтична, героїчна, пригодницька, із українським колоритом тієї епохи, епохи життя і боротьби подільських селян, кріпаків, у першій третині 19-го століття на Поділлі, яке, як і вся Правобережна Україна (крім Києва), довгий час було під владою шляхетської Польщі.</a:t>
            </a:r>
            <a:endParaRPr lang="uk-UA" altLang="uk-UA" sz="1600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2">
            <a:extLst>
              <a:ext uri="{FF2B5EF4-FFF2-40B4-BE49-F238E27FC236}">
                <a16:creationId xmlns:a16="http://schemas.microsoft.com/office/drawing/2014/main" id="{9879D853-4BB3-4167-99A4-A9DEE1C61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56321"/>
            <a:ext cx="3528392" cy="5545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7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4">
            <a:extLst>
              <a:ext uri="{FF2B5EF4-FFF2-40B4-BE49-F238E27FC236}">
                <a16:creationId xmlns:a16="http://schemas.microsoft.com/office/drawing/2014/main" id="{B518866A-37C3-4D6E-840A-26353ABF6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5588" y="2636838"/>
            <a:ext cx="3814230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uk-UA" altLang="uk-UA" sz="1600" i="1" dirty="0">
                <a:cs typeface="Times New Roman" panose="02020603050405020304" pitchFamily="18" charset="0"/>
              </a:rPr>
              <a:t>Майже невідома в сучасній Україні повість Михайла Старицького «Червоний диявол», написана у співавторстві з донькою, Людмилою Старицькою-Черняхівською. Час дії – кінець XVI століття, місце дії – Київ, тематика – «з цехового життя». Повість подається в українському перекладі, з максимальним збереженням авторської лексики – так, як написав би сам автор, якби мав змогу надрукувати свій твір рідною мовою.</a:t>
            </a:r>
            <a:endParaRPr lang="uk-UA" altLang="uk-UA" sz="1600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7EAC79C7-BE57-4517-B9E4-AC6EBCC8CF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5588" y="1174750"/>
            <a:ext cx="38163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uk-UA" altLang="uk-UA" sz="1600" dirty="0">
                <a:ea typeface="Times New Roman" panose="02020603050405020304" pitchFamily="18" charset="0"/>
                <a:cs typeface="Calibri" panose="020F0502020204030204" pitchFamily="34" charset="0"/>
              </a:rPr>
              <a:t>Старицький М. П. Червоний диявол : повість / Михайло Старицький, Людмила Старицька-Черняхівська. – Тернопіль : Навчальна книга – Богдан, 2024. – 208 с.</a:t>
            </a:r>
          </a:p>
        </p:txBody>
      </p:sp>
      <p:pic>
        <p:nvPicPr>
          <p:cNvPr id="12" name="Рисунок 2">
            <a:extLst>
              <a:ext uri="{FF2B5EF4-FFF2-40B4-BE49-F238E27FC236}">
                <a16:creationId xmlns:a16="http://schemas.microsoft.com/office/drawing/2014/main" id="{8273BAE6-6781-4194-B9D9-1C9B826F0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06" y="622241"/>
            <a:ext cx="3659898" cy="5613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7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>
            <a:extLst>
              <a:ext uri="{FF2B5EF4-FFF2-40B4-BE49-F238E27FC236}">
                <a16:creationId xmlns:a16="http://schemas.microsoft.com/office/drawing/2014/main" id="{F9555CA4-E309-4F06-82F8-A031950DE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629025"/>
            <a:ext cx="4043363" cy="107791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uk-UA" sz="1600" i="1" dirty="0">
                <a:ea typeface="Calibri" panose="020F0502020204030204" pitchFamily="34" charset="0"/>
                <a:cs typeface="Times New Roman" panose="02020603050405020304" pitchFamily="18" charset="0"/>
              </a:rPr>
              <a:t>У книзі вміщено кращі поетичні твори, драми «Не судилось», «Ой, не ходи, Грицю, та й на вечорниці», «Талан», «Маруся Богуславка», комедія «За двома зайцями».</a:t>
            </a: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A482D08D-C157-4ED2-A21D-BA4A28B6A3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1" y="1484784"/>
            <a:ext cx="4043362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uk-UA" altLang="uk-UA" sz="1600" dirty="0">
                <a:ea typeface="Times New Roman" panose="02020603050405020304" pitchFamily="18" charset="0"/>
                <a:cs typeface="Calibri" panose="020F0502020204030204" pitchFamily="34" charset="0"/>
              </a:rPr>
              <a:t>Старицький М. П. Поетичні твори. Драматичні твори / Михайло Старицький ; вступ. ст. С. Д. Зубков ; упоряд. і прим. М. П. Максименко. – Київ : Наукова думка, 1987. – 572 с. – (Бібліотека української літератури. Дожовтнева українська література).</a:t>
            </a:r>
            <a:endParaRPr lang="uk-UA" altLang="uk-UA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4">
            <a:extLst>
              <a:ext uri="{FF2B5EF4-FFF2-40B4-BE49-F238E27FC236}">
                <a16:creationId xmlns:a16="http://schemas.microsoft.com/office/drawing/2014/main" id="{B5C12375-635F-4951-BB6A-B0AC8F7C0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" y="678014"/>
            <a:ext cx="3447764" cy="5501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7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4">
            <a:extLst>
              <a:ext uri="{FF2B5EF4-FFF2-40B4-BE49-F238E27FC236}">
                <a16:creationId xmlns:a16="http://schemas.microsoft.com/office/drawing/2014/main" id="{FD4CE503-2A60-4368-897A-4680ACC46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2205038"/>
            <a:ext cx="3960812" cy="37861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uk-UA" sz="1600" i="1" spc="-15" dirty="0">
                <a:ea typeface="Calibri" panose="020F0502020204030204" pitchFamily="34" charset="0"/>
                <a:cs typeface="Times New Roman" panose="02020603050405020304" pitchFamily="18" charset="0"/>
              </a:rPr>
              <a:t>Життя – дорога, і кожен обирає, куди звертати. Хтось іде на пошук легких грошей, як пройдисвіт цирульник Голохвостий. Він не гребує брехнею, хитрощами та маніпуляцією чужими почуттями… («За двома зайцями»). Хтось зберігає в душі та серці чесність і вірність ідеалам, як Маруся з Богуслава. Навіть страх смерті не здатен зламати її волю. («Маруся Богуславка»). А хтось зважується на самопожертву, як Орися. Тендітна дівчина віддає своє життя задля порятунку інших («Облога Буші»). Бо правдиво: «життя, що довга нива – на ній якраз спіткати можна все».</a:t>
            </a:r>
            <a:endParaRPr lang="uk-UA" sz="16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0AAEAE-2B20-4260-B8E9-DC1C51FA80AF}"/>
              </a:ext>
            </a:extLst>
          </p:cNvPr>
          <p:cNvSpPr txBox="1"/>
          <p:nvPr/>
        </p:nvSpPr>
        <p:spPr>
          <a:xfrm>
            <a:off x="4643438" y="980728"/>
            <a:ext cx="396081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uk-UA" sz="16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Старицький М. П. </a:t>
            </a: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двома зайцями. Вибране / Михайло Старицький. – Харків : КСД, 2020. – 320 с. – (Перлини української класики).</a:t>
            </a:r>
            <a:endParaRPr lang="uk-UA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4">
            <a:extLst>
              <a:ext uri="{FF2B5EF4-FFF2-40B4-BE49-F238E27FC236}">
                <a16:creationId xmlns:a16="http://schemas.microsoft.com/office/drawing/2014/main" id="{DA4F08E0-84A0-412F-8582-BBBDF798D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47" y="692696"/>
            <a:ext cx="3555340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7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876256" y="342900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3CAA12A7-7427-470E-ADA6-8C139A9A1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3716338"/>
            <a:ext cx="38877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uk-UA" altLang="uk-UA" sz="1600" i="1" dirty="0"/>
              <a:t>До книги ввійшли драматичні твори Михайла Старицького «Талан», «Оборона Буші».</a:t>
            </a:r>
            <a:endParaRPr lang="ru-RU" altLang="uk-UA" sz="160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B4AB4F-30C0-4684-BA4F-24B8704BD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1556792"/>
            <a:ext cx="3887787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uk-UA" altLang="uk-UA" sz="1600" dirty="0">
                <a:ea typeface="Times New Roman" panose="02020603050405020304" pitchFamily="18" charset="0"/>
                <a:cs typeface="Calibri" panose="020F0502020204030204" pitchFamily="34" charset="0"/>
              </a:rPr>
              <a:t>Старицький М. П. Талан. Оборона Буші / Михайло Старицький // Українська драматургія ХІХ – ХХ століть: Михайло Старицький, Іван Карпенко-Карий, Іван Кочерга / </a:t>
            </a:r>
            <a:r>
              <a:rPr lang="en-US" altLang="uk-UA" sz="1600" dirty="0">
                <a:ea typeface="Times New Roman" panose="02020603050405020304" pitchFamily="18" charset="0"/>
                <a:cs typeface="Calibri" panose="020F0502020204030204" pitchFamily="34" charset="0"/>
              </a:rPr>
              <a:t>[</a:t>
            </a:r>
            <a:r>
              <a:rPr lang="uk-UA" altLang="uk-UA" sz="1600" dirty="0">
                <a:ea typeface="Times New Roman" panose="02020603050405020304" pitchFamily="18" charset="0"/>
                <a:cs typeface="Calibri" panose="020F0502020204030204" pitchFamily="34" charset="0"/>
              </a:rPr>
              <a:t>ред.: О. Б. Діденко, О. В. Осадча</a:t>
            </a:r>
            <a:r>
              <a:rPr lang="en-US" altLang="uk-UA" sz="1600" dirty="0">
                <a:ea typeface="Times New Roman" panose="02020603050405020304" pitchFamily="18" charset="0"/>
                <a:cs typeface="Calibri" panose="020F0502020204030204" pitchFamily="34" charset="0"/>
              </a:rPr>
              <a:t>]</a:t>
            </a:r>
            <a:r>
              <a:rPr lang="uk-UA" altLang="uk-UA" sz="1600" dirty="0">
                <a:ea typeface="Times New Roman" panose="02020603050405020304" pitchFamily="18" charset="0"/>
                <a:cs typeface="Calibri" panose="020F0502020204030204" pitchFamily="34" charset="0"/>
              </a:rPr>
              <a:t>. – Київ : Наукова думка, 2006. – С. 13-220. – (Бібліотека школяра).</a:t>
            </a:r>
            <a:endParaRPr lang="ru-RU" altLang="uk-UA" sz="1600" dirty="0"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5" name="Рисунок 2">
            <a:extLst>
              <a:ext uri="{FF2B5EF4-FFF2-40B4-BE49-F238E27FC236}">
                <a16:creationId xmlns:a16="http://schemas.microsoft.com/office/drawing/2014/main" id="{61729F3F-E34A-4265-ABE0-91F2FB94A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49" y="759932"/>
            <a:ext cx="3694457" cy="5333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2359312"/>
      </p:ext>
    </p:extLst>
  </p:cSld>
  <p:clrMapOvr>
    <a:masterClrMapping/>
  </p:clrMapOvr>
  <p:transition advTm="7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876256" y="342900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5B2E35CE-D5A0-4711-8A8C-EF63B120D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3716338"/>
            <a:ext cx="388778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uk-UA" altLang="uk-UA" sz="1600" i="1" dirty="0"/>
              <a:t>До книги ввійшли кращі твори Михайла Старицького: комедія «За двома зайцями», драма «Ой, не ходи , Грицю, та й на вечорниці».</a:t>
            </a:r>
            <a:endParaRPr lang="ru-RU" altLang="uk-UA" sz="160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903AFA-515A-44F8-9224-8EC27FE4DB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2" y="1568066"/>
            <a:ext cx="3887787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uk-UA" altLang="uk-UA" sz="1600" dirty="0">
                <a:ea typeface="Times New Roman" panose="02020603050405020304" pitchFamily="18" charset="0"/>
                <a:cs typeface="Calibri" panose="020F0502020204030204" pitchFamily="34" charset="0"/>
              </a:rPr>
              <a:t>Старицький М. П. За двома зайцями. Ой, не ходи, Грицю, та й на вечорниці / М. П. Старицький // Українська класична драматургія: І. П. Котляревський, І. К. Карпенко-Карий, М. Л. Кропивницький, М. П. Старицький. – Дніпропетровськ : Січ, 2003. – С. 203-402.</a:t>
            </a:r>
            <a:endParaRPr lang="ru-RU" altLang="uk-UA" sz="1600" dirty="0"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9D84054-6224-4C99-AB45-3038D7F27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77547"/>
            <a:ext cx="3600202" cy="5612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6519599"/>
      </p:ext>
    </p:extLst>
  </p:cSld>
  <p:clrMapOvr>
    <a:masterClrMapping/>
  </p:clrMapOvr>
  <p:transition advTm="7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876256" y="342900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E91125D7-0454-448C-B1C8-A125AEAEE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3141663"/>
            <a:ext cx="3881438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uk-UA" altLang="uk-UA" sz="1600" i="1" dirty="0"/>
              <a:t>У монографії аналізуються проблематика й художні особливості романно-повістевої прози Михайла Старицького, означується її ідейно-естетичний, літературний контекст, системно аналізуються методологічні аспекти творчості письменика-класика.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6086AB-74AE-46B1-AD96-429CFA73EDBB}"/>
              </a:ext>
            </a:extLst>
          </p:cNvPr>
          <p:cNvSpPr txBox="1"/>
          <p:nvPr/>
        </p:nvSpPr>
        <p:spPr>
          <a:xfrm>
            <a:off x="4787900" y="1484784"/>
            <a:ext cx="3881438" cy="1323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uk-UA" sz="16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Поліщук В. П. Художня проза Михайла Старицького: проблематика й особливості поетики романів і повістей письменника : монографія / Володимир Поліщук. – Черкаси : Брама, 2003. – 375 с.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2">
            <a:extLst>
              <a:ext uri="{FF2B5EF4-FFF2-40B4-BE49-F238E27FC236}">
                <a16:creationId xmlns:a16="http://schemas.microsoft.com/office/drawing/2014/main" id="{75CB3EB2-9776-411B-8642-B9600EEF8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05570"/>
            <a:ext cx="3678047" cy="524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186576"/>
      </p:ext>
    </p:extLst>
  </p:cSld>
  <p:clrMapOvr>
    <a:masterClrMapping/>
  </p:clrMapOvr>
  <p:transition advTm="7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876256" y="342900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498F8E93-D779-4597-BFA7-A1E894A939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608" y="1628800"/>
            <a:ext cx="7272808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uk-UA" altLang="uk-UA" sz="2400" b="1" dirty="0">
                <a:solidFill>
                  <a:schemeClr val="tx2">
                    <a:lumMod val="75000"/>
                  </a:schemeClr>
                </a:solidFill>
              </a:rPr>
              <a:t>Літературна спадщина Михайла Старицького не застаріла – вона живе й понині. П’єси викликають захоплення глядача, читача. Гостросюжетні повісті та романи розкривають драматичну історію народу, його боротьбу за щастя, за волю. Чаруюча ніжна лірика, гнівна викривальна сатира, роздуми поета-громадянина не можуть не знайти відгук у душах нинішнього покоління. </a:t>
            </a:r>
          </a:p>
        </p:txBody>
      </p:sp>
    </p:spTree>
    <p:extLst>
      <p:ext uri="{BB962C8B-B14F-4D97-AF65-F5344CB8AC3E}">
        <p14:creationId xmlns:p14="http://schemas.microsoft.com/office/powerpoint/2010/main" val="1357127715"/>
      </p:ext>
    </p:extLst>
  </p:cSld>
  <p:clrMapOvr>
    <a:masterClrMapping/>
  </p:clrMapOvr>
  <p:transition advTm="7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rganization Chart 86">
            <a:extLst>
              <a:ext uri="{FF2B5EF4-FFF2-40B4-BE49-F238E27FC236}">
                <a16:creationId xmlns:a16="http://schemas.microsoft.com/office/drawing/2014/main" id="{253EC7D2-1E5E-4817-BAF2-E5F4056B3A1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91580" y="774700"/>
            <a:ext cx="7560840" cy="5308600"/>
            <a:chOff x="1134" y="1162"/>
            <a:chExt cx="1982" cy="3564"/>
          </a:xfrm>
        </p:grpSpPr>
        <p:cxnSp>
          <p:nvCxnSpPr>
            <p:cNvPr id="9" name="_s29700">
              <a:extLst>
                <a:ext uri="{FF2B5EF4-FFF2-40B4-BE49-F238E27FC236}">
                  <a16:creationId xmlns:a16="http://schemas.microsoft.com/office/drawing/2014/main" id="{093E41F0-E3A4-4686-8F89-FB41885BEA18}"/>
                </a:ext>
              </a:extLst>
            </p:cNvPr>
            <p:cNvCxnSpPr>
              <a:cxnSpLocks noChangeShapeType="1"/>
              <a:stCxn id="37" idx="1"/>
              <a:endCxn id="23" idx="2"/>
            </p:cNvCxnSpPr>
            <p:nvPr/>
          </p:nvCxnSpPr>
          <p:spPr bwMode="auto">
            <a:xfrm rot="10800000">
              <a:off x="2126" y="1558"/>
              <a:ext cx="126" cy="2952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_s29701">
              <a:extLst>
                <a:ext uri="{FF2B5EF4-FFF2-40B4-BE49-F238E27FC236}">
                  <a16:creationId xmlns:a16="http://schemas.microsoft.com/office/drawing/2014/main" id="{BF4C6CA5-246A-4139-8DBC-D92620383786}"/>
                </a:ext>
              </a:extLst>
            </p:cNvPr>
            <p:cNvCxnSpPr>
              <a:cxnSpLocks noChangeShapeType="1"/>
              <a:stCxn id="36" idx="3"/>
              <a:endCxn id="23" idx="2"/>
            </p:cNvCxnSpPr>
            <p:nvPr/>
          </p:nvCxnSpPr>
          <p:spPr bwMode="auto">
            <a:xfrm flipV="1">
              <a:off x="1998" y="1558"/>
              <a:ext cx="128" cy="2952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_s29702">
              <a:extLst>
                <a:ext uri="{FF2B5EF4-FFF2-40B4-BE49-F238E27FC236}">
                  <a16:creationId xmlns:a16="http://schemas.microsoft.com/office/drawing/2014/main" id="{2CC3E465-FAAA-499B-8913-1916B2C6E005}"/>
                </a:ext>
              </a:extLst>
            </p:cNvPr>
            <p:cNvCxnSpPr>
              <a:cxnSpLocks noChangeShapeType="1"/>
              <a:stCxn id="35" idx="1"/>
              <a:endCxn id="23" idx="2"/>
            </p:cNvCxnSpPr>
            <p:nvPr/>
          </p:nvCxnSpPr>
          <p:spPr bwMode="auto">
            <a:xfrm rot="10800000">
              <a:off x="2126" y="1558"/>
              <a:ext cx="126" cy="244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_s29703">
              <a:extLst>
                <a:ext uri="{FF2B5EF4-FFF2-40B4-BE49-F238E27FC236}">
                  <a16:creationId xmlns:a16="http://schemas.microsoft.com/office/drawing/2014/main" id="{B631C81E-AAF9-4216-BCC2-2814126C1E17}"/>
                </a:ext>
              </a:extLst>
            </p:cNvPr>
            <p:cNvCxnSpPr>
              <a:cxnSpLocks noChangeShapeType="1"/>
              <a:stCxn id="34" idx="3"/>
              <a:endCxn id="23" idx="2"/>
            </p:cNvCxnSpPr>
            <p:nvPr/>
          </p:nvCxnSpPr>
          <p:spPr bwMode="auto">
            <a:xfrm flipV="1">
              <a:off x="1998" y="1558"/>
              <a:ext cx="128" cy="244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_s29704">
              <a:extLst>
                <a:ext uri="{FF2B5EF4-FFF2-40B4-BE49-F238E27FC236}">
                  <a16:creationId xmlns:a16="http://schemas.microsoft.com/office/drawing/2014/main" id="{91EE2C24-9185-4D67-9E24-4CDD2AFCECB8}"/>
                </a:ext>
              </a:extLst>
            </p:cNvPr>
            <p:cNvCxnSpPr>
              <a:cxnSpLocks noChangeShapeType="1"/>
              <a:stCxn id="33" idx="1"/>
              <a:endCxn id="23" idx="2"/>
            </p:cNvCxnSpPr>
            <p:nvPr/>
          </p:nvCxnSpPr>
          <p:spPr bwMode="auto">
            <a:xfrm rot="10800000">
              <a:off x="2126" y="1558"/>
              <a:ext cx="126" cy="2016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_s29705">
              <a:extLst>
                <a:ext uri="{FF2B5EF4-FFF2-40B4-BE49-F238E27FC236}">
                  <a16:creationId xmlns:a16="http://schemas.microsoft.com/office/drawing/2014/main" id="{CFFE5F15-AF56-4E73-AD68-4F41F022AF41}"/>
                </a:ext>
              </a:extLst>
            </p:cNvPr>
            <p:cNvCxnSpPr>
              <a:cxnSpLocks noChangeShapeType="1"/>
              <a:stCxn id="32" idx="3"/>
              <a:endCxn id="23" idx="2"/>
            </p:cNvCxnSpPr>
            <p:nvPr/>
          </p:nvCxnSpPr>
          <p:spPr bwMode="auto">
            <a:xfrm flipV="1">
              <a:off x="1998" y="1558"/>
              <a:ext cx="128" cy="2016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_s29706">
              <a:extLst>
                <a:ext uri="{FF2B5EF4-FFF2-40B4-BE49-F238E27FC236}">
                  <a16:creationId xmlns:a16="http://schemas.microsoft.com/office/drawing/2014/main" id="{8E6D16D5-C527-4C24-A299-C3E670232309}"/>
                </a:ext>
              </a:extLst>
            </p:cNvPr>
            <p:cNvCxnSpPr>
              <a:cxnSpLocks noChangeShapeType="1"/>
              <a:stCxn id="31" idx="1"/>
              <a:endCxn id="23" idx="2"/>
            </p:cNvCxnSpPr>
            <p:nvPr/>
          </p:nvCxnSpPr>
          <p:spPr bwMode="auto">
            <a:xfrm rot="10800000">
              <a:off x="2126" y="1558"/>
              <a:ext cx="126" cy="1584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_s29707">
              <a:extLst>
                <a:ext uri="{FF2B5EF4-FFF2-40B4-BE49-F238E27FC236}">
                  <a16:creationId xmlns:a16="http://schemas.microsoft.com/office/drawing/2014/main" id="{CF59D064-4E4C-49F1-8F3E-31F0FDBD1BB9}"/>
                </a:ext>
              </a:extLst>
            </p:cNvPr>
            <p:cNvCxnSpPr>
              <a:cxnSpLocks noChangeShapeType="1"/>
              <a:stCxn id="30" idx="3"/>
              <a:endCxn id="23" idx="2"/>
            </p:cNvCxnSpPr>
            <p:nvPr/>
          </p:nvCxnSpPr>
          <p:spPr bwMode="auto">
            <a:xfrm flipV="1">
              <a:off x="1998" y="1558"/>
              <a:ext cx="128" cy="1584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_s29708">
              <a:extLst>
                <a:ext uri="{FF2B5EF4-FFF2-40B4-BE49-F238E27FC236}">
                  <a16:creationId xmlns:a16="http://schemas.microsoft.com/office/drawing/2014/main" id="{408A9B89-63CE-4DEB-85E5-F0B1E4ED1516}"/>
                </a:ext>
              </a:extLst>
            </p:cNvPr>
            <p:cNvCxnSpPr>
              <a:cxnSpLocks noChangeShapeType="1"/>
              <a:stCxn id="29" idx="1"/>
              <a:endCxn id="23" idx="2"/>
            </p:cNvCxnSpPr>
            <p:nvPr/>
          </p:nvCxnSpPr>
          <p:spPr bwMode="auto">
            <a:xfrm rot="10800000">
              <a:off x="2126" y="1558"/>
              <a:ext cx="126" cy="1152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_s29709">
              <a:extLst>
                <a:ext uri="{FF2B5EF4-FFF2-40B4-BE49-F238E27FC236}">
                  <a16:creationId xmlns:a16="http://schemas.microsoft.com/office/drawing/2014/main" id="{0F1914AB-36DC-4C40-9A0D-D7F976DE6710}"/>
                </a:ext>
              </a:extLst>
            </p:cNvPr>
            <p:cNvCxnSpPr>
              <a:cxnSpLocks noChangeShapeType="1"/>
              <a:stCxn id="28" idx="3"/>
              <a:endCxn id="23" idx="2"/>
            </p:cNvCxnSpPr>
            <p:nvPr/>
          </p:nvCxnSpPr>
          <p:spPr bwMode="auto">
            <a:xfrm flipV="1">
              <a:off x="1991" y="1558"/>
              <a:ext cx="135" cy="1170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_s29710">
              <a:extLst>
                <a:ext uri="{FF2B5EF4-FFF2-40B4-BE49-F238E27FC236}">
                  <a16:creationId xmlns:a16="http://schemas.microsoft.com/office/drawing/2014/main" id="{AC1A3014-D29C-4BCC-8AED-D98C76885328}"/>
                </a:ext>
              </a:extLst>
            </p:cNvPr>
            <p:cNvCxnSpPr>
              <a:cxnSpLocks noChangeShapeType="1"/>
              <a:stCxn id="27" idx="1"/>
              <a:endCxn id="23" idx="2"/>
            </p:cNvCxnSpPr>
            <p:nvPr/>
          </p:nvCxnSpPr>
          <p:spPr bwMode="auto">
            <a:xfrm rot="10800000">
              <a:off x="2126" y="1558"/>
              <a:ext cx="125" cy="720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_s29711">
              <a:extLst>
                <a:ext uri="{FF2B5EF4-FFF2-40B4-BE49-F238E27FC236}">
                  <a16:creationId xmlns:a16="http://schemas.microsoft.com/office/drawing/2014/main" id="{A78754C9-0341-4233-A1D3-F358DC6EEB15}"/>
                </a:ext>
              </a:extLst>
            </p:cNvPr>
            <p:cNvCxnSpPr>
              <a:cxnSpLocks noChangeShapeType="1"/>
              <a:stCxn id="26" idx="3"/>
              <a:endCxn id="23" idx="2"/>
            </p:cNvCxnSpPr>
            <p:nvPr/>
          </p:nvCxnSpPr>
          <p:spPr bwMode="auto">
            <a:xfrm flipV="1">
              <a:off x="1998" y="1558"/>
              <a:ext cx="128" cy="720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_s29712">
              <a:extLst>
                <a:ext uri="{FF2B5EF4-FFF2-40B4-BE49-F238E27FC236}">
                  <a16:creationId xmlns:a16="http://schemas.microsoft.com/office/drawing/2014/main" id="{321FDA50-1BA2-4547-8F52-95432A971E8B}"/>
                </a:ext>
              </a:extLst>
            </p:cNvPr>
            <p:cNvCxnSpPr>
              <a:cxnSpLocks noChangeShapeType="1"/>
              <a:stCxn id="25" idx="1"/>
              <a:endCxn id="23" idx="2"/>
            </p:cNvCxnSpPr>
            <p:nvPr/>
          </p:nvCxnSpPr>
          <p:spPr bwMode="auto">
            <a:xfrm rot="10800000">
              <a:off x="2126" y="1558"/>
              <a:ext cx="125" cy="28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_s29713">
              <a:extLst>
                <a:ext uri="{FF2B5EF4-FFF2-40B4-BE49-F238E27FC236}">
                  <a16:creationId xmlns:a16="http://schemas.microsoft.com/office/drawing/2014/main" id="{60A5D1A8-E705-46C4-A622-B10B1A644480}"/>
                </a:ext>
              </a:extLst>
            </p:cNvPr>
            <p:cNvCxnSpPr>
              <a:cxnSpLocks noChangeShapeType="1"/>
              <a:stCxn id="24" idx="3"/>
              <a:endCxn id="23" idx="2"/>
            </p:cNvCxnSpPr>
            <p:nvPr/>
          </p:nvCxnSpPr>
          <p:spPr bwMode="auto">
            <a:xfrm flipV="1">
              <a:off x="1997" y="1558"/>
              <a:ext cx="129" cy="28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" name="_s29714">
              <a:extLst>
                <a:ext uri="{FF2B5EF4-FFF2-40B4-BE49-F238E27FC236}">
                  <a16:creationId xmlns:a16="http://schemas.microsoft.com/office/drawing/2014/main" id="{1EFC8812-51FE-4699-A9B5-A52F26A1C4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6" y="1162"/>
              <a:ext cx="1980" cy="39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uk-UA" altLang="uk-UA" sz="2800" b="1" dirty="0"/>
                <a:t>МИХАЙЛО СТАРИЦЬКИЙ</a:t>
              </a:r>
              <a:endParaRPr lang="ru-RU" altLang="uk-UA" sz="2800" b="1" dirty="0"/>
            </a:p>
          </p:txBody>
        </p:sp>
        <p:sp>
          <p:nvSpPr>
            <p:cNvPr id="24" name="_s29715">
              <a:extLst>
                <a:ext uri="{FF2B5EF4-FFF2-40B4-BE49-F238E27FC236}">
                  <a16:creationId xmlns:a16="http://schemas.microsoft.com/office/drawing/2014/main" id="{33AE7B50-F4CC-48BB-99CF-443089BD05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4" y="1702"/>
              <a:ext cx="863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uk-UA" altLang="uk-UA" sz="2800" b="1" dirty="0"/>
                <a:t>поет</a:t>
              </a:r>
              <a:endParaRPr lang="ru-RU" altLang="uk-UA" sz="2800" b="1" dirty="0"/>
            </a:p>
          </p:txBody>
        </p:sp>
        <p:sp>
          <p:nvSpPr>
            <p:cNvPr id="25" name="_s29716">
              <a:extLst>
                <a:ext uri="{FF2B5EF4-FFF2-40B4-BE49-F238E27FC236}">
                  <a16:creationId xmlns:a16="http://schemas.microsoft.com/office/drawing/2014/main" id="{7ACA7775-8159-4CDF-AB68-3472510C9F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1" y="1702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uk-UA" altLang="uk-UA" sz="2800" b="1" dirty="0"/>
                <a:t>патріот</a:t>
              </a:r>
              <a:endParaRPr lang="ru-RU" altLang="uk-UA" sz="2800" b="1" dirty="0"/>
            </a:p>
          </p:txBody>
        </p:sp>
        <p:sp>
          <p:nvSpPr>
            <p:cNvPr id="26" name="_s29717">
              <a:extLst>
                <a:ext uri="{FF2B5EF4-FFF2-40B4-BE49-F238E27FC236}">
                  <a16:creationId xmlns:a16="http://schemas.microsoft.com/office/drawing/2014/main" id="{E7ACE492-802B-476A-AAB9-ECA8E42B39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4" y="213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uk-UA" altLang="uk-UA" sz="2800" b="1" dirty="0"/>
                <a:t>театральний діяч</a:t>
              </a:r>
              <a:endParaRPr lang="ru-RU" altLang="uk-UA" sz="2800" b="1" dirty="0"/>
            </a:p>
          </p:txBody>
        </p:sp>
        <p:sp>
          <p:nvSpPr>
            <p:cNvPr id="27" name="_s29718">
              <a:extLst>
                <a:ext uri="{FF2B5EF4-FFF2-40B4-BE49-F238E27FC236}">
                  <a16:creationId xmlns:a16="http://schemas.microsoft.com/office/drawing/2014/main" id="{31380DBA-E406-4263-B980-E3650A9880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1" y="2134"/>
              <a:ext cx="863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uk-UA" altLang="uk-UA" sz="2800" b="1" dirty="0"/>
                <a:t>інтелігентний</a:t>
              </a:r>
              <a:endParaRPr lang="ru-RU" altLang="uk-UA" sz="2800" b="1" dirty="0"/>
            </a:p>
          </p:txBody>
        </p:sp>
        <p:sp>
          <p:nvSpPr>
            <p:cNvPr id="28" name="_s29719">
              <a:extLst>
                <a:ext uri="{FF2B5EF4-FFF2-40B4-BE49-F238E27FC236}">
                  <a16:creationId xmlns:a16="http://schemas.microsoft.com/office/drawing/2014/main" id="{63A7E600-9FF2-43F3-93C9-5878AC6203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6" y="2584"/>
              <a:ext cx="855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uk-UA" altLang="uk-UA" sz="2800" b="1" dirty="0"/>
                <a:t>громадський діяч</a:t>
              </a:r>
              <a:endParaRPr lang="ru-RU" altLang="uk-UA" sz="2800" b="1" dirty="0"/>
            </a:p>
          </p:txBody>
        </p:sp>
        <p:sp>
          <p:nvSpPr>
            <p:cNvPr id="29" name="_s29720">
              <a:extLst>
                <a:ext uri="{FF2B5EF4-FFF2-40B4-BE49-F238E27FC236}">
                  <a16:creationId xmlns:a16="http://schemas.microsoft.com/office/drawing/2014/main" id="{57CA7D26-C8D1-40AF-AD76-6C12E4AD44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2" y="2566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uk-UA" altLang="uk-UA" sz="2800" b="1" dirty="0"/>
                <a:t>працьовитий</a:t>
              </a:r>
              <a:endParaRPr lang="ru-RU" altLang="uk-UA" sz="2800" b="1" dirty="0"/>
            </a:p>
          </p:txBody>
        </p:sp>
        <p:sp>
          <p:nvSpPr>
            <p:cNvPr id="30" name="_s29721">
              <a:extLst>
                <a:ext uri="{FF2B5EF4-FFF2-40B4-BE49-F238E27FC236}">
                  <a16:creationId xmlns:a16="http://schemas.microsoft.com/office/drawing/2014/main" id="{AE36044E-85F1-4798-B8C5-7586AAD4AB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6" y="2998"/>
              <a:ext cx="862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uk-UA" altLang="uk-UA" sz="2800" b="1" dirty="0"/>
                <a:t>видавець</a:t>
              </a:r>
              <a:endParaRPr lang="ru-RU" altLang="uk-UA" sz="2800" b="1" dirty="0"/>
            </a:p>
          </p:txBody>
        </p:sp>
        <p:sp>
          <p:nvSpPr>
            <p:cNvPr id="31" name="_s29722">
              <a:extLst>
                <a:ext uri="{FF2B5EF4-FFF2-40B4-BE49-F238E27FC236}">
                  <a16:creationId xmlns:a16="http://schemas.microsoft.com/office/drawing/2014/main" id="{F9748B07-D7E7-45AC-94E8-B42671D565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2" y="2998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uk-UA" altLang="uk-UA" sz="2800" b="1" dirty="0"/>
                <a:t>шляхетний</a:t>
              </a:r>
              <a:endParaRPr lang="ru-RU" altLang="uk-UA" sz="2800" b="1" dirty="0"/>
            </a:p>
          </p:txBody>
        </p:sp>
        <p:sp>
          <p:nvSpPr>
            <p:cNvPr id="32" name="_s29723">
              <a:extLst>
                <a:ext uri="{FF2B5EF4-FFF2-40B4-BE49-F238E27FC236}">
                  <a16:creationId xmlns:a16="http://schemas.microsoft.com/office/drawing/2014/main" id="{3BBE7D13-0094-4B53-874E-CEBEF76DCC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4" y="3430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uk-UA" altLang="uk-UA" sz="2800" b="1" dirty="0"/>
                <a:t>драматург</a:t>
              </a:r>
              <a:endParaRPr lang="ru-RU" altLang="uk-UA" sz="2800" b="1" dirty="0"/>
            </a:p>
          </p:txBody>
        </p:sp>
        <p:sp>
          <p:nvSpPr>
            <p:cNvPr id="33" name="_s29724">
              <a:extLst>
                <a:ext uri="{FF2B5EF4-FFF2-40B4-BE49-F238E27FC236}">
                  <a16:creationId xmlns:a16="http://schemas.microsoft.com/office/drawing/2014/main" id="{CF0C2A15-17EF-4A80-B1B9-5C657B9357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2" y="3430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uk-UA" altLang="uk-UA" sz="2800" b="1" dirty="0"/>
                <a:t>щирий</a:t>
              </a:r>
              <a:endParaRPr lang="ru-RU" altLang="uk-UA" sz="2800" b="1" dirty="0"/>
            </a:p>
          </p:txBody>
        </p:sp>
        <p:sp>
          <p:nvSpPr>
            <p:cNvPr id="34" name="_s29725">
              <a:extLst>
                <a:ext uri="{FF2B5EF4-FFF2-40B4-BE49-F238E27FC236}">
                  <a16:creationId xmlns:a16="http://schemas.microsoft.com/office/drawing/2014/main" id="{B8C29FA9-AA82-496F-A489-88949EAC6A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4" y="3862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uk-UA" altLang="uk-UA" sz="2800" b="1" dirty="0"/>
                <a:t>прозаїк</a:t>
              </a:r>
              <a:endParaRPr lang="ru-RU" altLang="uk-UA" sz="2800" b="1" dirty="0"/>
            </a:p>
          </p:txBody>
        </p:sp>
        <p:sp>
          <p:nvSpPr>
            <p:cNvPr id="35" name="_s29726">
              <a:extLst>
                <a:ext uri="{FF2B5EF4-FFF2-40B4-BE49-F238E27FC236}">
                  <a16:creationId xmlns:a16="http://schemas.microsoft.com/office/drawing/2014/main" id="{3D52035C-DD9D-4A51-99EF-4AA37CF196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2" y="3862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uk-UA" altLang="uk-UA" sz="2800" b="1" dirty="0"/>
                <a:t>творча особистість</a:t>
              </a:r>
              <a:endParaRPr lang="ru-RU" altLang="uk-UA" sz="2800" b="1" dirty="0"/>
            </a:p>
          </p:txBody>
        </p:sp>
        <p:sp>
          <p:nvSpPr>
            <p:cNvPr id="36" name="_s29727">
              <a:extLst>
                <a:ext uri="{FF2B5EF4-FFF2-40B4-BE49-F238E27FC236}">
                  <a16:creationId xmlns:a16="http://schemas.microsoft.com/office/drawing/2014/main" id="{20099804-83E1-4C34-84F6-4E2E7AB2C8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6" y="4294"/>
              <a:ext cx="862" cy="43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uk-UA" altLang="uk-UA" sz="2800" b="1" dirty="0"/>
                <a:t>романтик</a:t>
              </a:r>
              <a:endParaRPr lang="ru-RU" altLang="uk-UA" sz="2800" b="1" dirty="0"/>
            </a:p>
          </p:txBody>
        </p:sp>
        <p:sp>
          <p:nvSpPr>
            <p:cNvPr id="37" name="_s29728">
              <a:extLst>
                <a:ext uri="{FF2B5EF4-FFF2-40B4-BE49-F238E27FC236}">
                  <a16:creationId xmlns:a16="http://schemas.microsoft.com/office/drawing/2014/main" id="{AAB46FB6-23D7-4493-A715-151D88CF2D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2" y="4294"/>
              <a:ext cx="862" cy="43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uk-UA" altLang="uk-UA" sz="2000" b="1" dirty="0"/>
                <a:t>сміливий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uk-UA" altLang="uk-UA" sz="1100" dirty="0"/>
                <a:t>(</a:t>
              </a:r>
              <a:r>
                <a:rPr lang="uk-UA" altLang="uk-UA" sz="1200" b="1" dirty="0"/>
                <a:t>порушив заборону щодо української мови)</a:t>
              </a:r>
              <a:endParaRPr lang="ru-RU" altLang="uk-UA" sz="1200" b="1" dirty="0"/>
            </a:p>
          </p:txBody>
        </p:sp>
      </p:grpSp>
    </p:spTree>
  </p:cSld>
  <p:clrMapOvr>
    <a:masterClrMapping/>
  </p:clrMapOvr>
  <p:transition advTm="7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87524" y="5661248"/>
            <a:ext cx="7992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CC77BF-644F-447E-A808-39D67332E57F}"/>
              </a:ext>
            </a:extLst>
          </p:cNvPr>
          <p:cNvSpPr txBox="1"/>
          <p:nvPr/>
        </p:nvSpPr>
        <p:spPr>
          <a:xfrm>
            <a:off x="719894" y="1822755"/>
            <a:ext cx="7704212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750"/>
              </a:spcAft>
              <a:defRPr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 Петрович Старицький народився 14 грудня 1840 року в родині дрібного поміщика-дворянина, відставного ротмістра в селі Кліщинці на Полтавщині. Рано осиротівши, виховувався під опікою дядька – Віталія Лисенка, двоюрідного брата його матері, батька славетного українського композитора Миколи Лисенка. Отримав гарну домашню освіту.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1851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–1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856 роках хлопець навчався у Полтавській гімназії, яка була на той час однією з найкращих. У 1858 році Михайло Старицький разом з Миколою Лисенком вступає до 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Харківського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університету.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1860 році переводиться на фізико-математичний факультет Київського університету.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75A92E-1CD1-4A5C-A99D-9D7DDBBFFB0F}"/>
              </a:ext>
            </a:extLst>
          </p:cNvPr>
          <p:cNvSpPr txBox="1"/>
          <p:nvPr/>
        </p:nvSpPr>
        <p:spPr>
          <a:xfrm>
            <a:off x="719894" y="692696"/>
            <a:ext cx="770421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200" b="1" dirty="0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ДИТЯЧІ РОКИ ТА НАВЧАННЯ</a:t>
            </a:r>
          </a:p>
        </p:txBody>
      </p:sp>
    </p:spTree>
  </p:cSld>
  <p:clrMapOvr>
    <a:masterClrMapping/>
  </p:clrMapOvr>
  <p:transition advTm="7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F53CD228-6E0C-4BDD-82B0-6BAF9A5EE0ED}"/>
              </a:ext>
            </a:extLst>
          </p:cNvPr>
          <p:cNvSpPr txBox="1"/>
          <p:nvPr/>
        </p:nvSpPr>
        <p:spPr>
          <a:xfrm>
            <a:off x="899592" y="1844824"/>
            <a:ext cx="7416824" cy="2862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8288" indent="-268288" algn="just">
              <a:buFont typeface="Arial" panose="020B0604020202020204" pitchFamily="34" charset="0"/>
              <a:buChar char="•"/>
              <a:defRPr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1861 рік – повернення до рідного села.</a:t>
            </a:r>
          </a:p>
          <a:p>
            <a:pPr marL="268288" indent="-268288" algn="just">
              <a:buFont typeface="Arial" panose="020B0604020202020204" pitchFamily="34" charset="0"/>
              <a:buChar char="•"/>
              <a:defRPr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1862 рік – одруження з Софією Лисенко.</a:t>
            </a:r>
          </a:p>
          <a:p>
            <a:pPr marL="268288" indent="-268288" algn="just">
              <a:buFont typeface="Arial" panose="020B0604020202020204" pitchFamily="34" charset="0"/>
              <a:buChar char="•"/>
              <a:defRPr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1864–1865 роки – повернення до Київського університету,    навчання на юридичному факультеті.</a:t>
            </a:r>
          </a:p>
          <a:p>
            <a:pPr marL="268288" indent="-268288" algn="just">
              <a:buFont typeface="Arial" panose="020B0604020202020204" pitchFamily="34" charset="0"/>
              <a:buChar char="•"/>
              <a:defRPr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1871 рік – оселився у Києві, творча співпраця з Миколою Лисенком. Вони спільно організували «Товариство українських сценічних акторів».</a:t>
            </a:r>
          </a:p>
          <a:p>
            <a:pPr marL="268288" indent="-268288" algn="just">
              <a:buFont typeface="Arial" panose="020B0604020202020204" pitchFamily="34" charset="0"/>
              <a:buChar char="•"/>
              <a:defRPr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1878 рік – змушена еміграція на деякий час за кордон під тиском імперської влади.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F66BB4-7E79-43B2-BF0B-BB946B072552}"/>
              </a:ext>
            </a:extLst>
          </p:cNvPr>
          <p:cNvSpPr txBox="1"/>
          <p:nvPr/>
        </p:nvSpPr>
        <p:spPr>
          <a:xfrm>
            <a:off x="899592" y="692696"/>
            <a:ext cx="741682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200" b="1" dirty="0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</a:p>
        </p:txBody>
      </p:sp>
    </p:spTree>
  </p:cSld>
  <p:clrMapOvr>
    <a:masterClrMapping/>
  </p:clrMapOvr>
  <p:transition advTm="7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851BE46-87F6-4E28-9F74-3B57569B8362}"/>
              </a:ext>
            </a:extLst>
          </p:cNvPr>
          <p:cNvSpPr txBox="1"/>
          <p:nvPr/>
        </p:nvSpPr>
        <p:spPr>
          <a:xfrm>
            <a:off x="899592" y="404664"/>
            <a:ext cx="748883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200" b="1" dirty="0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ТЕАТРАЛЬНА ТВОРЧІСТЬ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B68692-9AA3-42E3-B408-E3390D6B795F}"/>
              </a:ext>
            </a:extLst>
          </p:cNvPr>
          <p:cNvSpPr txBox="1"/>
          <p:nvPr/>
        </p:nvSpPr>
        <p:spPr>
          <a:xfrm>
            <a:off x="899592" y="1196752"/>
            <a:ext cx="7488832" cy="5016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1880 рік – повернення до України. Розгортання видавничої і театральної діяльності.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1883 рік – став керівником і режисером першої об'єднаної української професійної трупи.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1883–1884 роки – видавав український альманах «Рада».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1885 рік – залишив трупу корифеїв і заснував нову з молодих акторів.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1895 рік – залишив театральну діяльність, віддався літературній творчості.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квітня 1904 року помер в Києві, похований на Байковому кладовищі.</a:t>
            </a:r>
          </a:p>
          <a:p>
            <a:pPr algn="just">
              <a:defRPr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Іван Франко назвав Старицького «Батьком українського театру», відзначивши його видатну роль у становленні й розвитку вітчизняної драматургії. В українському театрі Михайло Старицький був і драматургом, і автором, і режисером, і організатором театральних труп.</a:t>
            </a:r>
          </a:p>
        </p:txBody>
      </p:sp>
    </p:spTree>
  </p:cSld>
  <p:clrMapOvr>
    <a:masterClrMapping/>
  </p:clrMapOvr>
  <p:transition advTm="7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0129F3D-93FE-4BE4-9B5E-6C0DF23C7BC6}"/>
              </a:ext>
            </a:extLst>
          </p:cNvPr>
          <p:cNvSpPr txBox="1"/>
          <p:nvPr/>
        </p:nvSpPr>
        <p:spPr>
          <a:xfrm>
            <a:off x="827585" y="548680"/>
            <a:ext cx="756084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200" b="1" dirty="0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ЛІТЕРАТУРНА СПАДЩИНА ПИСЬМЕННИКА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888A5E-64C3-4429-BDE1-6D0232D8537E}"/>
              </a:ext>
            </a:extLst>
          </p:cNvPr>
          <p:cNvSpPr txBox="1"/>
          <p:nvPr/>
        </p:nvSpPr>
        <p:spPr>
          <a:xfrm>
            <a:off x="827585" y="1268760"/>
            <a:ext cx="756084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Літературна спадщина Михайла Старицького надзвичайно багатогранна: поезії, історичні романи і повісті, оповідання, оригінальні драматичні твори та блискучі переробки творів інших авторів. Він був справжнім учителем багатьох визначних українських письменників і відіграв велику роль в організації літературного і громадського життя. Михайло Старицький написав багато драматичних творів, найкращі з них – соціальні драми: «Не судилось», «У темряві», «Талан». Значну популярність здобула драма «Ой, не ходи, Грицю, та й на вечорниці». Написав низку п’єс за сюжетами інших авторів: Миколи Гоголя, Елізи Ожешко, Юзефа Крашевського, Панаса Мирного, Івана Нечуя-Левицького. В останні роки свого життя, попри хворобу, Михайло Старицький написав історичний роман «Оборона Буші», трилогію «Богдан Хмельницький», романи «Перед бурею», «Молодість Мазепи», «Кармелюк» та інші.</a:t>
            </a:r>
          </a:p>
        </p:txBody>
      </p:sp>
    </p:spTree>
  </p:cSld>
  <p:clrMapOvr>
    <a:masterClrMapping/>
  </p:clrMapOvr>
  <p:transition advTm="7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2">
            <a:extLst>
              <a:ext uri="{FF2B5EF4-FFF2-40B4-BE49-F238E27FC236}">
                <a16:creationId xmlns:a16="http://schemas.microsoft.com/office/drawing/2014/main" id="{0C40D1B7-6259-43C0-9050-1833FAF29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75494"/>
            <a:ext cx="3591324" cy="510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48E58B9-CEAB-479A-B1F5-E074FC945676}"/>
              </a:ext>
            </a:extLst>
          </p:cNvPr>
          <p:cNvSpPr txBox="1"/>
          <p:nvPr/>
        </p:nvSpPr>
        <p:spPr>
          <a:xfrm>
            <a:off x="4716016" y="476250"/>
            <a:ext cx="3960439" cy="10779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uk-UA" sz="16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Старицький М. П. Вибрані твори. За двома зайцями. Облога Буші / Михайло Старицький. – Київ : Андронум, 2021. – 126 с.</a:t>
            </a:r>
            <a:endParaRPr lang="uk-UA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238D5A08-A03C-442C-A293-78EE20745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015" y="1700213"/>
            <a:ext cx="3960438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uk-UA" altLang="uk-UA" sz="1600" i="1" dirty="0">
                <a:ea typeface="Calibri" panose="020F0502020204030204" pitchFamily="34" charset="0"/>
                <a:cs typeface="Times New Roman" panose="02020603050405020304" pitchFamily="18" charset="0"/>
              </a:rPr>
              <a:t>«За двома зайцями» – сатирично-гумористична п’єса про цирульника Голохвостого, який намагається розбагатіти через одруження з дочкою багатіїв Пронею. Роман «Облога Буші» розповідає про події історичного минулого, коли український народ відстоював свою гідність, обороняючись від поляків. У романі гостро поставлені проблеми війни та миру, через кохання польського князя Антося і української дівчини Мар’яни автор показує, що звичайним людям немає потреби щось ділити і сваритися, що війни творяться правлячою верхівкою. Твір неодмінно зацікавить справжніх любителів історії, його лейтмотивом є прагнення до припинення війн заради любові і взаємоповаги.</a:t>
            </a:r>
          </a:p>
        </p:txBody>
      </p:sp>
    </p:spTree>
  </p:cSld>
  <p:clrMapOvr>
    <a:masterClrMapping/>
  </p:clrMapOvr>
  <p:transition advTm="7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>
            <a:extLst>
              <a:ext uri="{FF2B5EF4-FFF2-40B4-BE49-F238E27FC236}">
                <a16:creationId xmlns:a16="http://schemas.microsoft.com/office/drawing/2014/main" id="{18D23067-CDF2-46C6-BA63-42284A577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1563" y="3095625"/>
            <a:ext cx="3794893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uk-UA" altLang="uk-UA" sz="1600" i="1" dirty="0">
                <a:cs typeface="Calibri" panose="020F0502020204030204" pitchFamily="34" charset="0"/>
              </a:rPr>
              <a:t>«Не судилося» Михайла Старицького </a:t>
            </a:r>
            <a:r>
              <a:rPr lang="uk-UA" altLang="uk-UA" sz="1600" i="1" dirty="0">
                <a:ea typeface="Times New Roman" panose="02020603050405020304" pitchFamily="18" charset="0"/>
                <a:cs typeface="Calibri" panose="020F0502020204030204" pitchFamily="34" charset="0"/>
              </a:rPr>
              <a:t>–</a:t>
            </a:r>
            <a:r>
              <a:rPr lang="uk-UA" altLang="uk-UA" sz="1600" i="1" dirty="0">
                <a:cs typeface="Calibri" panose="020F0502020204030204" pitchFamily="34" charset="0"/>
              </a:rPr>
              <a:t>  соціально-психологічна п’єса, у якій автор порушує тему протиставлення панського болота і чесних селян. Кохання щирої селянки Катрі і панича Михайла обертається трагедією, конфлікт існує також і між батьком Михайла та сільською громадою.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AE7FAC-0712-4402-8983-FEA295B92D54}"/>
              </a:ext>
            </a:extLst>
          </p:cNvPr>
          <p:cNvSpPr txBox="1"/>
          <p:nvPr/>
        </p:nvSpPr>
        <p:spPr>
          <a:xfrm>
            <a:off x="4881563" y="1700212"/>
            <a:ext cx="3794893" cy="1077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uk-UA" sz="16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Старицький М. П. Не судилося : п’єси / Михайло Старицький. – Київ : Школа, 2009. – 304 с. – (Бібліотека шкільної класики).</a:t>
            </a:r>
            <a:endParaRPr lang="uk-UA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2">
            <a:extLst>
              <a:ext uri="{FF2B5EF4-FFF2-40B4-BE49-F238E27FC236}">
                <a16:creationId xmlns:a16="http://schemas.microsoft.com/office/drawing/2014/main" id="{64A80C33-72EC-495F-BCC3-3441344BD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85" y="510208"/>
            <a:ext cx="3673474" cy="5837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7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4">
            <a:extLst>
              <a:ext uri="{FF2B5EF4-FFF2-40B4-BE49-F238E27FC236}">
                <a16:creationId xmlns:a16="http://schemas.microsoft.com/office/drawing/2014/main" id="{0760D3CB-321B-4309-948A-E0C271D93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4008" y="1571625"/>
            <a:ext cx="3955047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uk-UA" altLang="uk-UA" sz="1600" i="1" dirty="0">
                <a:cs typeface="Times New Roman" panose="02020603050405020304" pitchFamily="18" charset="0"/>
              </a:rPr>
              <a:t>До цього видання включено історичну повість «Облога Буші», а також драму «Богдан Хмельницький», одну з кращих п’єс української класичної драматургії. Автор, видатний майстер гострих драматичних ситуацій і сильних характерів, відобразив у них боротьбу українського народу проти польської шляхти, всю складність цієї боротьби, зіткнення в ній різноманітних інтересів (навіть в одному таборі). Письменник неоднозначно заявляв, що пише «для рідної України». Створені у складний час межі століть, ці твори утверджували національну свідомість, підтримували віру в невичерпність народних сил, у здатність народу, нації відродитися для нового життя, знайти свою історичну дорогу, що так важливо і в наш час.</a:t>
            </a:r>
            <a:endParaRPr lang="uk-UA" altLang="uk-UA" sz="1600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B47426-8317-491F-9129-54F73C59F973}"/>
              </a:ext>
            </a:extLst>
          </p:cNvPr>
          <p:cNvSpPr txBox="1"/>
          <p:nvPr/>
        </p:nvSpPr>
        <p:spPr>
          <a:xfrm>
            <a:off x="4644008" y="620688"/>
            <a:ext cx="3960243" cy="830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uk-UA" sz="16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Старицький М. П. Облога Буші. Богдан Хмельницький / Михайло Старицький. – Харків : Фоліо, 2019. – 268 с.</a:t>
            </a:r>
            <a:endParaRPr lang="uk-UA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2">
            <a:extLst>
              <a:ext uri="{FF2B5EF4-FFF2-40B4-BE49-F238E27FC236}">
                <a16:creationId xmlns:a16="http://schemas.microsoft.com/office/drawing/2014/main" id="{D991EB83-8C1B-4D8D-AE88-C6D09E3C7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02" y="570774"/>
            <a:ext cx="3492242" cy="5772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7000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3196</TotalTime>
  <Words>1628</Words>
  <Application>Microsoft Office PowerPoint</Application>
  <PresentationFormat>Екран (4:3)</PresentationFormat>
  <Paragraphs>68</Paragraphs>
  <Slides>18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слайдів</vt:lpstr>
      </vt:variant>
      <vt:variant>
        <vt:i4>18</vt:i4>
      </vt:variant>
    </vt:vector>
  </HeadingPairs>
  <TitlesOfParts>
    <vt:vector size="25" baseType="lpstr">
      <vt:lpstr>Arial</vt:lpstr>
      <vt:lpstr>Calibri</vt:lpstr>
      <vt:lpstr>Constantia</vt:lpstr>
      <vt:lpstr>Times New Roman</vt:lpstr>
      <vt:lpstr>Wingdings 2</vt:lpstr>
      <vt:lpstr>Поток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office 2007 rus ent: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aud_204</cp:lastModifiedBy>
  <cp:revision>301</cp:revision>
  <dcterms:created xsi:type="dcterms:W3CDTF">2020-09-16T07:13:11Z</dcterms:created>
  <dcterms:modified xsi:type="dcterms:W3CDTF">2025-12-12T07:50:09Z</dcterms:modified>
</cp:coreProperties>
</file>