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2" r:id="rId14"/>
    <p:sldId id="267" r:id="rId15"/>
    <p:sldId id="268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otham" panose="020B0604020202020204" charset="0"/>
      <p:regular r:id="rId21"/>
    </p:embeddedFont>
    <p:embeddedFont>
      <p:font typeface="Gotham Bold" panose="020B0604020202020204" charset="0"/>
      <p:regular r:id="rId22"/>
    </p:embeddedFont>
    <p:embeddedFont>
      <p:font typeface="Gotham Heavy" panose="020B0604020202020204" charset="0"/>
      <p:regular r:id="rId23"/>
    </p:embeddedFont>
    <p:embeddedFont>
      <p:font typeface="Poppins Bold" panose="020B0604020202020204" charset="0"/>
      <p:regular r:id="rId24"/>
    </p:embeddedFont>
    <p:embeddedFont>
      <p:font typeface="Telegraf" panose="020B0604020202020204" charset="0"/>
      <p:regular r:id="rId25"/>
    </p:embeddedFont>
    <p:embeddedFont>
      <p:font typeface="Telegraf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6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7862">
            <a:off x="4432116" y="6778607"/>
            <a:ext cx="15048401" cy="6376760"/>
          </a:xfrm>
          <a:custGeom>
            <a:avLst/>
            <a:gdLst/>
            <a:ahLst/>
            <a:cxnLst/>
            <a:rect l="l" t="t" r="r" b="b"/>
            <a:pathLst>
              <a:path w="15048401" h="6376760">
                <a:moveTo>
                  <a:pt x="0" y="0"/>
                </a:moveTo>
                <a:lnTo>
                  <a:pt x="15048401" y="0"/>
                </a:lnTo>
                <a:lnTo>
                  <a:pt x="15048401" y="6376760"/>
                </a:lnTo>
                <a:lnTo>
                  <a:pt x="0" y="6376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484830"/>
            <a:ext cx="9637365" cy="212578"/>
            <a:chOff x="0" y="0"/>
            <a:chExt cx="2538236" cy="559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38236" cy="55988"/>
            </a:xfrm>
            <a:custGeom>
              <a:avLst/>
              <a:gdLst/>
              <a:ahLst/>
              <a:cxnLst/>
              <a:rect l="l" t="t" r="r" b="b"/>
              <a:pathLst>
                <a:path w="2538236" h="55988">
                  <a:moveTo>
                    <a:pt x="0" y="0"/>
                  </a:moveTo>
                  <a:lnTo>
                    <a:pt x="2538236" y="0"/>
                  </a:lnTo>
                  <a:lnTo>
                    <a:pt x="2538236" y="55988"/>
                  </a:lnTo>
                  <a:lnTo>
                    <a:pt x="0" y="559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538236" cy="113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-641393" y="-1165054"/>
            <a:ext cx="6732105" cy="4030848"/>
          </a:xfrm>
          <a:custGeom>
            <a:avLst/>
            <a:gdLst/>
            <a:ahLst/>
            <a:cxnLst/>
            <a:rect l="l" t="t" r="r" b="b"/>
            <a:pathLst>
              <a:path w="6732105" h="4030848">
                <a:moveTo>
                  <a:pt x="0" y="4030848"/>
                </a:moveTo>
                <a:lnTo>
                  <a:pt x="6732105" y="4030848"/>
                </a:lnTo>
                <a:lnTo>
                  <a:pt x="6732105" y="0"/>
                </a:lnTo>
                <a:lnTo>
                  <a:pt x="0" y="0"/>
                </a:lnTo>
                <a:lnTo>
                  <a:pt x="0" y="403084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81765" y="3610488"/>
            <a:ext cx="14131060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 spc="200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ВІТАЄМО УЧАСНИКІВ I ЕТАПУ I туру всеукраїнського конкурсу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24658" y="4962525"/>
            <a:ext cx="14131059" cy="1442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42"/>
              </a:lnSpc>
              <a:spcBef>
                <a:spcPct val="0"/>
              </a:spcBef>
            </a:pPr>
            <a:r>
              <a:rPr lang="en-US" sz="8744" b="1" spc="-236" dirty="0">
                <a:solidFill>
                  <a:srgbClr val="003D60"/>
                </a:solidFill>
                <a:latin typeface="Gotham Heavy"/>
                <a:ea typeface="Gotham Heavy"/>
                <a:cs typeface="Gotham Heavy"/>
                <a:sym typeface="Gotham Heavy"/>
              </a:rPr>
              <a:t>“УЧИТЕЛЬ РОКУ-2026"</a:t>
            </a:r>
          </a:p>
        </p:txBody>
      </p:sp>
      <p:sp>
        <p:nvSpPr>
          <p:cNvPr id="9" name="Freeform 9"/>
          <p:cNvSpPr/>
          <p:nvPr/>
        </p:nvSpPr>
        <p:spPr>
          <a:xfrm>
            <a:off x="14670435" y="368706"/>
            <a:ext cx="3377938" cy="1365690"/>
          </a:xfrm>
          <a:custGeom>
            <a:avLst/>
            <a:gdLst/>
            <a:ahLst/>
            <a:cxnLst/>
            <a:rect l="l" t="t" r="r" b="b"/>
            <a:pathLst>
              <a:path w="3377938" h="1365690">
                <a:moveTo>
                  <a:pt x="0" y="0"/>
                </a:moveTo>
                <a:lnTo>
                  <a:pt x="3377938" y="0"/>
                </a:lnTo>
                <a:lnTo>
                  <a:pt x="3377938" y="1365689"/>
                </a:lnTo>
                <a:lnTo>
                  <a:pt x="0" y="13656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8567" flipH="1">
            <a:off x="10899557" y="-851140"/>
            <a:ext cx="10441422" cy="4424552"/>
          </a:xfrm>
          <a:custGeom>
            <a:avLst/>
            <a:gdLst/>
            <a:ahLst/>
            <a:cxnLst/>
            <a:rect l="l" t="t" r="r" b="b"/>
            <a:pathLst>
              <a:path w="10441422" h="4424552">
                <a:moveTo>
                  <a:pt x="10441422" y="0"/>
                </a:moveTo>
                <a:lnTo>
                  <a:pt x="0" y="0"/>
                </a:lnTo>
                <a:lnTo>
                  <a:pt x="0" y="4424552"/>
                </a:lnTo>
                <a:lnTo>
                  <a:pt x="10441422" y="4424552"/>
                </a:lnTo>
                <a:lnTo>
                  <a:pt x="1044142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125778">
            <a:off x="12252530" y="8429550"/>
            <a:ext cx="7735476" cy="4631616"/>
          </a:xfrm>
          <a:custGeom>
            <a:avLst/>
            <a:gdLst/>
            <a:ahLst/>
            <a:cxnLst/>
            <a:rect l="l" t="t" r="r" b="b"/>
            <a:pathLst>
              <a:path w="7735476" h="4631616">
                <a:moveTo>
                  <a:pt x="0" y="0"/>
                </a:moveTo>
                <a:lnTo>
                  <a:pt x="7735475" y="0"/>
                </a:lnTo>
                <a:lnTo>
                  <a:pt x="7735475" y="4631616"/>
                </a:lnTo>
                <a:lnTo>
                  <a:pt x="0" y="4631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942" y="2502176"/>
            <a:ext cx="4119116" cy="41308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531" y="2496951"/>
            <a:ext cx="4181645" cy="41936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9452" y="2496951"/>
            <a:ext cx="4181645" cy="41936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69869" y="2496951"/>
            <a:ext cx="4181645" cy="4193606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4905704" y="215361"/>
            <a:ext cx="3124714" cy="1263312"/>
          </a:xfrm>
          <a:custGeom>
            <a:avLst/>
            <a:gdLst/>
            <a:ahLst/>
            <a:cxnLst/>
            <a:rect l="l" t="t" r="r" b="b"/>
            <a:pathLst>
              <a:path w="3124714" h="1263312">
                <a:moveTo>
                  <a:pt x="0" y="0"/>
                </a:moveTo>
                <a:lnTo>
                  <a:pt x="3124714" y="0"/>
                </a:lnTo>
                <a:lnTo>
                  <a:pt x="3124714" y="1263312"/>
                </a:lnTo>
                <a:lnTo>
                  <a:pt x="0" y="12633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710667" y="712077"/>
            <a:ext cx="10866666" cy="766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6"/>
              </a:lnSpc>
            </a:pPr>
            <a:r>
              <a:rPr lang="en-US" sz="5954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КУРАТОРИ НОМІНАЦІЙ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4509" y="6106373"/>
            <a:ext cx="3271108" cy="94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4"/>
              </a:lnSpc>
            </a:pPr>
            <a:r>
              <a:rPr lang="en-US" sz="2499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ТІЩЕНКО АННА</a:t>
            </a:r>
          </a:p>
          <a:p>
            <a:pPr algn="ctr">
              <a:lnSpc>
                <a:spcPts val="2424"/>
              </a:lnSpc>
            </a:pPr>
            <a:r>
              <a:rPr lang="en-US" sz="2499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 ВОЛОДИМИРІВНА</a:t>
            </a:r>
          </a:p>
          <a:p>
            <a:pPr algn="ctr">
              <a:lnSpc>
                <a:spcPts val="2424"/>
              </a:lnSpc>
            </a:pPr>
            <a:endParaRPr lang="en-US" sz="2499" b="1">
              <a:solidFill>
                <a:srgbClr val="343434"/>
              </a:solidFill>
              <a:latin typeface="Gotham Heavy"/>
              <a:ea typeface="Gotham Heavy"/>
              <a:cs typeface="Gotham Heavy"/>
              <a:sym typeface="Gotham Heav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872892" y="6149587"/>
            <a:ext cx="3271108" cy="64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4"/>
              </a:lnSpc>
            </a:pPr>
            <a:r>
              <a:rPr lang="en-US" sz="2499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МАЙБОРОДА ЗІНАЇДА ЯКІВНА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98919" y="6149587"/>
            <a:ext cx="3271108" cy="64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4"/>
              </a:lnSpc>
            </a:pPr>
            <a:r>
              <a:rPr lang="en-US" sz="2499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ДИШЛЕВА ІРИНА МИКОЛАЇВНА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988192" y="6149587"/>
            <a:ext cx="3734691" cy="64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4"/>
              </a:lnSpc>
            </a:pPr>
            <a:r>
              <a:rPr lang="en-US" sz="2499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РЕДЧЕНКО ТЕТЯНА ВОЛОДИМИРІВНА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141084" y="7093797"/>
            <a:ext cx="6013976" cy="64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4"/>
              </a:lnSpc>
            </a:pPr>
            <a:r>
              <a:rPr lang="en-US" sz="2499" b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НОМІНАЦІЯ </a:t>
            </a:r>
          </a:p>
          <a:p>
            <a:pPr algn="ctr">
              <a:lnSpc>
                <a:spcPts val="2424"/>
              </a:lnSpc>
            </a:pPr>
            <a:r>
              <a:rPr lang="en-US" sz="2499" b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“ГРОМАДЯНСЬКА ОСВІТА”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84943" y="7137012"/>
            <a:ext cx="6013976" cy="64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4"/>
              </a:lnSpc>
            </a:pPr>
            <a:r>
              <a:rPr lang="en-US" sz="2499" b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НОМІНАЦІЯ </a:t>
            </a:r>
          </a:p>
          <a:p>
            <a:pPr algn="ctr">
              <a:lnSpc>
                <a:spcPts val="2424"/>
              </a:lnSpc>
            </a:pPr>
            <a:r>
              <a:rPr lang="en-US" sz="2499" b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“МАТЕМАТИКА”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63357" y="7137012"/>
            <a:ext cx="6013976" cy="64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4"/>
              </a:lnSpc>
            </a:pPr>
            <a:r>
              <a:rPr lang="en-US" sz="2499" b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НОМІНАЦІЯ </a:t>
            </a:r>
          </a:p>
          <a:p>
            <a:pPr algn="ctr">
              <a:lnSpc>
                <a:spcPts val="2424"/>
              </a:lnSpc>
            </a:pPr>
            <a:r>
              <a:rPr lang="en-US" sz="2499" b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“ПОЧАТКОВА ОСВІТА”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113280" y="7137012"/>
            <a:ext cx="6013976" cy="64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4"/>
              </a:lnSpc>
            </a:pPr>
            <a:r>
              <a:rPr lang="en-US" sz="2499" b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НОМІНАЦІЯ </a:t>
            </a:r>
          </a:p>
          <a:p>
            <a:pPr algn="ctr">
              <a:lnSpc>
                <a:spcPts val="2424"/>
              </a:lnSpc>
            </a:pPr>
            <a:r>
              <a:rPr lang="en-US" sz="2499" b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“АНГЛІЙСЬКА МОВА”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7862">
            <a:off x="9156678" y="6734796"/>
            <a:ext cx="15048401" cy="6376760"/>
          </a:xfrm>
          <a:custGeom>
            <a:avLst/>
            <a:gdLst/>
            <a:ahLst/>
            <a:cxnLst/>
            <a:rect l="l" t="t" r="r" b="b"/>
            <a:pathLst>
              <a:path w="15048401" h="6376760">
                <a:moveTo>
                  <a:pt x="0" y="0"/>
                </a:moveTo>
                <a:lnTo>
                  <a:pt x="15048401" y="0"/>
                </a:lnTo>
                <a:lnTo>
                  <a:pt x="15048401" y="6376760"/>
                </a:lnTo>
                <a:lnTo>
                  <a:pt x="0" y="6376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32478" y="8342650"/>
            <a:ext cx="18620478" cy="192674"/>
            <a:chOff x="0" y="0"/>
            <a:chExt cx="4904159" cy="507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4159" cy="50745"/>
            </a:xfrm>
            <a:custGeom>
              <a:avLst/>
              <a:gdLst/>
              <a:ahLst/>
              <a:cxnLst/>
              <a:rect l="l" t="t" r="r" b="b"/>
              <a:pathLst>
                <a:path w="4904159" h="50745">
                  <a:moveTo>
                    <a:pt x="0" y="0"/>
                  </a:moveTo>
                  <a:lnTo>
                    <a:pt x="4904159" y="0"/>
                  </a:lnTo>
                  <a:lnTo>
                    <a:pt x="4904159" y="50745"/>
                  </a:lnTo>
                  <a:lnTo>
                    <a:pt x="0" y="50745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04159" cy="107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-4369376" y="-1725217"/>
            <a:ext cx="6732105" cy="4030848"/>
          </a:xfrm>
          <a:custGeom>
            <a:avLst/>
            <a:gdLst/>
            <a:ahLst/>
            <a:cxnLst/>
            <a:rect l="l" t="t" r="r" b="b"/>
            <a:pathLst>
              <a:path w="6732105" h="4030848">
                <a:moveTo>
                  <a:pt x="0" y="4030848"/>
                </a:moveTo>
                <a:lnTo>
                  <a:pt x="6732105" y="4030848"/>
                </a:lnTo>
                <a:lnTo>
                  <a:pt x="6732105" y="0"/>
                </a:lnTo>
                <a:lnTo>
                  <a:pt x="0" y="0"/>
                </a:lnTo>
                <a:lnTo>
                  <a:pt x="0" y="403084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547468" y="2573270"/>
            <a:ext cx="3086100" cy="308610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64161" y="2634002"/>
            <a:ext cx="3086100" cy="3086100"/>
            <a:chOff x="0" y="0"/>
            <a:chExt cx="4114800" cy="41148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E4B795">
                      <a:alpha val="100000"/>
                    </a:srgbClr>
                  </a:gs>
                  <a:gs pos="50000">
                    <a:srgbClr val="699ACD">
                      <a:alpha val="100000"/>
                    </a:srgbClr>
                  </a:gs>
                  <a:gs pos="100000">
                    <a:srgbClr val="2F679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3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209019" y="1073137"/>
              <a:ext cx="3696762" cy="1968526"/>
            </a:xfrm>
            <a:custGeom>
              <a:avLst/>
              <a:gdLst/>
              <a:ahLst/>
              <a:cxnLst/>
              <a:rect l="l" t="t" r="r" b="b"/>
              <a:pathLst>
                <a:path w="3696762" h="1968526">
                  <a:moveTo>
                    <a:pt x="0" y="0"/>
                  </a:moveTo>
                  <a:lnTo>
                    <a:pt x="3696762" y="0"/>
                  </a:lnTo>
                  <a:lnTo>
                    <a:pt x="3696762" y="1968526"/>
                  </a:lnTo>
                  <a:lnTo>
                    <a:pt x="0" y="1968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5586011" y="2634002"/>
            <a:ext cx="3086100" cy="3086100"/>
            <a:chOff x="0" y="0"/>
            <a:chExt cx="4114800" cy="411480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E4B795">
                      <a:alpha val="100000"/>
                    </a:srgbClr>
                  </a:gs>
                  <a:gs pos="50000">
                    <a:srgbClr val="699ACD">
                      <a:alpha val="100000"/>
                    </a:srgbClr>
                  </a:gs>
                  <a:gs pos="100000">
                    <a:srgbClr val="2F679F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39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751537" y="399161"/>
              <a:ext cx="2611726" cy="3316478"/>
            </a:xfrm>
            <a:custGeom>
              <a:avLst/>
              <a:gdLst/>
              <a:ahLst/>
              <a:cxnLst/>
              <a:rect l="l" t="t" r="r" b="b"/>
              <a:pathLst>
                <a:path w="2611726" h="3316478">
                  <a:moveTo>
                    <a:pt x="0" y="0"/>
                  </a:moveTo>
                  <a:lnTo>
                    <a:pt x="2611726" y="0"/>
                  </a:lnTo>
                  <a:lnTo>
                    <a:pt x="2611726" y="3316478"/>
                  </a:lnTo>
                  <a:lnTo>
                    <a:pt x="0" y="3316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0013434" y="2634002"/>
            <a:ext cx="3086100" cy="30861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0279485" y="2925698"/>
            <a:ext cx="2660609" cy="2381245"/>
          </a:xfrm>
          <a:custGeom>
            <a:avLst/>
            <a:gdLst/>
            <a:ahLst/>
            <a:cxnLst/>
            <a:rect l="l" t="t" r="r" b="b"/>
            <a:pathLst>
              <a:path w="2660609" h="2381245">
                <a:moveTo>
                  <a:pt x="0" y="0"/>
                </a:moveTo>
                <a:lnTo>
                  <a:pt x="2660609" y="0"/>
                </a:lnTo>
                <a:lnTo>
                  <a:pt x="2660609" y="2381245"/>
                </a:lnTo>
                <a:lnTo>
                  <a:pt x="0" y="23812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961360" y="2925698"/>
            <a:ext cx="2211581" cy="2381245"/>
          </a:xfrm>
          <a:custGeom>
            <a:avLst/>
            <a:gdLst/>
            <a:ahLst/>
            <a:cxnLst/>
            <a:rect l="l" t="t" r="r" b="b"/>
            <a:pathLst>
              <a:path w="2211581" h="2381245">
                <a:moveTo>
                  <a:pt x="0" y="0"/>
                </a:moveTo>
                <a:lnTo>
                  <a:pt x="2211581" y="0"/>
                </a:lnTo>
                <a:lnTo>
                  <a:pt x="2211581" y="2381245"/>
                </a:lnTo>
                <a:lnTo>
                  <a:pt x="0" y="23812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206026" y="902146"/>
            <a:ext cx="14349805" cy="127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0"/>
              </a:lnSpc>
            </a:pPr>
            <a:r>
              <a:rPr lang="en-US" sz="5000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ФАХОВІ КОНКУРСНІ ВИПРОБОВУВАННЯ НА БАЗІ КНЗ КОР “КОІПОПК”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87039" y="6101102"/>
            <a:ext cx="3640345" cy="42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3"/>
              </a:lnSpc>
            </a:pPr>
            <a:r>
              <a:rPr lang="en-US" sz="3199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“МАТЕМАТИКА”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7881" y="7176651"/>
            <a:ext cx="5024396" cy="72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2"/>
              </a:lnSpc>
            </a:pPr>
            <a:r>
              <a:rPr lang="en-US" sz="2919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“КОНТРОЛЬНА РОБОТА”</a:t>
            </a:r>
          </a:p>
          <a:p>
            <a:pPr algn="ctr">
              <a:lnSpc>
                <a:spcPts val="2832"/>
              </a:lnSpc>
            </a:pPr>
            <a:r>
              <a:rPr lang="en-US" sz="2919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“МАЙСТЕРКА”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790016" y="5983914"/>
            <a:ext cx="4187745" cy="817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3"/>
              </a:lnSpc>
            </a:pPr>
            <a:r>
              <a:rPr lang="en-US" sz="3199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“ГРОМАДЯНСЬКА ОСВІТА”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202277" y="7204688"/>
            <a:ext cx="3363222" cy="72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2"/>
              </a:lnSpc>
            </a:pPr>
            <a:r>
              <a:rPr lang="en-US" sz="2919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“МАЙСТЕРКА”</a:t>
            </a:r>
          </a:p>
          <a:p>
            <a:pPr algn="ctr">
              <a:lnSpc>
                <a:spcPts val="2832"/>
              </a:lnSpc>
            </a:pPr>
            <a:r>
              <a:rPr lang="en-US" sz="2919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“ПРОЄКТ”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144000" y="5983914"/>
            <a:ext cx="5250124" cy="817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3"/>
              </a:lnSpc>
            </a:pPr>
            <a:r>
              <a:rPr lang="en-US" sz="3199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“ПОЧАТКОВА </a:t>
            </a:r>
          </a:p>
          <a:p>
            <a:pPr algn="ctr">
              <a:lnSpc>
                <a:spcPts val="3103"/>
              </a:lnSpc>
            </a:pPr>
            <a:r>
              <a:rPr lang="en-US" sz="3199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ОСВІТА”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251648" y="7176651"/>
            <a:ext cx="5034828" cy="72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2"/>
              </a:lnSpc>
            </a:pPr>
            <a:r>
              <a:rPr lang="en-US" sz="2919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“МАЙСТЕРКА”</a:t>
            </a:r>
          </a:p>
          <a:p>
            <a:pPr algn="ctr">
              <a:lnSpc>
                <a:spcPts val="2832"/>
              </a:lnSpc>
            </a:pPr>
            <a:r>
              <a:rPr lang="en-US" sz="2919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“ПРАКТИЧНА РОБОТА”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583263" y="5905840"/>
            <a:ext cx="5250124" cy="817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3"/>
              </a:lnSpc>
            </a:pPr>
            <a:r>
              <a:rPr lang="en-US" sz="3199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“АНГЛІЙСЬКА</a:t>
            </a:r>
          </a:p>
          <a:p>
            <a:pPr algn="ctr">
              <a:lnSpc>
                <a:spcPts val="3103"/>
              </a:lnSpc>
            </a:pPr>
            <a:r>
              <a:rPr lang="en-US" sz="3199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МОВА”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832178" y="7204688"/>
            <a:ext cx="3363222" cy="72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2"/>
              </a:lnSpc>
            </a:pPr>
            <a:r>
              <a:rPr lang="en-US" sz="2919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“МАЙСТЕРКА”</a:t>
            </a:r>
          </a:p>
          <a:p>
            <a:pPr algn="ctr">
              <a:lnSpc>
                <a:spcPts val="2832"/>
              </a:lnSpc>
            </a:pPr>
            <a:r>
              <a:rPr lang="en-US" sz="2919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“ПРОЄКТ”</a:t>
            </a:r>
          </a:p>
        </p:txBody>
      </p:sp>
      <p:sp>
        <p:nvSpPr>
          <p:cNvPr id="34" name="Freeform 34"/>
          <p:cNvSpPr/>
          <p:nvPr/>
        </p:nvSpPr>
        <p:spPr>
          <a:xfrm>
            <a:off x="15585436" y="8897008"/>
            <a:ext cx="2402978" cy="971517"/>
          </a:xfrm>
          <a:custGeom>
            <a:avLst/>
            <a:gdLst/>
            <a:ahLst/>
            <a:cxnLst/>
            <a:rect l="l" t="t" r="r" b="b"/>
            <a:pathLst>
              <a:path w="2402978" h="971517">
                <a:moveTo>
                  <a:pt x="0" y="0"/>
                </a:moveTo>
                <a:lnTo>
                  <a:pt x="2402978" y="0"/>
                </a:lnTo>
                <a:lnTo>
                  <a:pt x="2402978" y="971517"/>
                </a:lnTo>
                <a:lnTo>
                  <a:pt x="0" y="9715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7862">
            <a:off x="9156678" y="6734796"/>
            <a:ext cx="15048401" cy="6376760"/>
          </a:xfrm>
          <a:custGeom>
            <a:avLst/>
            <a:gdLst/>
            <a:ahLst/>
            <a:cxnLst/>
            <a:rect l="l" t="t" r="r" b="b"/>
            <a:pathLst>
              <a:path w="15048401" h="6376760">
                <a:moveTo>
                  <a:pt x="0" y="0"/>
                </a:moveTo>
                <a:lnTo>
                  <a:pt x="15048401" y="0"/>
                </a:lnTo>
                <a:lnTo>
                  <a:pt x="15048401" y="6376760"/>
                </a:lnTo>
                <a:lnTo>
                  <a:pt x="0" y="6376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32478" y="8342650"/>
            <a:ext cx="18620478" cy="192674"/>
            <a:chOff x="0" y="0"/>
            <a:chExt cx="4904159" cy="507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4159" cy="50745"/>
            </a:xfrm>
            <a:custGeom>
              <a:avLst/>
              <a:gdLst/>
              <a:ahLst/>
              <a:cxnLst/>
              <a:rect l="l" t="t" r="r" b="b"/>
              <a:pathLst>
                <a:path w="4904159" h="50745">
                  <a:moveTo>
                    <a:pt x="0" y="0"/>
                  </a:moveTo>
                  <a:lnTo>
                    <a:pt x="4904159" y="0"/>
                  </a:lnTo>
                  <a:lnTo>
                    <a:pt x="4904159" y="50745"/>
                  </a:lnTo>
                  <a:lnTo>
                    <a:pt x="0" y="50745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04159" cy="1078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V="1">
            <a:off x="-4369376" y="-1725217"/>
            <a:ext cx="6732105" cy="4030848"/>
          </a:xfrm>
          <a:custGeom>
            <a:avLst/>
            <a:gdLst/>
            <a:ahLst/>
            <a:cxnLst/>
            <a:rect l="l" t="t" r="r" b="b"/>
            <a:pathLst>
              <a:path w="6732105" h="4030848">
                <a:moveTo>
                  <a:pt x="0" y="4030848"/>
                </a:moveTo>
                <a:lnTo>
                  <a:pt x="6732105" y="4030848"/>
                </a:lnTo>
                <a:lnTo>
                  <a:pt x="6732105" y="0"/>
                </a:lnTo>
                <a:lnTo>
                  <a:pt x="0" y="0"/>
                </a:lnTo>
                <a:lnTo>
                  <a:pt x="0" y="403084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85436" y="8897008"/>
            <a:ext cx="2402978" cy="971517"/>
          </a:xfrm>
          <a:custGeom>
            <a:avLst/>
            <a:gdLst/>
            <a:ahLst/>
            <a:cxnLst/>
            <a:rect l="l" t="t" r="r" b="b"/>
            <a:pathLst>
              <a:path w="2402978" h="971517">
                <a:moveTo>
                  <a:pt x="0" y="0"/>
                </a:moveTo>
                <a:lnTo>
                  <a:pt x="2402978" y="0"/>
                </a:lnTo>
                <a:lnTo>
                  <a:pt x="2402978" y="971517"/>
                </a:lnTo>
                <a:lnTo>
                  <a:pt x="0" y="971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4350" y="1471306"/>
            <a:ext cx="17259300" cy="696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4"/>
              </a:lnSpc>
            </a:pPr>
            <a:r>
              <a:rPr lang="en-US" sz="4407" b="1">
                <a:solidFill>
                  <a:srgbClr val="164B82"/>
                </a:solidFill>
                <a:latin typeface="Gotham Heavy"/>
                <a:ea typeface="Gotham Heavy"/>
                <a:cs typeface="Gotham Heavy"/>
                <a:sym typeface="Gotham Heavy"/>
              </a:rPr>
              <a:t>25.11.2025–27.11.2025</a:t>
            </a:r>
          </a:p>
          <a:p>
            <a:pPr algn="ctr">
              <a:lnSpc>
                <a:spcPts val="4274"/>
              </a:lnSpc>
            </a:pPr>
            <a:r>
              <a:rPr lang="en-US" sz="4407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  НОМІНАЦІЯ «АНГЛІЙСЬКА МОВА; </a:t>
            </a:r>
          </a:p>
          <a:p>
            <a:pPr algn="l">
              <a:lnSpc>
                <a:spcPts val="4274"/>
              </a:lnSpc>
            </a:pPr>
            <a:endParaRPr lang="en-US" sz="4407" b="1">
              <a:solidFill>
                <a:srgbClr val="343434"/>
              </a:solidFill>
              <a:latin typeface="Gotham Heavy"/>
              <a:ea typeface="Gotham Heavy"/>
              <a:cs typeface="Gotham Heavy"/>
              <a:sym typeface="Gotham Heavy"/>
            </a:endParaRPr>
          </a:p>
          <a:p>
            <a:pPr algn="ctr">
              <a:lnSpc>
                <a:spcPts val="4274"/>
              </a:lnSpc>
            </a:pPr>
            <a:r>
              <a:rPr lang="en-US" sz="4407" b="1">
                <a:solidFill>
                  <a:srgbClr val="003D60"/>
                </a:solidFill>
                <a:latin typeface="Gotham Heavy"/>
                <a:ea typeface="Gotham Heavy"/>
                <a:cs typeface="Gotham Heavy"/>
                <a:sym typeface="Gotham Heavy"/>
              </a:rPr>
              <a:t>25.11.2025–26.11.2025 </a:t>
            </a:r>
          </a:p>
          <a:p>
            <a:pPr algn="ctr">
              <a:lnSpc>
                <a:spcPts val="4274"/>
              </a:lnSpc>
            </a:pPr>
            <a:r>
              <a:rPr lang="en-US" sz="4407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НОМІНАЦІЯ «ГРОМАДЯНСЬКА ОСВІТА»;</a:t>
            </a:r>
          </a:p>
          <a:p>
            <a:pPr algn="l">
              <a:lnSpc>
                <a:spcPts val="4274"/>
              </a:lnSpc>
            </a:pPr>
            <a:endParaRPr lang="en-US" sz="4407" b="1">
              <a:solidFill>
                <a:srgbClr val="343434"/>
              </a:solidFill>
              <a:latin typeface="Gotham Heavy"/>
              <a:ea typeface="Gotham Heavy"/>
              <a:cs typeface="Gotham Heavy"/>
              <a:sym typeface="Gotham Heavy"/>
            </a:endParaRPr>
          </a:p>
          <a:p>
            <a:pPr algn="ctr">
              <a:lnSpc>
                <a:spcPts val="4274"/>
              </a:lnSpc>
            </a:pPr>
            <a:r>
              <a:rPr lang="en-US" sz="4407" b="1">
                <a:solidFill>
                  <a:srgbClr val="003D60"/>
                </a:solidFill>
                <a:latin typeface="Gotham Heavy"/>
                <a:ea typeface="Gotham Heavy"/>
                <a:cs typeface="Gotham Heavy"/>
                <a:sym typeface="Gotham Heavy"/>
              </a:rPr>
              <a:t>27.11.2025–28.11.2025</a:t>
            </a:r>
            <a:r>
              <a:rPr lang="en-US" sz="4407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 </a:t>
            </a:r>
          </a:p>
          <a:p>
            <a:pPr algn="ctr">
              <a:lnSpc>
                <a:spcPts val="4274"/>
              </a:lnSpc>
            </a:pPr>
            <a:r>
              <a:rPr lang="en-US" sz="4407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НОМІНАЦІЯ «МАТЕМАТИКА; </a:t>
            </a:r>
          </a:p>
          <a:p>
            <a:pPr algn="l">
              <a:lnSpc>
                <a:spcPts val="4274"/>
              </a:lnSpc>
            </a:pPr>
            <a:endParaRPr lang="en-US" sz="4407" b="1">
              <a:solidFill>
                <a:srgbClr val="343434"/>
              </a:solidFill>
              <a:latin typeface="Gotham Heavy"/>
              <a:ea typeface="Gotham Heavy"/>
              <a:cs typeface="Gotham Heavy"/>
              <a:sym typeface="Gotham Heavy"/>
            </a:endParaRPr>
          </a:p>
          <a:p>
            <a:pPr algn="ctr">
              <a:lnSpc>
                <a:spcPts val="4274"/>
              </a:lnSpc>
            </a:pPr>
            <a:r>
              <a:rPr lang="en-US" sz="4407" b="1">
                <a:solidFill>
                  <a:srgbClr val="003D60"/>
                </a:solidFill>
                <a:latin typeface="Gotham Heavy"/>
                <a:ea typeface="Gotham Heavy"/>
                <a:cs typeface="Gotham Heavy"/>
                <a:sym typeface="Gotham Heavy"/>
              </a:rPr>
              <a:t>24.11.2025 – 27.11.2025</a:t>
            </a:r>
            <a:r>
              <a:rPr lang="en-US" sz="4407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 </a:t>
            </a:r>
          </a:p>
          <a:p>
            <a:pPr algn="ctr">
              <a:lnSpc>
                <a:spcPts val="4274"/>
              </a:lnSpc>
            </a:pPr>
            <a:r>
              <a:rPr lang="en-US" sz="4407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 НОМІНАЦІЯ «ПОЧАТКОВА ОСВІТА».</a:t>
            </a:r>
          </a:p>
          <a:p>
            <a:pPr algn="l">
              <a:lnSpc>
                <a:spcPts val="4274"/>
              </a:lnSpc>
            </a:pPr>
            <a:endParaRPr lang="en-US" sz="4407" b="1">
              <a:solidFill>
                <a:srgbClr val="343434"/>
              </a:solidFill>
              <a:latin typeface="Gotham Heavy"/>
              <a:ea typeface="Gotham Heavy"/>
              <a:cs typeface="Gotham Heavy"/>
              <a:sym typeface="Gotham Heavy"/>
            </a:endParaRPr>
          </a:p>
          <a:p>
            <a:pPr algn="l">
              <a:lnSpc>
                <a:spcPts val="4274"/>
              </a:lnSpc>
            </a:pPr>
            <a:endParaRPr lang="en-US" sz="4407" b="1">
              <a:solidFill>
                <a:srgbClr val="343434"/>
              </a:solidFill>
              <a:latin typeface="Gotham Heavy"/>
              <a:ea typeface="Gotham Heavy"/>
              <a:cs typeface="Gotham Heavy"/>
              <a:sym typeface="Gotham Heav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7862">
            <a:off x="9156678" y="6734796"/>
            <a:ext cx="15048401" cy="6376760"/>
          </a:xfrm>
          <a:custGeom>
            <a:avLst/>
            <a:gdLst/>
            <a:ahLst/>
            <a:cxnLst/>
            <a:rect l="l" t="t" r="r" b="b"/>
            <a:pathLst>
              <a:path w="15048401" h="6376760">
                <a:moveTo>
                  <a:pt x="0" y="0"/>
                </a:moveTo>
                <a:lnTo>
                  <a:pt x="15048401" y="0"/>
                </a:lnTo>
                <a:lnTo>
                  <a:pt x="15048401" y="6376760"/>
                </a:lnTo>
                <a:lnTo>
                  <a:pt x="0" y="6376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4369376" y="-1725217"/>
            <a:ext cx="6732105" cy="4030848"/>
          </a:xfrm>
          <a:custGeom>
            <a:avLst/>
            <a:gdLst/>
            <a:ahLst/>
            <a:cxnLst/>
            <a:rect l="l" t="t" r="r" b="b"/>
            <a:pathLst>
              <a:path w="6732105" h="4030848">
                <a:moveTo>
                  <a:pt x="0" y="4030848"/>
                </a:moveTo>
                <a:lnTo>
                  <a:pt x="6732105" y="4030848"/>
                </a:lnTo>
                <a:lnTo>
                  <a:pt x="6732105" y="0"/>
                </a:lnTo>
                <a:lnTo>
                  <a:pt x="0" y="0"/>
                </a:lnTo>
                <a:lnTo>
                  <a:pt x="0" y="403084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85436" y="8897008"/>
            <a:ext cx="2402978" cy="971517"/>
          </a:xfrm>
          <a:custGeom>
            <a:avLst/>
            <a:gdLst/>
            <a:ahLst/>
            <a:cxnLst/>
            <a:rect l="l" t="t" r="r" b="b"/>
            <a:pathLst>
              <a:path w="2402978" h="971517">
                <a:moveTo>
                  <a:pt x="0" y="0"/>
                </a:moveTo>
                <a:lnTo>
                  <a:pt x="2402978" y="0"/>
                </a:lnTo>
                <a:lnTo>
                  <a:pt x="2402978" y="971517"/>
                </a:lnTo>
                <a:lnTo>
                  <a:pt x="0" y="971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25109" y="1806169"/>
            <a:ext cx="16111639" cy="7920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2618" lvl="1" indent="-301309" algn="ctr">
              <a:lnSpc>
                <a:spcPts val="2707"/>
              </a:lnSpc>
              <a:buFont typeface="Arial"/>
              <a:buChar char="•"/>
            </a:pPr>
            <a:r>
              <a:rPr lang="en-US" sz="2791" b="1">
                <a:solidFill>
                  <a:srgbClr val="000000"/>
                </a:solidFill>
                <a:latin typeface="Gotham Heavy"/>
                <a:ea typeface="Gotham Heavy"/>
                <a:cs typeface="Gotham Heavy"/>
                <a:sym typeface="Gotham Heavy"/>
              </a:rPr>
              <a:t>НОМІНАЦІЯ «АНГЛІЙСЬКА МОВА»</a:t>
            </a:r>
          </a:p>
          <a:p>
            <a:pPr algn="ctr">
              <a:lnSpc>
                <a:spcPts val="2707"/>
              </a:lnSpc>
            </a:pPr>
            <a:endParaRPr lang="en-US" sz="2791" b="1">
              <a:solidFill>
                <a:srgbClr val="000000"/>
              </a:solidFill>
              <a:latin typeface="Gotham Heavy"/>
              <a:ea typeface="Gotham Heavy"/>
              <a:cs typeface="Gotham Heavy"/>
              <a:sym typeface="Gotham Heavy"/>
            </a:endParaRPr>
          </a:p>
          <a:p>
            <a:pPr algn="ctr">
              <a:lnSpc>
                <a:spcPts val="2707"/>
              </a:lnSpc>
            </a:pPr>
            <a:r>
              <a:rPr lang="en-US" sz="2791" b="1">
                <a:solidFill>
                  <a:srgbClr val="164B82"/>
                </a:solidFill>
                <a:latin typeface="Gotham Heavy"/>
                <a:ea typeface="Gotham Heavy"/>
                <a:cs typeface="Gotham Heavy"/>
                <a:sym typeface="Gotham Heavy"/>
              </a:rPr>
              <a:t>ВІДБІРКОВИЙ ЕТАП: «МЕТОДИЧНИЙ ЕКСПРОМТ», «НАПИСАННЯ ЕСЕЮ», «ТЕСТУВАННЯ»;ФІНАЛЬНИЙ ЕТАП: «МАЙСТЕРКА», «ПРОЄКТ», «УРОК»;</a:t>
            </a:r>
          </a:p>
          <a:p>
            <a:pPr algn="ctr">
              <a:lnSpc>
                <a:spcPts val="2707"/>
              </a:lnSpc>
            </a:pPr>
            <a:endParaRPr lang="en-US" sz="2791" b="1">
              <a:solidFill>
                <a:srgbClr val="164B82"/>
              </a:solidFill>
              <a:latin typeface="Gotham Heavy"/>
              <a:ea typeface="Gotham Heavy"/>
              <a:cs typeface="Gotham Heavy"/>
              <a:sym typeface="Gotham Heavy"/>
            </a:endParaRPr>
          </a:p>
          <a:p>
            <a:pPr marL="602618" lvl="1" indent="-301309" algn="ctr">
              <a:lnSpc>
                <a:spcPts val="2707"/>
              </a:lnSpc>
              <a:buFont typeface="Arial"/>
              <a:buChar char="•"/>
            </a:pPr>
            <a:endParaRPr lang="en-US" sz="2791" b="1">
              <a:solidFill>
                <a:srgbClr val="164B82"/>
              </a:solidFill>
              <a:latin typeface="Gotham Heavy"/>
              <a:ea typeface="Gotham Heavy"/>
              <a:cs typeface="Gotham Heavy"/>
              <a:sym typeface="Gotham Heavy"/>
            </a:endParaRPr>
          </a:p>
          <a:p>
            <a:pPr algn="ctr">
              <a:lnSpc>
                <a:spcPts val="2707"/>
              </a:lnSpc>
            </a:pPr>
            <a:r>
              <a:rPr lang="en-US" sz="2791" b="1">
                <a:solidFill>
                  <a:srgbClr val="000000"/>
                </a:solidFill>
                <a:latin typeface="Gotham Heavy"/>
                <a:ea typeface="Gotham Heavy"/>
                <a:cs typeface="Gotham Heavy"/>
                <a:sym typeface="Gotham Heavy"/>
              </a:rPr>
              <a:t>НОМІНАЦІЯ «ГРОМАДЯНСЬКА ОСВІТА»</a:t>
            </a:r>
          </a:p>
          <a:p>
            <a:pPr algn="ctr">
              <a:lnSpc>
                <a:spcPts val="2707"/>
              </a:lnSpc>
            </a:pPr>
            <a:endParaRPr lang="en-US" sz="2791" b="1">
              <a:solidFill>
                <a:srgbClr val="000000"/>
              </a:solidFill>
              <a:latin typeface="Gotham Heavy"/>
              <a:ea typeface="Gotham Heavy"/>
              <a:cs typeface="Gotham Heavy"/>
              <a:sym typeface="Gotham Heavy"/>
            </a:endParaRPr>
          </a:p>
          <a:p>
            <a:pPr algn="ctr">
              <a:lnSpc>
                <a:spcPts val="2707"/>
              </a:lnSpc>
            </a:pPr>
            <a:r>
              <a:rPr lang="en-US" sz="2791" b="1">
                <a:solidFill>
                  <a:srgbClr val="164B82"/>
                </a:solidFill>
                <a:latin typeface="Gotham Heavy"/>
                <a:ea typeface="Gotham Heavy"/>
                <a:cs typeface="Gotham Heavy"/>
                <a:sym typeface="Gotham Heavy"/>
              </a:rPr>
              <a:t>ВІДБІРКОВИЙ ЕТАП: «МЕТОДИЧНИЙ ЕКСПРОМТ», «ПЕДАГОГІЧНА СИТУАЦІЯ», «ТЕСТУВАННЯ»;</a:t>
            </a:r>
          </a:p>
          <a:p>
            <a:pPr algn="ctr">
              <a:lnSpc>
                <a:spcPts val="2707"/>
              </a:lnSpc>
            </a:pPr>
            <a:r>
              <a:rPr lang="en-US" sz="2791" b="1">
                <a:solidFill>
                  <a:srgbClr val="164B82"/>
                </a:solidFill>
                <a:latin typeface="Gotham Heavy"/>
                <a:ea typeface="Gotham Heavy"/>
                <a:cs typeface="Gotham Heavy"/>
                <a:sym typeface="Gotham Heavy"/>
              </a:rPr>
              <a:t>ФІНАЛЬНИЙ ЕТАП: «МАЙСТЕРКА», «ПРОЄКТ», «УРОК»;</a:t>
            </a:r>
          </a:p>
          <a:p>
            <a:pPr algn="ctr">
              <a:lnSpc>
                <a:spcPts val="2707"/>
              </a:lnSpc>
            </a:pPr>
            <a:endParaRPr lang="en-US" sz="2791" b="1">
              <a:solidFill>
                <a:srgbClr val="164B82"/>
              </a:solidFill>
              <a:latin typeface="Gotham Heavy"/>
              <a:ea typeface="Gotham Heavy"/>
              <a:cs typeface="Gotham Heavy"/>
              <a:sym typeface="Gotham Heavy"/>
            </a:endParaRPr>
          </a:p>
          <a:p>
            <a:pPr marL="602618" lvl="1" indent="-301309" algn="ctr">
              <a:lnSpc>
                <a:spcPts val="2707"/>
              </a:lnSpc>
              <a:buFont typeface="Arial"/>
              <a:buChar char="•"/>
            </a:pPr>
            <a:r>
              <a:rPr lang="en-US" sz="2791" b="1">
                <a:solidFill>
                  <a:srgbClr val="000000"/>
                </a:solidFill>
                <a:latin typeface="Gotham Heavy"/>
                <a:ea typeface="Gotham Heavy"/>
                <a:cs typeface="Gotham Heavy"/>
                <a:sym typeface="Gotham Heavy"/>
              </a:rPr>
              <a:t>НОМІНАЦІЯ «МАТЕМАТИКА»</a:t>
            </a:r>
          </a:p>
          <a:p>
            <a:pPr algn="ctr">
              <a:lnSpc>
                <a:spcPts val="2707"/>
              </a:lnSpc>
            </a:pPr>
            <a:endParaRPr lang="en-US" sz="2791" b="1">
              <a:solidFill>
                <a:srgbClr val="000000"/>
              </a:solidFill>
              <a:latin typeface="Gotham Heavy"/>
              <a:ea typeface="Gotham Heavy"/>
              <a:cs typeface="Gotham Heavy"/>
              <a:sym typeface="Gotham Heavy"/>
            </a:endParaRPr>
          </a:p>
          <a:p>
            <a:pPr algn="ctr">
              <a:lnSpc>
                <a:spcPts val="2707"/>
              </a:lnSpc>
            </a:pPr>
            <a:r>
              <a:rPr lang="en-US" sz="2791" b="1">
                <a:solidFill>
                  <a:srgbClr val="164B82"/>
                </a:solidFill>
                <a:latin typeface="Gotham Heavy"/>
                <a:ea typeface="Gotham Heavy"/>
                <a:cs typeface="Gotham Heavy"/>
                <a:sym typeface="Gotham Heavy"/>
              </a:rPr>
              <a:t>ВІДБІРКОВИЙ ЕТАП: «МЕТОДИЧНИЙ ПРАКТИКУМ», «ПРОЄКТ», «ТЕСТУВАННЯ»; </a:t>
            </a:r>
          </a:p>
          <a:p>
            <a:pPr algn="ctr">
              <a:lnSpc>
                <a:spcPts val="2707"/>
              </a:lnSpc>
            </a:pPr>
            <a:r>
              <a:rPr lang="en-US" sz="2791" b="1">
                <a:solidFill>
                  <a:srgbClr val="164B82"/>
                </a:solidFill>
                <a:latin typeface="Gotham Heavy"/>
                <a:ea typeface="Gotham Heavy"/>
                <a:cs typeface="Gotham Heavy"/>
                <a:sym typeface="Gotham Heavy"/>
              </a:rPr>
              <a:t>ФІНАЛЬНИЙ ЕТАП: «КОНТРОЛЬНА РОБОТА», «МАЙСТЕРКА», «УРОК»;</a:t>
            </a:r>
          </a:p>
          <a:p>
            <a:pPr marL="602618" lvl="1" indent="-301309" algn="ctr">
              <a:lnSpc>
                <a:spcPts val="2707"/>
              </a:lnSpc>
              <a:buFont typeface="Arial"/>
              <a:buChar char="•"/>
            </a:pPr>
            <a:endParaRPr lang="en-US" sz="2791" b="1">
              <a:solidFill>
                <a:srgbClr val="164B82"/>
              </a:solidFill>
              <a:latin typeface="Gotham Heavy"/>
              <a:ea typeface="Gotham Heavy"/>
              <a:cs typeface="Gotham Heavy"/>
              <a:sym typeface="Gotham Heavy"/>
            </a:endParaRPr>
          </a:p>
          <a:p>
            <a:pPr algn="ctr">
              <a:lnSpc>
                <a:spcPts val="2707"/>
              </a:lnSpc>
            </a:pPr>
            <a:r>
              <a:rPr lang="en-US" sz="2791" b="1">
                <a:solidFill>
                  <a:srgbClr val="000000"/>
                </a:solidFill>
                <a:latin typeface="Gotham Heavy"/>
                <a:ea typeface="Gotham Heavy"/>
                <a:cs typeface="Gotham Heavy"/>
                <a:sym typeface="Gotham Heavy"/>
              </a:rPr>
              <a:t>НОМІНАЦІЯ «ПОЧАТКОВА ОСВІТА»</a:t>
            </a:r>
          </a:p>
          <a:p>
            <a:pPr algn="ctr">
              <a:lnSpc>
                <a:spcPts val="2707"/>
              </a:lnSpc>
            </a:pPr>
            <a:endParaRPr lang="en-US" sz="2791" b="1">
              <a:solidFill>
                <a:srgbClr val="000000"/>
              </a:solidFill>
              <a:latin typeface="Gotham Heavy"/>
              <a:ea typeface="Gotham Heavy"/>
              <a:cs typeface="Gotham Heavy"/>
              <a:sym typeface="Gotham Heavy"/>
            </a:endParaRPr>
          </a:p>
          <a:p>
            <a:pPr algn="ctr">
              <a:lnSpc>
                <a:spcPts val="2707"/>
              </a:lnSpc>
            </a:pPr>
            <a:r>
              <a:rPr lang="en-US" sz="2791" b="1">
                <a:solidFill>
                  <a:srgbClr val="164B82"/>
                </a:solidFill>
                <a:latin typeface="Gotham Heavy"/>
                <a:ea typeface="Gotham Heavy"/>
                <a:cs typeface="Gotham Heavy"/>
                <a:sym typeface="Gotham Heavy"/>
              </a:rPr>
              <a:t>ВІДБІРКОВИЙ ЕТАП: «МЕТОДИЧНИЙ ЕКСПРОМТ», «ПЕДАГОГІЧНА СИТУАЦІЯ», «ТЕСТУВАННЯ»; </a:t>
            </a:r>
          </a:p>
          <a:p>
            <a:pPr algn="ctr">
              <a:lnSpc>
                <a:spcPts val="2707"/>
              </a:lnSpc>
            </a:pPr>
            <a:r>
              <a:rPr lang="en-US" sz="2791" b="1">
                <a:solidFill>
                  <a:srgbClr val="164B82"/>
                </a:solidFill>
                <a:latin typeface="Gotham Heavy"/>
                <a:ea typeface="Gotham Heavy"/>
                <a:cs typeface="Gotham Heavy"/>
                <a:sym typeface="Gotham Heavy"/>
              </a:rPr>
              <a:t>ФІНАЛЬНИЙ ЕТАП: «МАЙСТЕРКА», «ПРАКТИЧНА РОБОТА», «УРОК».</a:t>
            </a:r>
          </a:p>
          <a:p>
            <a:pPr algn="l">
              <a:lnSpc>
                <a:spcPts val="2707"/>
              </a:lnSpc>
            </a:pPr>
            <a:endParaRPr lang="en-US" sz="2791" b="1">
              <a:solidFill>
                <a:srgbClr val="164B82"/>
              </a:solidFill>
              <a:latin typeface="Gotham Heavy"/>
              <a:ea typeface="Gotham Heavy"/>
              <a:cs typeface="Gotham Heavy"/>
              <a:sym typeface="Gotham Heav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206026" y="385457"/>
            <a:ext cx="14349805" cy="114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5"/>
              </a:lnSpc>
            </a:pPr>
            <a:r>
              <a:rPr lang="en-US" sz="4500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НА ПЕРШОМУ ТУРІ КОНКУРСУ МОЖУТЬ ПРОВОДИТИСЯ ТАКІ ВИПРОБУВАННЯ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0705">
            <a:off x="1828981" y="-4073047"/>
            <a:ext cx="15441309" cy="6543255"/>
          </a:xfrm>
          <a:custGeom>
            <a:avLst/>
            <a:gdLst/>
            <a:ahLst/>
            <a:cxnLst/>
            <a:rect l="l" t="t" r="r" b="b"/>
            <a:pathLst>
              <a:path w="15441309" h="6543255">
                <a:moveTo>
                  <a:pt x="0" y="0"/>
                </a:moveTo>
                <a:lnTo>
                  <a:pt x="15441309" y="0"/>
                </a:lnTo>
                <a:lnTo>
                  <a:pt x="15441309" y="6543255"/>
                </a:lnTo>
                <a:lnTo>
                  <a:pt x="0" y="6543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2484444" y="1696003"/>
          <a:ext cx="14065753" cy="7955893"/>
        </p:xfrm>
        <a:graphic>
          <a:graphicData uri="http://schemas.openxmlformats.org/drawingml/2006/table">
            <a:tbl>
              <a:tblPr/>
              <a:tblGrid>
                <a:gridCol w="3650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6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4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3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6307">
                <a:tc>
                  <a:txBody>
                    <a:bodyPr/>
                    <a:lstStyle/>
                    <a:p>
                      <a:pPr algn="ctr">
                        <a:lnSpc>
                          <a:spcPts val="3262"/>
                        </a:lnSpc>
                        <a:defRPr/>
                      </a:pPr>
                      <a:r>
                        <a:rPr lang="en-US" sz="2330" b="1">
                          <a:solidFill>
                            <a:srgbClr val="FEFEFE"/>
                          </a:solidFill>
                          <a:latin typeface="Gotham Heavy"/>
                          <a:ea typeface="Gotham Heavy"/>
                          <a:cs typeface="Gotham Heavy"/>
                          <a:sym typeface="Gotham Heavy"/>
                        </a:rPr>
                        <a:t>АНГЛІЙСЬКА МОВА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E4B795">
                            <a:alpha val="100000"/>
                          </a:srgbClr>
                        </a:gs>
                        <a:gs pos="50000">
                          <a:srgbClr val="699ACD">
                            <a:alpha val="100000"/>
                          </a:srgbClr>
                        </a:gs>
                        <a:gs pos="100000">
                          <a:srgbClr val="2F679F">
                            <a:alpha val="10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62"/>
                        </a:lnSpc>
                        <a:defRPr/>
                      </a:pPr>
                      <a:r>
                        <a:rPr lang="en-US" sz="2330" b="1">
                          <a:solidFill>
                            <a:srgbClr val="FEFEFE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ГРОМАДЯНСЬКА ОСВІТА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E4B795">
                            <a:alpha val="100000"/>
                          </a:srgbClr>
                        </a:gs>
                        <a:gs pos="50000">
                          <a:srgbClr val="699ACD">
                            <a:alpha val="100000"/>
                          </a:srgbClr>
                        </a:gs>
                        <a:gs pos="100000">
                          <a:srgbClr val="2F679F">
                            <a:alpha val="10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62"/>
                        </a:lnSpc>
                        <a:defRPr/>
                      </a:pPr>
                      <a:r>
                        <a:rPr lang="en-US" sz="2330" b="1">
                          <a:solidFill>
                            <a:srgbClr val="FEFEFE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МАТЕМАТИКА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E4B795">
                            <a:alpha val="100000"/>
                          </a:srgbClr>
                        </a:gs>
                        <a:gs pos="50000">
                          <a:srgbClr val="699ACD">
                            <a:alpha val="100000"/>
                          </a:srgbClr>
                        </a:gs>
                        <a:gs pos="100000">
                          <a:srgbClr val="2F679F">
                            <a:alpha val="10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62"/>
                        </a:lnSpc>
                        <a:defRPr/>
                      </a:pPr>
                      <a:r>
                        <a:rPr lang="en-US" sz="2330" b="1">
                          <a:solidFill>
                            <a:srgbClr val="FEFEFE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ПОЧАТКОВА ОСВІТА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E4B795">
                            <a:alpha val="100000"/>
                          </a:srgbClr>
                        </a:gs>
                        <a:gs pos="50000">
                          <a:srgbClr val="699ACD">
                            <a:alpha val="100000"/>
                          </a:srgbClr>
                        </a:gs>
                        <a:gs pos="100000">
                          <a:srgbClr val="2F679F">
                            <a:alpha val="10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2642"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“МАЙСТЕРКА”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“МАЙСТЕРКА”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“КОНТРОЛЬНА РОБОТА”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“МАЙСТЕРКА”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642"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“МЕТОДИЧНИЙ ЕКСПРОМТ”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“МЕТОДИЧНИЙ ЕКСПРОМТ”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“МАЙСТЕРКА”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“МЕТОДИЧНИЙ ЕКСПРОМТ”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642"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“НАПИСАННЯ ЕСЕЮ”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“ПЕДАГОГІЧНА СИТУАЦІЯ”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“МЕТОДИЧНИЙ ПРАКТИКУМ”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“ПЕДАГОГІЧНА СИТУАЦІЯ”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642"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“ПРОЄКТ”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“ПРОЄКТ”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“ПРОЄКТ”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“ПРАКТИЧНА РОБОТА”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4509">
                <a:tc>
                  <a:txBody>
                    <a:bodyPr/>
                    <a:lstStyle/>
                    <a:p>
                      <a:pPr algn="ctr">
                        <a:lnSpc>
                          <a:spcPts val="3126"/>
                        </a:lnSpc>
                        <a:defRPr/>
                      </a:pPr>
                      <a:r>
                        <a:rPr lang="en-US" sz="2233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“ТЕСТУВАННЯ”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“ТЕСТУВАННЯ”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“ТЕСТУВАННЯ”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“ТЕСТУВАННЯ”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4509"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“УРОК”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“УРОК”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126"/>
                        </a:lnSpc>
                        <a:defRPr/>
                      </a:pPr>
                      <a:r>
                        <a:rPr lang="en-US" sz="2233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“УРОК”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54"/>
                        </a:lnSpc>
                        <a:defRPr/>
                      </a:pPr>
                      <a:r>
                        <a:rPr lang="en-US" sz="2038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“УРОК”</a:t>
                      </a:r>
                      <a:endParaRPr lang="en-US" sz="1100"/>
                    </a:p>
                  </a:txBody>
                  <a:tcPr marL="184957" marR="184957" marT="184957" marB="184957" anchor="ctr">
                    <a:lnL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9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3556139" y="596181"/>
            <a:ext cx="13548633" cy="766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6"/>
              </a:lnSpc>
            </a:pPr>
            <a:r>
              <a:rPr lang="en-US" sz="5954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КОНКУРСНІ ВИПРОБУВАННЯ</a:t>
            </a:r>
          </a:p>
        </p:txBody>
      </p:sp>
      <p:sp>
        <p:nvSpPr>
          <p:cNvPr id="5" name="Freeform 5"/>
          <p:cNvSpPr/>
          <p:nvPr/>
        </p:nvSpPr>
        <p:spPr>
          <a:xfrm>
            <a:off x="15604752" y="218847"/>
            <a:ext cx="2402978" cy="971517"/>
          </a:xfrm>
          <a:custGeom>
            <a:avLst/>
            <a:gdLst/>
            <a:ahLst/>
            <a:cxnLst/>
            <a:rect l="l" t="t" r="r" b="b"/>
            <a:pathLst>
              <a:path w="2402978" h="971517">
                <a:moveTo>
                  <a:pt x="0" y="0"/>
                </a:moveTo>
                <a:lnTo>
                  <a:pt x="2402978" y="0"/>
                </a:lnTo>
                <a:lnTo>
                  <a:pt x="2402978" y="971517"/>
                </a:lnTo>
                <a:lnTo>
                  <a:pt x="0" y="9715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0705">
            <a:off x="-158601" y="5414469"/>
            <a:ext cx="18311777" cy="7759616"/>
          </a:xfrm>
          <a:custGeom>
            <a:avLst/>
            <a:gdLst/>
            <a:ahLst/>
            <a:cxnLst/>
            <a:rect l="l" t="t" r="r" b="b"/>
            <a:pathLst>
              <a:path w="18311777" h="7759616">
                <a:moveTo>
                  <a:pt x="0" y="0"/>
                </a:moveTo>
                <a:lnTo>
                  <a:pt x="18311777" y="0"/>
                </a:lnTo>
                <a:lnTo>
                  <a:pt x="18311777" y="7759615"/>
                </a:lnTo>
                <a:lnTo>
                  <a:pt x="0" y="7759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93233" y="4174264"/>
            <a:ext cx="12758923" cy="1281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43"/>
              </a:lnSpc>
            </a:pPr>
            <a:r>
              <a:rPr lang="en-US" sz="9838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ДЯКУЮ ЗА УВАГУ</a:t>
            </a:r>
          </a:p>
        </p:txBody>
      </p:sp>
      <p:sp>
        <p:nvSpPr>
          <p:cNvPr id="4" name="Freeform 4"/>
          <p:cNvSpPr/>
          <p:nvPr/>
        </p:nvSpPr>
        <p:spPr>
          <a:xfrm>
            <a:off x="15604752" y="218847"/>
            <a:ext cx="2402978" cy="971517"/>
          </a:xfrm>
          <a:custGeom>
            <a:avLst/>
            <a:gdLst/>
            <a:ahLst/>
            <a:cxnLst/>
            <a:rect l="l" t="t" r="r" b="b"/>
            <a:pathLst>
              <a:path w="2402978" h="971517">
                <a:moveTo>
                  <a:pt x="0" y="0"/>
                </a:moveTo>
                <a:lnTo>
                  <a:pt x="2402978" y="0"/>
                </a:lnTo>
                <a:lnTo>
                  <a:pt x="2402978" y="971517"/>
                </a:lnTo>
                <a:lnTo>
                  <a:pt x="0" y="9715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5008">
            <a:off x="9713242" y="6269692"/>
            <a:ext cx="10488006" cy="5382197"/>
          </a:xfrm>
          <a:custGeom>
            <a:avLst/>
            <a:gdLst/>
            <a:ahLst/>
            <a:cxnLst/>
            <a:rect l="l" t="t" r="r" b="b"/>
            <a:pathLst>
              <a:path w="12701350" h="5382197">
                <a:moveTo>
                  <a:pt x="0" y="0"/>
                </a:moveTo>
                <a:lnTo>
                  <a:pt x="12701350" y="0"/>
                </a:lnTo>
                <a:lnTo>
                  <a:pt x="12701350" y="5382197"/>
                </a:lnTo>
                <a:lnTo>
                  <a:pt x="0" y="538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 dirty="0"/>
          </a:p>
        </p:txBody>
      </p:sp>
      <p:sp>
        <p:nvSpPr>
          <p:cNvPr id="3" name="Freeform 3"/>
          <p:cNvSpPr/>
          <p:nvPr/>
        </p:nvSpPr>
        <p:spPr>
          <a:xfrm rot="-8410460">
            <a:off x="1935724" y="-5126713"/>
            <a:ext cx="11976399" cy="7170869"/>
          </a:xfrm>
          <a:custGeom>
            <a:avLst/>
            <a:gdLst/>
            <a:ahLst/>
            <a:cxnLst/>
            <a:rect l="l" t="t" r="r" b="b"/>
            <a:pathLst>
              <a:path w="11976399" h="7170869">
                <a:moveTo>
                  <a:pt x="0" y="0"/>
                </a:moveTo>
                <a:lnTo>
                  <a:pt x="11976399" y="0"/>
                </a:lnTo>
                <a:lnTo>
                  <a:pt x="11976399" y="7170868"/>
                </a:lnTo>
                <a:lnTo>
                  <a:pt x="0" y="7170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5473709" cy="2431846"/>
            <a:chOff x="0" y="0"/>
            <a:chExt cx="1441635" cy="6404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1635" cy="640486"/>
            </a:xfrm>
            <a:custGeom>
              <a:avLst/>
              <a:gdLst/>
              <a:ahLst/>
              <a:cxnLst/>
              <a:rect l="l" t="t" r="r" b="b"/>
              <a:pathLst>
                <a:path w="1441635" h="640486">
                  <a:moveTo>
                    <a:pt x="45260" y="0"/>
                  </a:moveTo>
                  <a:lnTo>
                    <a:pt x="1396375" y="0"/>
                  </a:lnTo>
                  <a:cubicBezTo>
                    <a:pt x="1421372" y="0"/>
                    <a:pt x="1441635" y="20264"/>
                    <a:pt x="1441635" y="45260"/>
                  </a:cubicBezTo>
                  <a:lnTo>
                    <a:pt x="1441635" y="595226"/>
                  </a:lnTo>
                  <a:cubicBezTo>
                    <a:pt x="1441635" y="620223"/>
                    <a:pt x="1421372" y="640486"/>
                    <a:pt x="1396375" y="640486"/>
                  </a:cubicBezTo>
                  <a:lnTo>
                    <a:pt x="45260" y="640486"/>
                  </a:lnTo>
                  <a:cubicBezTo>
                    <a:pt x="20264" y="640486"/>
                    <a:pt x="0" y="620223"/>
                    <a:pt x="0" y="595226"/>
                  </a:cubicBezTo>
                  <a:lnTo>
                    <a:pt x="0" y="45260"/>
                  </a:lnTo>
                  <a:cubicBezTo>
                    <a:pt x="0" y="20264"/>
                    <a:pt x="20264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441635" cy="69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3655775"/>
            <a:ext cx="5473709" cy="2431846"/>
            <a:chOff x="0" y="0"/>
            <a:chExt cx="1441635" cy="6404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41635" cy="640486"/>
            </a:xfrm>
            <a:custGeom>
              <a:avLst/>
              <a:gdLst/>
              <a:ahLst/>
              <a:cxnLst/>
              <a:rect l="l" t="t" r="r" b="b"/>
              <a:pathLst>
                <a:path w="1441635" h="640486">
                  <a:moveTo>
                    <a:pt x="45260" y="0"/>
                  </a:moveTo>
                  <a:lnTo>
                    <a:pt x="1396375" y="0"/>
                  </a:lnTo>
                  <a:cubicBezTo>
                    <a:pt x="1421372" y="0"/>
                    <a:pt x="1441635" y="20264"/>
                    <a:pt x="1441635" y="45260"/>
                  </a:cubicBezTo>
                  <a:lnTo>
                    <a:pt x="1441635" y="595226"/>
                  </a:lnTo>
                  <a:cubicBezTo>
                    <a:pt x="1441635" y="620223"/>
                    <a:pt x="1421372" y="640486"/>
                    <a:pt x="1396375" y="640486"/>
                  </a:cubicBezTo>
                  <a:lnTo>
                    <a:pt x="45260" y="640486"/>
                  </a:lnTo>
                  <a:cubicBezTo>
                    <a:pt x="20264" y="640486"/>
                    <a:pt x="0" y="620223"/>
                    <a:pt x="0" y="595226"/>
                  </a:cubicBezTo>
                  <a:lnTo>
                    <a:pt x="0" y="45260"/>
                  </a:lnTo>
                  <a:cubicBezTo>
                    <a:pt x="0" y="20264"/>
                    <a:pt x="20264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441635" cy="69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6286752"/>
            <a:ext cx="5473709" cy="2431846"/>
            <a:chOff x="0" y="0"/>
            <a:chExt cx="1441635" cy="6404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41635" cy="640486"/>
            </a:xfrm>
            <a:custGeom>
              <a:avLst/>
              <a:gdLst/>
              <a:ahLst/>
              <a:cxnLst/>
              <a:rect l="l" t="t" r="r" b="b"/>
              <a:pathLst>
                <a:path w="1441635" h="640486">
                  <a:moveTo>
                    <a:pt x="45260" y="0"/>
                  </a:moveTo>
                  <a:lnTo>
                    <a:pt x="1396375" y="0"/>
                  </a:lnTo>
                  <a:cubicBezTo>
                    <a:pt x="1421372" y="0"/>
                    <a:pt x="1441635" y="20264"/>
                    <a:pt x="1441635" y="45260"/>
                  </a:cubicBezTo>
                  <a:lnTo>
                    <a:pt x="1441635" y="595226"/>
                  </a:lnTo>
                  <a:cubicBezTo>
                    <a:pt x="1441635" y="620223"/>
                    <a:pt x="1421372" y="640486"/>
                    <a:pt x="1396375" y="640486"/>
                  </a:cubicBezTo>
                  <a:lnTo>
                    <a:pt x="45260" y="640486"/>
                  </a:lnTo>
                  <a:cubicBezTo>
                    <a:pt x="20264" y="640486"/>
                    <a:pt x="0" y="620223"/>
                    <a:pt x="0" y="595226"/>
                  </a:cubicBezTo>
                  <a:lnTo>
                    <a:pt x="0" y="45260"/>
                  </a:lnTo>
                  <a:cubicBezTo>
                    <a:pt x="0" y="20264"/>
                    <a:pt x="20264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441635" cy="69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85591" y="1028700"/>
            <a:ext cx="5473709" cy="2431846"/>
            <a:chOff x="0" y="0"/>
            <a:chExt cx="1441635" cy="64048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41635" cy="640486"/>
            </a:xfrm>
            <a:custGeom>
              <a:avLst/>
              <a:gdLst/>
              <a:ahLst/>
              <a:cxnLst/>
              <a:rect l="l" t="t" r="r" b="b"/>
              <a:pathLst>
                <a:path w="1441635" h="640486">
                  <a:moveTo>
                    <a:pt x="45260" y="0"/>
                  </a:moveTo>
                  <a:lnTo>
                    <a:pt x="1396375" y="0"/>
                  </a:lnTo>
                  <a:cubicBezTo>
                    <a:pt x="1421372" y="0"/>
                    <a:pt x="1441635" y="20264"/>
                    <a:pt x="1441635" y="45260"/>
                  </a:cubicBezTo>
                  <a:lnTo>
                    <a:pt x="1441635" y="595226"/>
                  </a:lnTo>
                  <a:cubicBezTo>
                    <a:pt x="1441635" y="620223"/>
                    <a:pt x="1421372" y="640486"/>
                    <a:pt x="1396375" y="640486"/>
                  </a:cubicBezTo>
                  <a:lnTo>
                    <a:pt x="45260" y="640486"/>
                  </a:lnTo>
                  <a:cubicBezTo>
                    <a:pt x="20264" y="640486"/>
                    <a:pt x="0" y="620223"/>
                    <a:pt x="0" y="595226"/>
                  </a:cubicBezTo>
                  <a:lnTo>
                    <a:pt x="0" y="45260"/>
                  </a:lnTo>
                  <a:cubicBezTo>
                    <a:pt x="0" y="20264"/>
                    <a:pt x="20264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441635" cy="69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785591" y="3655775"/>
            <a:ext cx="5473709" cy="2431846"/>
            <a:chOff x="0" y="0"/>
            <a:chExt cx="1441635" cy="6404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41635" cy="640486"/>
            </a:xfrm>
            <a:custGeom>
              <a:avLst/>
              <a:gdLst/>
              <a:ahLst/>
              <a:cxnLst/>
              <a:rect l="l" t="t" r="r" b="b"/>
              <a:pathLst>
                <a:path w="1441635" h="640486">
                  <a:moveTo>
                    <a:pt x="45260" y="0"/>
                  </a:moveTo>
                  <a:lnTo>
                    <a:pt x="1396375" y="0"/>
                  </a:lnTo>
                  <a:cubicBezTo>
                    <a:pt x="1421372" y="0"/>
                    <a:pt x="1441635" y="20264"/>
                    <a:pt x="1441635" y="45260"/>
                  </a:cubicBezTo>
                  <a:lnTo>
                    <a:pt x="1441635" y="595226"/>
                  </a:lnTo>
                  <a:cubicBezTo>
                    <a:pt x="1441635" y="620223"/>
                    <a:pt x="1421372" y="640486"/>
                    <a:pt x="1396375" y="640486"/>
                  </a:cubicBezTo>
                  <a:lnTo>
                    <a:pt x="45260" y="640486"/>
                  </a:lnTo>
                  <a:cubicBezTo>
                    <a:pt x="20264" y="640486"/>
                    <a:pt x="0" y="620223"/>
                    <a:pt x="0" y="595226"/>
                  </a:cubicBezTo>
                  <a:lnTo>
                    <a:pt x="0" y="45260"/>
                  </a:lnTo>
                  <a:cubicBezTo>
                    <a:pt x="0" y="20264"/>
                    <a:pt x="20264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441635" cy="69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785591" y="6286752"/>
            <a:ext cx="5473709" cy="2431846"/>
            <a:chOff x="0" y="0"/>
            <a:chExt cx="1441635" cy="64048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41635" cy="640486"/>
            </a:xfrm>
            <a:custGeom>
              <a:avLst/>
              <a:gdLst/>
              <a:ahLst/>
              <a:cxnLst/>
              <a:rect l="l" t="t" r="r" b="b"/>
              <a:pathLst>
                <a:path w="1441635" h="640486">
                  <a:moveTo>
                    <a:pt x="45260" y="0"/>
                  </a:moveTo>
                  <a:lnTo>
                    <a:pt x="1396375" y="0"/>
                  </a:lnTo>
                  <a:cubicBezTo>
                    <a:pt x="1421372" y="0"/>
                    <a:pt x="1441635" y="20264"/>
                    <a:pt x="1441635" y="45260"/>
                  </a:cubicBezTo>
                  <a:lnTo>
                    <a:pt x="1441635" y="595226"/>
                  </a:lnTo>
                  <a:cubicBezTo>
                    <a:pt x="1441635" y="620223"/>
                    <a:pt x="1421372" y="640486"/>
                    <a:pt x="1396375" y="640486"/>
                  </a:cubicBezTo>
                  <a:lnTo>
                    <a:pt x="45260" y="640486"/>
                  </a:lnTo>
                  <a:cubicBezTo>
                    <a:pt x="20264" y="640486"/>
                    <a:pt x="0" y="620223"/>
                    <a:pt x="0" y="595226"/>
                  </a:cubicBezTo>
                  <a:lnTo>
                    <a:pt x="0" y="45260"/>
                  </a:lnTo>
                  <a:cubicBezTo>
                    <a:pt x="0" y="20264"/>
                    <a:pt x="20264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1441635" cy="697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40119" y="1917776"/>
            <a:ext cx="1497347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0"/>
              </a:lnSpc>
            </a:pPr>
            <a:r>
              <a:rPr lang="en-US" sz="5000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38881" y="1908251"/>
            <a:ext cx="1497347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0"/>
              </a:lnSpc>
            </a:pPr>
            <a:r>
              <a:rPr lang="en-US" sz="5000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14037" y="4541498"/>
            <a:ext cx="1497347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0"/>
              </a:lnSpc>
            </a:pPr>
            <a:r>
              <a:rPr lang="en-US" sz="5000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498267" y="4541498"/>
            <a:ext cx="1497347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0"/>
              </a:lnSpc>
            </a:pPr>
            <a:r>
              <a:rPr lang="en-US" sz="5000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591555" y="4040543"/>
            <a:ext cx="5009307" cy="1121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8"/>
              </a:lnSpc>
            </a:pPr>
            <a:r>
              <a:rPr lang="en-US" sz="4483" b="1" dirty="0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ЧИМ КЕРУЄМОСЬ?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77373" y="1563903"/>
            <a:ext cx="4523244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  <a:spcBef>
                <a:spcPct val="0"/>
              </a:spcBef>
            </a:pPr>
            <a:r>
              <a:rPr lang="en-US" sz="1900" b="1" spc="95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Указ Президента України від 29 червня 1995 року №489 «Про всеукраїнський конкурс «Учитель року»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14037" y="7165221"/>
            <a:ext cx="1497347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0"/>
              </a:lnSpc>
            </a:pPr>
            <a:r>
              <a:rPr lang="en-US" sz="5000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517317" y="7165221"/>
            <a:ext cx="1497347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0"/>
              </a:lnSpc>
            </a:pPr>
            <a:r>
              <a:rPr lang="en-US" sz="5000" b="1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6</a:t>
            </a:r>
          </a:p>
        </p:txBody>
      </p:sp>
      <p:sp>
        <p:nvSpPr>
          <p:cNvPr id="30" name="AutoShape 30"/>
          <p:cNvSpPr/>
          <p:nvPr/>
        </p:nvSpPr>
        <p:spPr>
          <a:xfrm flipV="1">
            <a:off x="6502409" y="2238451"/>
            <a:ext cx="4836471" cy="6172"/>
          </a:xfrm>
          <a:prstGeom prst="line">
            <a:avLst/>
          </a:prstGeom>
          <a:ln w="19050" cap="flat">
            <a:solidFill>
              <a:srgbClr val="164B82"/>
            </a:solidFill>
            <a:prstDash val="sysDash"/>
            <a:headEnd type="oval" w="lg" len="lg"/>
            <a:tailEnd type="oval" w="lg" len="lg"/>
          </a:ln>
        </p:spPr>
      </p:sp>
      <p:sp>
        <p:nvSpPr>
          <p:cNvPr id="31" name="AutoShape 31"/>
          <p:cNvSpPr/>
          <p:nvPr/>
        </p:nvSpPr>
        <p:spPr>
          <a:xfrm>
            <a:off x="6502409" y="7496097"/>
            <a:ext cx="5098453" cy="6579"/>
          </a:xfrm>
          <a:prstGeom prst="line">
            <a:avLst/>
          </a:prstGeom>
          <a:ln w="19050" cap="flat">
            <a:solidFill>
              <a:srgbClr val="164B82"/>
            </a:solidFill>
            <a:prstDash val="sysDash"/>
            <a:headEnd type="oval" w="lg" len="lg"/>
            <a:tailEnd type="oval" w="lg" len="lg"/>
          </a:ln>
        </p:spPr>
      </p:sp>
      <p:sp>
        <p:nvSpPr>
          <p:cNvPr id="32" name="AutoShape 32"/>
          <p:cNvSpPr/>
          <p:nvPr/>
        </p:nvSpPr>
        <p:spPr>
          <a:xfrm>
            <a:off x="6502409" y="4871699"/>
            <a:ext cx="446710" cy="0"/>
          </a:xfrm>
          <a:prstGeom prst="line">
            <a:avLst/>
          </a:prstGeom>
          <a:ln w="19050" cap="flat">
            <a:solidFill>
              <a:srgbClr val="164B82"/>
            </a:solidFill>
            <a:prstDash val="sysDash"/>
            <a:headEnd type="oval" w="lg" len="lg"/>
            <a:tailEnd type="oval" w="lg" len="lg"/>
          </a:ln>
        </p:spPr>
      </p:sp>
      <p:sp>
        <p:nvSpPr>
          <p:cNvPr id="33" name="AutoShape 33"/>
          <p:cNvSpPr/>
          <p:nvPr/>
        </p:nvSpPr>
        <p:spPr>
          <a:xfrm flipV="1">
            <a:off x="11338881" y="4871699"/>
            <a:ext cx="556730" cy="0"/>
          </a:xfrm>
          <a:prstGeom prst="line">
            <a:avLst/>
          </a:prstGeom>
          <a:ln w="19050" cap="flat">
            <a:solidFill>
              <a:srgbClr val="164B82"/>
            </a:solidFill>
            <a:prstDash val="sysDash"/>
            <a:headEnd type="oval" w="lg" len="lg"/>
            <a:tailEnd type="oval" w="lg" len="lg"/>
          </a:ln>
        </p:spPr>
      </p:sp>
      <p:sp>
        <p:nvSpPr>
          <p:cNvPr id="34" name="TextBox 34"/>
          <p:cNvSpPr txBox="1"/>
          <p:nvPr/>
        </p:nvSpPr>
        <p:spPr>
          <a:xfrm>
            <a:off x="1798190" y="3802363"/>
            <a:ext cx="4502428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b="1" spc="9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Положення про всеукраїнський конкурс «Учитель року», затвердженого постановою Кабінету Міністрів України від 11 серпня 1995 року №638 (зі змінами)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77373" y="6605011"/>
            <a:ext cx="4523244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b="1" spc="9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Наказ МОН від 13 лютого 2023 року №145 «Про затвердження графіка проведення всеукраїнського конкурсу «Учитель року»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534264" y="1589485"/>
            <a:ext cx="4523244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  <a:spcBef>
                <a:spcPct val="0"/>
              </a:spcBef>
            </a:pPr>
            <a:r>
              <a:rPr lang="en-US" sz="1900" b="1" spc="95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Наказ МОН від 09 липня 2025 року № 997 «Про проведення всеукраїнського конкурсу «Учитель року –2026»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557523" y="4023978"/>
            <a:ext cx="4523244" cy="165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  <a:spcBef>
                <a:spcPct val="0"/>
              </a:spcBef>
            </a:pPr>
            <a:r>
              <a:rPr lang="en-US" sz="1900" b="1" spc="95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Лист МОН від 11.08.2025 № 1/16708-25 «Про умови та порядок проведення всеукраїнського конкурсу «Учитель року –2026»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557523" y="6655268"/>
            <a:ext cx="4523244" cy="170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  <a:spcBef>
                <a:spcPct val="0"/>
              </a:spcBef>
            </a:pPr>
            <a:r>
              <a:rPr lang="en-US" sz="1900" b="1" spc="95" dirty="0" err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Наказ</a:t>
            </a:r>
            <a:r>
              <a:rPr lang="en-US" sz="1900" b="1" spc="95" dirty="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  ДОН КОДА </a:t>
            </a:r>
            <a:r>
              <a:rPr lang="en-US" sz="1900" b="1" spc="95" dirty="0" err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від</a:t>
            </a:r>
            <a:r>
              <a:rPr lang="en-US" sz="1900" b="1" spc="95" dirty="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uk-UA" sz="1900" b="1" spc="95" dirty="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30</a:t>
            </a:r>
            <a:r>
              <a:rPr lang="en-US" sz="1900" b="1" spc="95" dirty="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 ЖОВТНЯ 2025 </a:t>
            </a:r>
            <a:r>
              <a:rPr lang="en-US" sz="1900" b="1" spc="95" dirty="0" err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року</a:t>
            </a:r>
            <a:r>
              <a:rPr lang="en-US" sz="1900" b="1" spc="95" dirty="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 №</a:t>
            </a:r>
            <a:r>
              <a:rPr lang="uk-UA" sz="1900" b="1" spc="95" dirty="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170В</a:t>
            </a:r>
            <a:r>
              <a:rPr lang="en-US" sz="1900" b="1" spc="95" dirty="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 «</a:t>
            </a:r>
            <a:r>
              <a:rPr lang="en-US" sz="1900" b="1" spc="95" dirty="0" err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Про</a:t>
            </a:r>
            <a:r>
              <a:rPr lang="en-US" sz="1900" b="1" spc="95" dirty="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1900" b="1" spc="95" dirty="0" err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проведення</a:t>
            </a:r>
            <a:r>
              <a:rPr lang="en-US" sz="1900" b="1" spc="95" dirty="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1900" b="1" spc="95" dirty="0" err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першого</a:t>
            </a:r>
            <a:r>
              <a:rPr lang="en-US" sz="1900" b="1" spc="95" dirty="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1900" b="1" spc="95" dirty="0" err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туру</a:t>
            </a:r>
            <a:r>
              <a:rPr lang="en-US" sz="1900" b="1" spc="95" dirty="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1900" b="1" spc="95" dirty="0" err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всеукраїнського</a:t>
            </a:r>
            <a:r>
              <a:rPr lang="en-US" sz="1900" b="1" spc="95" dirty="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1900" b="1" spc="95" dirty="0" err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конкурсу</a:t>
            </a:r>
            <a:r>
              <a:rPr lang="en-US" sz="1900" b="1" spc="95" dirty="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 «</a:t>
            </a:r>
            <a:r>
              <a:rPr lang="en-US" sz="1900" b="1" spc="95" dirty="0" err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Учитель</a:t>
            </a:r>
            <a:r>
              <a:rPr lang="en-US" sz="1900" b="1" spc="95" dirty="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1900" b="1" spc="95" dirty="0" err="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року</a:t>
            </a:r>
            <a:r>
              <a:rPr lang="en-US" sz="1900" b="1" spc="95" dirty="0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 –2026»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647850" y="8823374"/>
            <a:ext cx="1640150" cy="1325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9"/>
              </a:lnSpc>
            </a:pPr>
            <a:r>
              <a:rPr lang="en-US" sz="9391" b="1" spc="-751">
                <a:solidFill>
                  <a:srgbClr val="003D60">
                    <a:alpha val="30980"/>
                  </a:srgbClr>
                </a:solidFill>
                <a:latin typeface="Telegraf Bold"/>
                <a:ea typeface="Telegraf Bold"/>
                <a:cs typeface="Telegraf Bold"/>
                <a:sym typeface="Telegraf Bold"/>
              </a:rPr>
              <a:t>01</a:t>
            </a:r>
          </a:p>
        </p:txBody>
      </p:sp>
      <p:sp>
        <p:nvSpPr>
          <p:cNvPr id="40" name="Freeform 40"/>
          <p:cNvSpPr/>
          <p:nvPr/>
        </p:nvSpPr>
        <p:spPr>
          <a:xfrm>
            <a:off x="7591809" y="240953"/>
            <a:ext cx="3008799" cy="1216448"/>
          </a:xfrm>
          <a:custGeom>
            <a:avLst/>
            <a:gdLst/>
            <a:ahLst/>
            <a:cxnLst/>
            <a:rect l="l" t="t" r="r" b="b"/>
            <a:pathLst>
              <a:path w="3008799" h="1216448">
                <a:moveTo>
                  <a:pt x="0" y="0"/>
                </a:moveTo>
                <a:lnTo>
                  <a:pt x="3008799" y="0"/>
                </a:lnTo>
                <a:lnTo>
                  <a:pt x="3008799" y="1216448"/>
                </a:lnTo>
                <a:lnTo>
                  <a:pt x="0" y="1216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14668" y="-3157079"/>
            <a:ext cx="15827806" cy="6707033"/>
          </a:xfrm>
          <a:custGeom>
            <a:avLst/>
            <a:gdLst/>
            <a:ahLst/>
            <a:cxnLst/>
            <a:rect l="l" t="t" r="r" b="b"/>
            <a:pathLst>
              <a:path w="15827806" h="6707033">
                <a:moveTo>
                  <a:pt x="0" y="0"/>
                </a:moveTo>
                <a:lnTo>
                  <a:pt x="15827806" y="0"/>
                </a:lnTo>
                <a:lnTo>
                  <a:pt x="15827806" y="6707033"/>
                </a:lnTo>
                <a:lnTo>
                  <a:pt x="0" y="6707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20312" flipH="1">
            <a:off x="7346353" y="7583453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12760102" y="0"/>
                </a:moveTo>
                <a:lnTo>
                  <a:pt x="0" y="0"/>
                </a:lnTo>
                <a:lnTo>
                  <a:pt x="0" y="5407094"/>
                </a:lnTo>
                <a:lnTo>
                  <a:pt x="12760102" y="5407094"/>
                </a:lnTo>
                <a:lnTo>
                  <a:pt x="1276010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08865" y="-392510"/>
            <a:ext cx="1437565" cy="11072020"/>
            <a:chOff x="0" y="0"/>
            <a:chExt cx="378618" cy="29160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931789" y="2272556"/>
            <a:ext cx="10742629" cy="1387994"/>
            <a:chOff x="0" y="0"/>
            <a:chExt cx="2678055" cy="3460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78055" cy="346016"/>
            </a:xfrm>
            <a:custGeom>
              <a:avLst/>
              <a:gdLst/>
              <a:ahLst/>
              <a:cxnLst/>
              <a:rect l="l" t="t" r="r" b="b"/>
              <a:pathLst>
                <a:path w="2678055" h="346016">
                  <a:moveTo>
                    <a:pt x="0" y="0"/>
                  </a:moveTo>
                  <a:lnTo>
                    <a:pt x="2678055" y="0"/>
                  </a:lnTo>
                  <a:lnTo>
                    <a:pt x="2678055" y="346016"/>
                  </a:lnTo>
                  <a:lnTo>
                    <a:pt x="0" y="346016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678055" cy="403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931789" y="3891872"/>
            <a:ext cx="10742629" cy="1318303"/>
            <a:chOff x="0" y="0"/>
            <a:chExt cx="2678055" cy="3286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78055" cy="328643"/>
            </a:xfrm>
            <a:custGeom>
              <a:avLst/>
              <a:gdLst/>
              <a:ahLst/>
              <a:cxnLst/>
              <a:rect l="l" t="t" r="r" b="b"/>
              <a:pathLst>
                <a:path w="2678055" h="328643">
                  <a:moveTo>
                    <a:pt x="0" y="0"/>
                  </a:moveTo>
                  <a:lnTo>
                    <a:pt x="2678055" y="0"/>
                  </a:lnTo>
                  <a:lnTo>
                    <a:pt x="2678055" y="328643"/>
                  </a:lnTo>
                  <a:lnTo>
                    <a:pt x="0" y="328643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678055" cy="385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931789" y="5553075"/>
            <a:ext cx="10742629" cy="1251628"/>
            <a:chOff x="0" y="0"/>
            <a:chExt cx="2678055" cy="3120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78055" cy="312021"/>
            </a:xfrm>
            <a:custGeom>
              <a:avLst/>
              <a:gdLst/>
              <a:ahLst/>
              <a:cxnLst/>
              <a:rect l="l" t="t" r="r" b="b"/>
              <a:pathLst>
                <a:path w="2678055" h="312021">
                  <a:moveTo>
                    <a:pt x="0" y="0"/>
                  </a:moveTo>
                  <a:lnTo>
                    <a:pt x="2678055" y="0"/>
                  </a:lnTo>
                  <a:lnTo>
                    <a:pt x="2678055" y="312021"/>
                  </a:lnTo>
                  <a:lnTo>
                    <a:pt x="0" y="312021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2678055" cy="369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931789" y="7147603"/>
            <a:ext cx="10742629" cy="1373395"/>
            <a:chOff x="0" y="0"/>
            <a:chExt cx="2678055" cy="34237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678055" cy="342377"/>
            </a:xfrm>
            <a:custGeom>
              <a:avLst/>
              <a:gdLst/>
              <a:ahLst/>
              <a:cxnLst/>
              <a:rect l="l" t="t" r="r" b="b"/>
              <a:pathLst>
                <a:path w="2678055" h="342377">
                  <a:moveTo>
                    <a:pt x="0" y="0"/>
                  </a:moveTo>
                  <a:lnTo>
                    <a:pt x="2678055" y="0"/>
                  </a:lnTo>
                  <a:lnTo>
                    <a:pt x="2678055" y="342377"/>
                  </a:lnTo>
                  <a:lnTo>
                    <a:pt x="0" y="342377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2678055" cy="399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5241203" y="2520762"/>
            <a:ext cx="640220" cy="891583"/>
          </a:xfrm>
          <a:custGeom>
            <a:avLst/>
            <a:gdLst/>
            <a:ahLst/>
            <a:cxnLst/>
            <a:rect l="l" t="t" r="r" b="b"/>
            <a:pathLst>
              <a:path w="640220" h="891583">
                <a:moveTo>
                  <a:pt x="0" y="0"/>
                </a:moveTo>
                <a:lnTo>
                  <a:pt x="640220" y="0"/>
                </a:lnTo>
                <a:lnTo>
                  <a:pt x="640220" y="891583"/>
                </a:lnTo>
                <a:lnTo>
                  <a:pt x="0" y="891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2" r="-1642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267288" y="1173896"/>
            <a:ext cx="9407130" cy="929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28"/>
              </a:lnSpc>
            </a:pPr>
            <a:r>
              <a:rPr lang="en-US" sz="7039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НОМІНАЦІЇ: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605323" y="2515189"/>
            <a:ext cx="654220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199">
                <a:solidFill>
                  <a:srgbClr val="F2F7FA"/>
                </a:solidFill>
                <a:latin typeface="Gotham Heavy"/>
                <a:ea typeface="Gotham Heavy"/>
                <a:cs typeface="Gotham Heavy"/>
                <a:sym typeface="Gotham Heavy"/>
              </a:rPr>
              <a:t>«Англійська мова»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363325" y="4058603"/>
            <a:ext cx="751119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199">
                <a:solidFill>
                  <a:srgbClr val="F2F7FA"/>
                </a:solidFill>
                <a:latin typeface="Gotham Heavy"/>
                <a:ea typeface="Gotham Heavy"/>
                <a:cs typeface="Gotham Heavy"/>
                <a:sym typeface="Gotham Heavy"/>
              </a:rPr>
              <a:t>«Громадянська освіта»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605323" y="5739447"/>
            <a:ext cx="595348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199">
                <a:solidFill>
                  <a:srgbClr val="F2F7FA"/>
                </a:solidFill>
                <a:latin typeface="Gotham Heavy"/>
                <a:ea typeface="Gotham Heavy"/>
                <a:cs typeface="Gotham Heavy"/>
                <a:sym typeface="Gotham Heavy"/>
              </a:rPr>
              <a:t>«Математика»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05323" y="7400650"/>
            <a:ext cx="595348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spc="199">
                <a:solidFill>
                  <a:srgbClr val="F2F7FA"/>
                </a:solidFill>
                <a:latin typeface="Gotham Heavy"/>
                <a:ea typeface="Gotham Heavy"/>
                <a:cs typeface="Gotham Heavy"/>
                <a:sym typeface="Gotham Heavy"/>
              </a:rPr>
              <a:t>«Початкова освіта»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874522" y="2505475"/>
            <a:ext cx="1730230" cy="115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2"/>
              </a:lnSpc>
            </a:pPr>
            <a:r>
              <a:rPr lang="en-US" sz="8208" b="1" spc="-656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38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874522" y="3987122"/>
            <a:ext cx="1730230" cy="115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2"/>
              </a:lnSpc>
            </a:pPr>
            <a:r>
              <a:rPr lang="en-US" sz="8208" b="1" spc="-656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16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874522" y="5534025"/>
            <a:ext cx="1730230" cy="115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2"/>
              </a:lnSpc>
            </a:pPr>
            <a:r>
              <a:rPr lang="en-US" sz="8208" b="1" spc="-656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27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874522" y="7304388"/>
            <a:ext cx="1730230" cy="115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2"/>
              </a:lnSpc>
            </a:pPr>
            <a:r>
              <a:rPr lang="en-US" sz="8208" b="1" spc="-656">
                <a:solidFill>
                  <a:srgbClr val="F2F7FA"/>
                </a:solidFill>
                <a:latin typeface="Telegraf Bold"/>
                <a:ea typeface="Telegraf Bold"/>
                <a:cs typeface="Telegraf Bold"/>
                <a:sym typeface="Telegraf Bold"/>
              </a:rPr>
              <a:t>75</a:t>
            </a:r>
          </a:p>
        </p:txBody>
      </p:sp>
      <p:sp>
        <p:nvSpPr>
          <p:cNvPr id="29" name="Freeform 29"/>
          <p:cNvSpPr/>
          <p:nvPr/>
        </p:nvSpPr>
        <p:spPr>
          <a:xfrm>
            <a:off x="5241203" y="4105232"/>
            <a:ext cx="640220" cy="891583"/>
          </a:xfrm>
          <a:custGeom>
            <a:avLst/>
            <a:gdLst/>
            <a:ahLst/>
            <a:cxnLst/>
            <a:rect l="l" t="t" r="r" b="b"/>
            <a:pathLst>
              <a:path w="640220" h="891583">
                <a:moveTo>
                  <a:pt x="0" y="0"/>
                </a:moveTo>
                <a:lnTo>
                  <a:pt x="640220" y="0"/>
                </a:lnTo>
                <a:lnTo>
                  <a:pt x="640220" y="891583"/>
                </a:lnTo>
                <a:lnTo>
                  <a:pt x="0" y="891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2" r="-1642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241203" y="5671481"/>
            <a:ext cx="640220" cy="891583"/>
          </a:xfrm>
          <a:custGeom>
            <a:avLst/>
            <a:gdLst/>
            <a:ahLst/>
            <a:cxnLst/>
            <a:rect l="l" t="t" r="r" b="b"/>
            <a:pathLst>
              <a:path w="640220" h="891583">
                <a:moveTo>
                  <a:pt x="0" y="0"/>
                </a:moveTo>
                <a:lnTo>
                  <a:pt x="640220" y="0"/>
                </a:lnTo>
                <a:lnTo>
                  <a:pt x="640220" y="891583"/>
                </a:lnTo>
                <a:lnTo>
                  <a:pt x="0" y="891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2" r="-1642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241203" y="7261903"/>
            <a:ext cx="640220" cy="891583"/>
          </a:xfrm>
          <a:custGeom>
            <a:avLst/>
            <a:gdLst/>
            <a:ahLst/>
            <a:cxnLst/>
            <a:rect l="l" t="t" r="r" b="b"/>
            <a:pathLst>
              <a:path w="640220" h="891583">
                <a:moveTo>
                  <a:pt x="0" y="0"/>
                </a:moveTo>
                <a:lnTo>
                  <a:pt x="640220" y="0"/>
                </a:lnTo>
                <a:lnTo>
                  <a:pt x="640220" y="891583"/>
                </a:lnTo>
                <a:lnTo>
                  <a:pt x="0" y="891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2" r="-1642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604752" y="218847"/>
            <a:ext cx="2402978" cy="971517"/>
          </a:xfrm>
          <a:custGeom>
            <a:avLst/>
            <a:gdLst/>
            <a:ahLst/>
            <a:cxnLst/>
            <a:rect l="l" t="t" r="r" b="b"/>
            <a:pathLst>
              <a:path w="2402978" h="971517">
                <a:moveTo>
                  <a:pt x="0" y="0"/>
                </a:moveTo>
                <a:lnTo>
                  <a:pt x="2402978" y="0"/>
                </a:lnTo>
                <a:lnTo>
                  <a:pt x="2402978" y="971517"/>
                </a:lnTo>
                <a:lnTo>
                  <a:pt x="0" y="971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5008">
            <a:off x="-1297948" y="-2042329"/>
            <a:ext cx="12701350" cy="5382197"/>
          </a:xfrm>
          <a:custGeom>
            <a:avLst/>
            <a:gdLst/>
            <a:ahLst/>
            <a:cxnLst/>
            <a:rect l="l" t="t" r="r" b="b"/>
            <a:pathLst>
              <a:path w="12701350" h="5382197">
                <a:moveTo>
                  <a:pt x="0" y="0"/>
                </a:moveTo>
                <a:lnTo>
                  <a:pt x="12701349" y="0"/>
                </a:lnTo>
                <a:lnTo>
                  <a:pt x="12701349" y="5382196"/>
                </a:lnTo>
                <a:lnTo>
                  <a:pt x="0" y="538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38517" y="5353410"/>
            <a:ext cx="11514218" cy="8506128"/>
          </a:xfrm>
          <a:custGeom>
            <a:avLst/>
            <a:gdLst/>
            <a:ahLst/>
            <a:cxnLst/>
            <a:rect l="l" t="t" r="r" b="b"/>
            <a:pathLst>
              <a:path w="11514218" h="8506128">
                <a:moveTo>
                  <a:pt x="0" y="0"/>
                </a:moveTo>
                <a:lnTo>
                  <a:pt x="11514218" y="0"/>
                </a:lnTo>
                <a:lnTo>
                  <a:pt x="11514218" y="8506129"/>
                </a:lnTo>
                <a:lnTo>
                  <a:pt x="0" y="8506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259300" y="-392510"/>
            <a:ext cx="1437565" cy="11072020"/>
            <a:chOff x="0" y="0"/>
            <a:chExt cx="378618" cy="29160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618" cy="2916088"/>
            </a:xfrm>
            <a:custGeom>
              <a:avLst/>
              <a:gdLst/>
              <a:ahLst/>
              <a:cxnLst/>
              <a:rect l="l" t="t" r="r" b="b"/>
              <a:pathLst>
                <a:path w="378618" h="2916088">
                  <a:moveTo>
                    <a:pt x="0" y="0"/>
                  </a:moveTo>
                  <a:lnTo>
                    <a:pt x="378618" y="0"/>
                  </a:lnTo>
                  <a:lnTo>
                    <a:pt x="378618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78618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4319663" y="8581250"/>
            <a:ext cx="3167241" cy="209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75"/>
              </a:lnSpc>
            </a:pPr>
            <a:r>
              <a:rPr lang="en-US" sz="15026" b="1" spc="-1202">
                <a:solidFill>
                  <a:srgbClr val="F2F7FA">
                    <a:alpha val="58824"/>
                  </a:srgbClr>
                </a:solidFill>
                <a:latin typeface="Telegraf Bold"/>
                <a:ea typeface="Telegraf Bold"/>
                <a:cs typeface="Telegraf Bold"/>
                <a:sym typeface="Telegraf Bold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67395" y="2344154"/>
            <a:ext cx="12765895" cy="90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89"/>
              </a:lnSpc>
            </a:pPr>
            <a:r>
              <a:rPr lang="en-US" sz="6999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ОСОБЛИВОСТІ КОНКУРСУ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37155" y="3180570"/>
            <a:ext cx="13576816" cy="5128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24"/>
              </a:lnSpc>
            </a:pPr>
            <a:endParaRPr/>
          </a:p>
          <a:p>
            <a:pPr marL="697738" lvl="1" indent="-348869" algn="l">
              <a:lnSpc>
                <a:spcPts val="4524"/>
              </a:lnSpc>
              <a:buFont typeface="Arial"/>
              <a:buChar char="•"/>
            </a:pPr>
            <a:r>
              <a:rPr lang="en-US" sz="3231" b="1" spc="16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Два тури</a:t>
            </a:r>
            <a:r>
              <a:rPr lang="en-US" sz="3231" spc="161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:перший(обласний)та другий(заключний).</a:t>
            </a:r>
          </a:p>
          <a:p>
            <a:pPr marL="697738" lvl="1" indent="-348869" algn="l">
              <a:lnSpc>
                <a:spcPts val="4524"/>
              </a:lnSpc>
              <a:buFont typeface="Arial"/>
              <a:buChar char="•"/>
            </a:pPr>
            <a:r>
              <a:rPr lang="en-US" sz="3231" spc="161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Умови та порядок проведення обласного туру </a:t>
            </a:r>
            <a:r>
              <a:rPr lang="en-US" sz="3231" b="1" spc="16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відрізняються</a:t>
            </a:r>
            <a:r>
              <a:rPr lang="en-US" sz="3231" spc="161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 від заключного туру.</a:t>
            </a:r>
          </a:p>
          <a:p>
            <a:pPr marL="697738" lvl="1" indent="-348869" algn="l">
              <a:lnSpc>
                <a:spcPts val="4524"/>
              </a:lnSpc>
              <a:buFont typeface="Arial"/>
              <a:buChar char="•"/>
            </a:pPr>
            <a:r>
              <a:rPr lang="en-US" sz="3231" spc="161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Формат проведення конкурсні випробування першого туру в кожній номінації </a:t>
            </a:r>
            <a:r>
              <a:rPr lang="en-US" sz="3231" b="1" spc="16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різні</a:t>
            </a:r>
            <a:r>
              <a:rPr lang="en-US" sz="3231" spc="161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.</a:t>
            </a:r>
          </a:p>
          <a:p>
            <a:pPr marL="697738" lvl="1" indent="-348869" algn="l">
              <a:lnSpc>
                <a:spcPts val="4524"/>
              </a:lnSpc>
              <a:buFont typeface="Arial"/>
              <a:buChar char="•"/>
            </a:pPr>
            <a:r>
              <a:rPr lang="en-US" sz="3231" b="1" spc="161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Критерії оцінювання</a:t>
            </a:r>
            <a:r>
              <a:rPr lang="en-US" sz="3231" spc="161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 в кожній номінації різні та оприлюднюються не пізніше ніж за два тижні до проведення випробування.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701794" y="163011"/>
            <a:ext cx="2402978" cy="971517"/>
          </a:xfrm>
          <a:custGeom>
            <a:avLst/>
            <a:gdLst/>
            <a:ahLst/>
            <a:cxnLst/>
            <a:rect l="l" t="t" r="r" b="b"/>
            <a:pathLst>
              <a:path w="2402978" h="971517">
                <a:moveTo>
                  <a:pt x="0" y="0"/>
                </a:moveTo>
                <a:lnTo>
                  <a:pt x="2402978" y="0"/>
                </a:lnTo>
                <a:lnTo>
                  <a:pt x="2402978" y="971516"/>
                </a:lnTo>
                <a:lnTo>
                  <a:pt x="0" y="971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8567" flipH="1">
            <a:off x="10899557" y="-2048730"/>
            <a:ext cx="10441422" cy="4424552"/>
          </a:xfrm>
          <a:custGeom>
            <a:avLst/>
            <a:gdLst/>
            <a:ahLst/>
            <a:cxnLst/>
            <a:rect l="l" t="t" r="r" b="b"/>
            <a:pathLst>
              <a:path w="10441422" h="4424552">
                <a:moveTo>
                  <a:pt x="10441422" y="0"/>
                </a:moveTo>
                <a:lnTo>
                  <a:pt x="0" y="0"/>
                </a:lnTo>
                <a:lnTo>
                  <a:pt x="0" y="4424552"/>
                </a:lnTo>
                <a:lnTo>
                  <a:pt x="10441422" y="4424552"/>
                </a:lnTo>
                <a:lnTo>
                  <a:pt x="1044142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125778">
            <a:off x="9642048" y="7442125"/>
            <a:ext cx="7735476" cy="4631616"/>
          </a:xfrm>
          <a:custGeom>
            <a:avLst/>
            <a:gdLst/>
            <a:ahLst/>
            <a:cxnLst/>
            <a:rect l="l" t="t" r="r" b="b"/>
            <a:pathLst>
              <a:path w="7735476" h="4631616">
                <a:moveTo>
                  <a:pt x="0" y="0"/>
                </a:moveTo>
                <a:lnTo>
                  <a:pt x="7735476" y="0"/>
                </a:lnTo>
                <a:lnTo>
                  <a:pt x="7735476" y="4631616"/>
                </a:lnTo>
                <a:lnTo>
                  <a:pt x="0" y="4631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32017" y="1455334"/>
            <a:ext cx="11298367" cy="6533602"/>
          </a:xfrm>
          <a:custGeom>
            <a:avLst/>
            <a:gdLst/>
            <a:ahLst/>
            <a:cxnLst/>
            <a:rect l="l" t="t" r="r" b="b"/>
            <a:pathLst>
              <a:path w="11298367" h="6533602">
                <a:moveTo>
                  <a:pt x="0" y="0"/>
                </a:moveTo>
                <a:lnTo>
                  <a:pt x="11298367" y="0"/>
                </a:lnTo>
                <a:lnTo>
                  <a:pt x="11298367" y="6533602"/>
                </a:lnTo>
                <a:lnTo>
                  <a:pt x="0" y="6533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416" t="-30713" r="-20318" b="-520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63871" y="8417561"/>
            <a:ext cx="9445915" cy="123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3"/>
              </a:lnSpc>
            </a:pPr>
            <a:r>
              <a:rPr lang="en-US" sz="4900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СТОРІНКА КОНКУРСУ НА САЙТІ КНЗ КОР КОІПОПК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285750"/>
            <a:ext cx="4965309" cy="3302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50"/>
              </a:lnSpc>
            </a:pPr>
            <a:r>
              <a:rPr lang="en-US" sz="23556" b="1" spc="-1884">
                <a:solidFill>
                  <a:srgbClr val="F2F7FA">
                    <a:alpha val="27843"/>
                  </a:srgbClr>
                </a:solidFill>
                <a:latin typeface="Telegraf Bold"/>
                <a:ea typeface="Telegraf Bold"/>
                <a:cs typeface="Telegraf Bold"/>
                <a:sym typeface="Telegraf Bold"/>
              </a:rPr>
              <a:t>04</a:t>
            </a:r>
          </a:p>
        </p:txBody>
      </p:sp>
      <p:sp>
        <p:nvSpPr>
          <p:cNvPr id="7" name="Freeform 7"/>
          <p:cNvSpPr/>
          <p:nvPr/>
        </p:nvSpPr>
        <p:spPr>
          <a:xfrm>
            <a:off x="15608633" y="8988298"/>
            <a:ext cx="2402978" cy="971517"/>
          </a:xfrm>
          <a:custGeom>
            <a:avLst/>
            <a:gdLst/>
            <a:ahLst/>
            <a:cxnLst/>
            <a:rect l="l" t="t" r="r" b="b"/>
            <a:pathLst>
              <a:path w="2402978" h="971517">
                <a:moveTo>
                  <a:pt x="0" y="0"/>
                </a:moveTo>
                <a:lnTo>
                  <a:pt x="2402978" y="0"/>
                </a:lnTo>
                <a:lnTo>
                  <a:pt x="2402978" y="971517"/>
                </a:lnTo>
                <a:lnTo>
                  <a:pt x="0" y="9715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125778">
            <a:off x="-3400121" y="-2284532"/>
            <a:ext cx="10468289" cy="6267888"/>
          </a:xfrm>
          <a:custGeom>
            <a:avLst/>
            <a:gdLst/>
            <a:ahLst/>
            <a:cxnLst/>
            <a:rect l="l" t="t" r="r" b="b"/>
            <a:pathLst>
              <a:path w="10468289" h="6267888">
                <a:moveTo>
                  <a:pt x="0" y="0"/>
                </a:moveTo>
                <a:lnTo>
                  <a:pt x="10468289" y="0"/>
                </a:lnTo>
                <a:lnTo>
                  <a:pt x="10468289" y="6267888"/>
                </a:lnTo>
                <a:lnTo>
                  <a:pt x="0" y="6267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89023" y="-2444319"/>
            <a:ext cx="12760102" cy="5407093"/>
          </a:xfrm>
          <a:custGeom>
            <a:avLst/>
            <a:gdLst/>
            <a:ahLst/>
            <a:cxnLst/>
            <a:rect l="l" t="t" r="r" b="b"/>
            <a:pathLst>
              <a:path w="12760102" h="5407093">
                <a:moveTo>
                  <a:pt x="12760103" y="0"/>
                </a:moveTo>
                <a:lnTo>
                  <a:pt x="0" y="0"/>
                </a:lnTo>
                <a:lnTo>
                  <a:pt x="0" y="5407093"/>
                </a:lnTo>
                <a:lnTo>
                  <a:pt x="12760103" y="5407093"/>
                </a:lnTo>
                <a:lnTo>
                  <a:pt x="1276010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786060" y="-392510"/>
            <a:ext cx="6667753" cy="11072020"/>
            <a:chOff x="0" y="0"/>
            <a:chExt cx="1756116" cy="29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6116" cy="2916088"/>
            </a:xfrm>
            <a:custGeom>
              <a:avLst/>
              <a:gdLst/>
              <a:ahLst/>
              <a:cxnLst/>
              <a:rect l="l" t="t" r="r" b="b"/>
              <a:pathLst>
                <a:path w="1756116" h="2916088">
                  <a:moveTo>
                    <a:pt x="0" y="0"/>
                  </a:moveTo>
                  <a:lnTo>
                    <a:pt x="1756116" y="0"/>
                  </a:lnTo>
                  <a:lnTo>
                    <a:pt x="1756116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756116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73714" y="1928322"/>
            <a:ext cx="5942450" cy="3912338"/>
          </a:xfrm>
          <a:custGeom>
            <a:avLst/>
            <a:gdLst/>
            <a:ahLst/>
            <a:cxnLst/>
            <a:rect l="l" t="t" r="r" b="b"/>
            <a:pathLst>
              <a:path w="5942450" h="3912338">
                <a:moveTo>
                  <a:pt x="0" y="0"/>
                </a:moveTo>
                <a:lnTo>
                  <a:pt x="5942450" y="0"/>
                </a:lnTo>
                <a:lnTo>
                  <a:pt x="5942450" y="3912339"/>
                </a:lnTo>
                <a:lnTo>
                  <a:pt x="0" y="3912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99" t="-17865" r="-57700" b="-2105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951348" y="8793922"/>
            <a:ext cx="2336652" cy="1885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78"/>
              </a:lnSpc>
            </a:pPr>
            <a:r>
              <a:rPr lang="en-US" sz="13379" b="1" spc="-1070">
                <a:solidFill>
                  <a:srgbClr val="F2F7FA">
                    <a:alpha val="43922"/>
                  </a:srgbClr>
                </a:solidFill>
                <a:latin typeface="Telegraf Bold"/>
                <a:ea typeface="Telegraf Bold"/>
                <a:cs typeface="Telegraf Bold"/>
                <a:sym typeface="Telegraf Bold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5055" y="1906581"/>
            <a:ext cx="11641715" cy="83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8"/>
              </a:lnSpc>
            </a:pPr>
            <a:r>
              <a:rPr lang="en-US" sz="6400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МОТИВАЦІЙНИЙ ЗАХІД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5055" y="3019621"/>
            <a:ext cx="10241865" cy="1845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0"/>
              </a:lnSpc>
              <a:spcBef>
                <a:spcPct val="0"/>
              </a:spcBef>
            </a:pPr>
            <a:r>
              <a:rPr lang="en-US" sz="2657" spc="132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Мотиваційний захід </a:t>
            </a:r>
            <a:r>
              <a:rPr lang="en-US" sz="2657" b="1" spc="132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«Зустрічі, що надихають»</a:t>
            </a:r>
            <a:r>
              <a:rPr lang="en-US" sz="2657" spc="132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 для майбутніх учасників конкурсу «Учитель року –2026», учителів початкової школи, англійської мови, громадянської освіти, математики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5055" y="5783511"/>
            <a:ext cx="10987722" cy="17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124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Переглянути захід можна за  покликанням</a:t>
            </a:r>
            <a:r>
              <a:rPr lang="en-US" sz="2499" b="1" spc="124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u="sng" spc="124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https://youtube.com/live/UtgCL_SP_bQ?feature=share</a:t>
            </a:r>
          </a:p>
          <a:p>
            <a:pPr algn="l">
              <a:lnSpc>
                <a:spcPts val="3499"/>
              </a:lnSpc>
            </a:pPr>
            <a:r>
              <a:rPr lang="en-US" sz="2499" spc="124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Програма заходу додається.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124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Запис за тим самим покликанням.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604752" y="218847"/>
            <a:ext cx="2402978" cy="971517"/>
          </a:xfrm>
          <a:custGeom>
            <a:avLst/>
            <a:gdLst/>
            <a:ahLst/>
            <a:cxnLst/>
            <a:rect l="l" t="t" r="r" b="b"/>
            <a:pathLst>
              <a:path w="2402978" h="971517">
                <a:moveTo>
                  <a:pt x="0" y="0"/>
                </a:moveTo>
                <a:lnTo>
                  <a:pt x="2402978" y="0"/>
                </a:lnTo>
                <a:lnTo>
                  <a:pt x="2402978" y="971517"/>
                </a:lnTo>
                <a:lnTo>
                  <a:pt x="0" y="971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5008">
            <a:off x="9950507" y="7177426"/>
            <a:ext cx="12701350" cy="5382197"/>
          </a:xfrm>
          <a:custGeom>
            <a:avLst/>
            <a:gdLst/>
            <a:ahLst/>
            <a:cxnLst/>
            <a:rect l="l" t="t" r="r" b="b"/>
            <a:pathLst>
              <a:path w="12701350" h="5382197">
                <a:moveTo>
                  <a:pt x="0" y="0"/>
                </a:moveTo>
                <a:lnTo>
                  <a:pt x="12701350" y="0"/>
                </a:lnTo>
                <a:lnTo>
                  <a:pt x="12701350" y="5382197"/>
                </a:lnTo>
                <a:lnTo>
                  <a:pt x="0" y="5382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84357">
            <a:off x="-989080" y="-2082950"/>
            <a:ext cx="9513477" cy="5696194"/>
          </a:xfrm>
          <a:custGeom>
            <a:avLst/>
            <a:gdLst/>
            <a:ahLst/>
            <a:cxnLst/>
            <a:rect l="l" t="t" r="r" b="b"/>
            <a:pathLst>
              <a:path w="9513477" h="5696194">
                <a:moveTo>
                  <a:pt x="0" y="0"/>
                </a:moveTo>
                <a:lnTo>
                  <a:pt x="9513477" y="0"/>
                </a:lnTo>
                <a:lnTo>
                  <a:pt x="9513477" y="5696194"/>
                </a:lnTo>
                <a:lnTo>
                  <a:pt x="0" y="5696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-392510"/>
            <a:ext cx="2222584" cy="11072020"/>
            <a:chOff x="0" y="0"/>
            <a:chExt cx="585372" cy="29160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5372" cy="2916088"/>
            </a:xfrm>
            <a:custGeom>
              <a:avLst/>
              <a:gdLst/>
              <a:ahLst/>
              <a:cxnLst/>
              <a:rect l="l" t="t" r="r" b="b"/>
              <a:pathLst>
                <a:path w="585372" h="2916088">
                  <a:moveTo>
                    <a:pt x="0" y="0"/>
                  </a:moveTo>
                  <a:lnTo>
                    <a:pt x="585372" y="0"/>
                  </a:lnTo>
                  <a:lnTo>
                    <a:pt x="585372" y="2916088"/>
                  </a:lnTo>
                  <a:lnTo>
                    <a:pt x="0" y="2916088"/>
                  </a:lnTo>
                  <a:close/>
                </a:path>
              </a:pathLst>
            </a:custGeom>
            <a:gradFill rotWithShape="1">
              <a:gsLst>
                <a:gs pos="0">
                  <a:srgbClr val="E4B795">
                    <a:alpha val="100000"/>
                  </a:srgbClr>
                </a:gs>
                <a:gs pos="50000">
                  <a:srgbClr val="699ACD">
                    <a:alpha val="100000"/>
                  </a:srgbClr>
                </a:gs>
                <a:gs pos="100000">
                  <a:srgbClr val="2F679F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585372" cy="297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716072" y="4970603"/>
            <a:ext cx="909040" cy="909040"/>
          </a:xfrm>
          <a:custGeom>
            <a:avLst/>
            <a:gdLst/>
            <a:ahLst/>
            <a:cxnLst/>
            <a:rect l="l" t="t" r="r" b="b"/>
            <a:pathLst>
              <a:path w="909040" h="909040">
                <a:moveTo>
                  <a:pt x="0" y="0"/>
                </a:moveTo>
                <a:lnTo>
                  <a:pt x="909040" y="0"/>
                </a:lnTo>
                <a:lnTo>
                  <a:pt x="909040" y="909040"/>
                </a:lnTo>
                <a:lnTo>
                  <a:pt x="0" y="90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313761" y="-62087"/>
            <a:ext cx="2684921" cy="179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55"/>
              </a:lnSpc>
            </a:pPr>
            <a:r>
              <a:rPr lang="en-US" sz="12738" b="1" spc="-1019">
                <a:solidFill>
                  <a:srgbClr val="F2F7FA">
                    <a:alpha val="61961"/>
                  </a:srgbClr>
                </a:solidFill>
                <a:latin typeface="Telegraf Bold"/>
                <a:ea typeface="Telegraf Bold"/>
                <a:cs typeface="Telegraf Bold"/>
                <a:sym typeface="Telegraf Bold"/>
              </a:rPr>
              <a:t>06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94021" y="8216079"/>
            <a:ext cx="10866666" cy="766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6"/>
              </a:lnSpc>
            </a:pPr>
            <a:r>
              <a:rPr lang="en-US" sz="5954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ДЛЯ УЧАСТІ У КОНКУРСІ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77919" y="1281484"/>
            <a:ext cx="13586891" cy="3355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0"/>
              </a:lnSpc>
            </a:pPr>
            <a:r>
              <a:rPr lang="en-US" sz="3361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ДЛЯ УЧАСТІ В КОНКУРСІ ПЕДАГОГІЧНИМ ПРАЦІВНИКАМ НЕОБХІДНО НАДІСЛАТИ </a:t>
            </a:r>
          </a:p>
          <a:p>
            <a:pPr algn="l">
              <a:lnSpc>
                <a:spcPts val="3260"/>
              </a:lnSpc>
            </a:pPr>
            <a:endParaRPr lang="en-US" sz="3361">
              <a:solidFill>
                <a:srgbClr val="343434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3454"/>
              </a:lnSpc>
            </a:pPr>
            <a:r>
              <a:rPr lang="en-US" sz="3561" b="1" u="sng">
                <a:solidFill>
                  <a:srgbClr val="343434"/>
                </a:solidFill>
                <a:latin typeface="Gotham Bold"/>
                <a:ea typeface="Gotham Bold"/>
                <a:cs typeface="Gotham Bold"/>
                <a:sym typeface="Gotham Bold"/>
              </a:rPr>
              <a:t>ДО 17 ЛИСТОПАДА  2025 РОКУ</a:t>
            </a:r>
          </a:p>
          <a:p>
            <a:pPr algn="ctr">
              <a:lnSpc>
                <a:spcPts val="3454"/>
              </a:lnSpc>
            </a:pPr>
            <a:endParaRPr lang="en-US" sz="3561" b="1" u="sng">
              <a:solidFill>
                <a:srgbClr val="343434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l">
              <a:lnSpc>
                <a:spcPts val="3260"/>
              </a:lnSpc>
            </a:pPr>
            <a:r>
              <a:rPr lang="en-US" sz="3361">
                <a:solidFill>
                  <a:srgbClr val="343434"/>
                </a:solidFill>
                <a:latin typeface="Gotham"/>
                <a:ea typeface="Gotham"/>
                <a:cs typeface="Gotham"/>
                <a:sym typeface="Gotham"/>
              </a:rPr>
              <a:t> ІНФОРМАЦІЙНУ КАРТКУ В ТЕКСТОВОМУ ПРОЦЕСОРІ MICROSOFT WORD (ДОДАТОК) НА ЕЛЕКТРОННУ АДРЕСУ</a:t>
            </a:r>
          </a:p>
          <a:p>
            <a:pPr algn="l">
              <a:lnSpc>
                <a:spcPts val="3260"/>
              </a:lnSpc>
            </a:pPr>
            <a:endParaRPr lang="en-US" sz="3361">
              <a:solidFill>
                <a:srgbClr val="343434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625112" y="5029200"/>
            <a:ext cx="7731392" cy="6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koordinatsia2023@gmail.com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27549" y="5995023"/>
            <a:ext cx="13660451" cy="838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8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наприклад, «Математика»: у назвах файлів обов’язково вказуються номінація, прізвище. Наприклад: «Математика_Вітенко».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585436" y="8897008"/>
            <a:ext cx="2402978" cy="971517"/>
          </a:xfrm>
          <a:custGeom>
            <a:avLst/>
            <a:gdLst/>
            <a:ahLst/>
            <a:cxnLst/>
            <a:rect l="l" t="t" r="r" b="b"/>
            <a:pathLst>
              <a:path w="2402978" h="971517">
                <a:moveTo>
                  <a:pt x="0" y="0"/>
                </a:moveTo>
                <a:lnTo>
                  <a:pt x="2402978" y="0"/>
                </a:lnTo>
                <a:lnTo>
                  <a:pt x="2402978" y="971517"/>
                </a:lnTo>
                <a:lnTo>
                  <a:pt x="0" y="9715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0705">
            <a:off x="1423346" y="-1948290"/>
            <a:ext cx="15441309" cy="6543255"/>
          </a:xfrm>
          <a:custGeom>
            <a:avLst/>
            <a:gdLst/>
            <a:ahLst/>
            <a:cxnLst/>
            <a:rect l="l" t="t" r="r" b="b"/>
            <a:pathLst>
              <a:path w="15441309" h="6543255">
                <a:moveTo>
                  <a:pt x="0" y="0"/>
                </a:moveTo>
                <a:lnTo>
                  <a:pt x="15441308" y="0"/>
                </a:lnTo>
                <a:lnTo>
                  <a:pt x="15441308" y="6543255"/>
                </a:lnTo>
                <a:lnTo>
                  <a:pt x="0" y="6543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94284" y="1633201"/>
            <a:ext cx="10099431" cy="8171383"/>
          </a:xfrm>
          <a:custGeom>
            <a:avLst/>
            <a:gdLst/>
            <a:ahLst/>
            <a:cxnLst/>
            <a:rect l="l" t="t" r="r" b="b"/>
            <a:pathLst>
              <a:path w="10099431" h="8171383">
                <a:moveTo>
                  <a:pt x="0" y="0"/>
                </a:moveTo>
                <a:lnTo>
                  <a:pt x="10099432" y="0"/>
                </a:lnTo>
                <a:lnTo>
                  <a:pt x="10099432" y="8171383"/>
                </a:lnTo>
                <a:lnTo>
                  <a:pt x="0" y="8171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9188" t="-130719" r="-137432" b="-7978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660997" y="8911970"/>
            <a:ext cx="4966006" cy="346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8"/>
              </a:lnSpc>
            </a:pPr>
            <a:r>
              <a:rPr lang="en-US" sz="2400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hello@reallygreatsite.com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27050" y="712077"/>
            <a:ext cx="10866666" cy="766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6"/>
              </a:lnSpc>
            </a:pPr>
            <a:r>
              <a:rPr lang="en-US" sz="5954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ІНФОРМАЦІЙНА КАРТКА:</a:t>
            </a:r>
          </a:p>
        </p:txBody>
      </p:sp>
      <p:sp>
        <p:nvSpPr>
          <p:cNvPr id="6" name="Freeform 6"/>
          <p:cNvSpPr/>
          <p:nvPr/>
        </p:nvSpPr>
        <p:spPr>
          <a:xfrm>
            <a:off x="15585436" y="8897008"/>
            <a:ext cx="2402978" cy="971517"/>
          </a:xfrm>
          <a:custGeom>
            <a:avLst/>
            <a:gdLst/>
            <a:ahLst/>
            <a:cxnLst/>
            <a:rect l="l" t="t" r="r" b="b"/>
            <a:pathLst>
              <a:path w="2402978" h="971517">
                <a:moveTo>
                  <a:pt x="0" y="0"/>
                </a:moveTo>
                <a:lnTo>
                  <a:pt x="2402978" y="0"/>
                </a:lnTo>
                <a:lnTo>
                  <a:pt x="2402978" y="971517"/>
                </a:lnTo>
                <a:lnTo>
                  <a:pt x="0" y="971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0705">
            <a:off x="1423346" y="-1948290"/>
            <a:ext cx="15441309" cy="6543255"/>
          </a:xfrm>
          <a:custGeom>
            <a:avLst/>
            <a:gdLst/>
            <a:ahLst/>
            <a:cxnLst/>
            <a:rect l="l" t="t" r="r" b="b"/>
            <a:pathLst>
              <a:path w="15441309" h="6543255">
                <a:moveTo>
                  <a:pt x="0" y="0"/>
                </a:moveTo>
                <a:lnTo>
                  <a:pt x="15441308" y="0"/>
                </a:lnTo>
                <a:lnTo>
                  <a:pt x="15441308" y="6543255"/>
                </a:lnTo>
                <a:lnTo>
                  <a:pt x="0" y="6543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85436" y="8897008"/>
            <a:ext cx="2402978" cy="971517"/>
          </a:xfrm>
          <a:custGeom>
            <a:avLst/>
            <a:gdLst/>
            <a:ahLst/>
            <a:cxnLst/>
            <a:rect l="l" t="t" r="r" b="b"/>
            <a:pathLst>
              <a:path w="2402978" h="971517">
                <a:moveTo>
                  <a:pt x="0" y="0"/>
                </a:moveTo>
                <a:lnTo>
                  <a:pt x="2402978" y="0"/>
                </a:lnTo>
                <a:lnTo>
                  <a:pt x="2402978" y="971517"/>
                </a:lnTo>
                <a:lnTo>
                  <a:pt x="0" y="9715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419929"/>
            <a:ext cx="16230600" cy="5560292"/>
          </a:xfrm>
          <a:custGeom>
            <a:avLst/>
            <a:gdLst/>
            <a:ahLst/>
            <a:cxnLst/>
            <a:rect l="l" t="t" r="r" b="b"/>
            <a:pathLst>
              <a:path w="16230600" h="5560292">
                <a:moveTo>
                  <a:pt x="0" y="0"/>
                </a:moveTo>
                <a:lnTo>
                  <a:pt x="16230600" y="0"/>
                </a:lnTo>
                <a:lnTo>
                  <a:pt x="16230600" y="5560292"/>
                </a:lnTo>
                <a:lnTo>
                  <a:pt x="0" y="55602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8108" t="-229635" r="-75897" b="-15310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660997" y="8911970"/>
            <a:ext cx="4966006" cy="346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8"/>
              </a:lnSpc>
            </a:pPr>
            <a:r>
              <a:rPr lang="en-US" sz="2400">
                <a:solidFill>
                  <a:srgbClr val="F2F7FA"/>
                </a:solidFill>
                <a:latin typeface="Telegraf"/>
                <a:ea typeface="Telegraf"/>
                <a:cs typeface="Telegraf"/>
                <a:sym typeface="Telegraf"/>
              </a:rPr>
              <a:t>hello@reallygreatsite.com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10667" y="1006714"/>
            <a:ext cx="10866666" cy="766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6"/>
              </a:lnSpc>
            </a:pPr>
            <a:r>
              <a:rPr lang="en-US" sz="5954" b="1">
                <a:solidFill>
                  <a:srgbClr val="343434"/>
                </a:solidFill>
                <a:latin typeface="Gotham Heavy"/>
                <a:ea typeface="Gotham Heavy"/>
                <a:cs typeface="Gotham Heavy"/>
                <a:sym typeface="Gotham Heavy"/>
              </a:rPr>
              <a:t>ІНФОРМАЦІЙНА КАРТКА: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706</Words>
  <Application>Microsoft Office PowerPoint</Application>
  <PresentationFormat>Довільний</PresentationFormat>
  <Paragraphs>143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4" baseType="lpstr">
      <vt:lpstr>Calibri</vt:lpstr>
      <vt:lpstr>Gotham Bold</vt:lpstr>
      <vt:lpstr>Telegraf Bold</vt:lpstr>
      <vt:lpstr>Gotham Heavy</vt:lpstr>
      <vt:lpstr>Telegraf</vt:lpstr>
      <vt:lpstr>Poppins Bold</vt:lpstr>
      <vt:lpstr>Gotham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вітаємо учасників</dc:title>
  <dc:creator>Лена Мороз</dc:creator>
  <cp:lastModifiedBy>Користувач</cp:lastModifiedBy>
  <cp:revision>4</cp:revision>
  <dcterms:created xsi:type="dcterms:W3CDTF">2006-08-16T00:00:00Z</dcterms:created>
  <dcterms:modified xsi:type="dcterms:W3CDTF">2025-11-11T13:09:45Z</dcterms:modified>
  <dc:identifier>DAGV6flkON0</dc:identifier>
</cp:coreProperties>
</file>