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305" r:id="rId3"/>
    <p:sldId id="304" r:id="rId4"/>
    <p:sldId id="288" r:id="rId5"/>
    <p:sldId id="299" r:id="rId6"/>
    <p:sldId id="289" r:id="rId7"/>
    <p:sldId id="295" r:id="rId8"/>
    <p:sldId id="292" r:id="rId9"/>
    <p:sldId id="297" r:id="rId10"/>
    <p:sldId id="290" r:id="rId11"/>
    <p:sldId id="300" r:id="rId12"/>
    <p:sldId id="302" r:id="rId13"/>
    <p:sldId id="306" r:id="rId14"/>
    <p:sldId id="307"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_204" initials="a" lastIdx="1" clrIdx="0">
    <p:extLst>
      <p:ext uri="{19B8F6BF-5375-455C-9EA6-DF929625EA0E}">
        <p15:presenceInfo xmlns:p15="http://schemas.microsoft.com/office/powerpoint/2012/main" userId="aud_2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2139"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DD777-DE4D-4AB0-9E51-7D01AFF57E99}" type="datetimeFigureOut">
              <a:rPr lang="uk-UA" smtClean="0"/>
              <a:t>21.11.2025</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6AD24-579E-45BA-B0AC-6B03C1FECBC2}" type="slidenum">
              <a:rPr lang="uk-UA" smtClean="0"/>
              <a:t>‹№›</a:t>
            </a:fld>
            <a:endParaRPr lang="uk-UA" dirty="0"/>
          </a:p>
        </p:txBody>
      </p:sp>
    </p:spTree>
    <p:extLst>
      <p:ext uri="{BB962C8B-B14F-4D97-AF65-F5344CB8AC3E}">
        <p14:creationId xmlns:p14="http://schemas.microsoft.com/office/powerpoint/2010/main" val="314428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424BC-B67F-472C-8449-4EF0017298DF}"/>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682D1948-C75A-4C86-A244-10431A457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5384E047-7372-4753-B78F-2BB4671C3F32}"/>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DD638312-8C79-4D32-81BF-62BB016BB0AA}"/>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5A544628-F5AB-42C3-842D-0305C4DEA1E9}"/>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35080547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EE50D3-2A0C-4433-8967-96C615ED482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19C8B99-3482-4FE1-80DB-9D7B3E3DFE8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A5AD806-25C0-418C-999C-FD6F3AECC195}"/>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3A994C4D-A611-4D0C-BDF1-73EBD30BF10A}"/>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48E32629-0381-4014-BFC2-3E58E263857F}"/>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04162668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6C2B4CB-1990-447B-AA64-6903DD56550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4199CDB-9132-4816-A904-FD91BC1972D5}"/>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1B717E0-1BA0-41D7-8C8C-50470F462D96}"/>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958DDD90-2809-40D3-9D6A-A311917F62E5}"/>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49E24E10-41F2-4F71-AA6F-5D49171A6E52}"/>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45553693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2DD40-D101-4270-8DC6-E897CE6D09A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2851873-55BC-442C-B325-B9DEC0D4840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7FD148C-C9D3-46E0-BFC3-B0ECB8FD605A}"/>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03E0A3FF-3B3D-4AF1-BFB2-FE1A672458B3}"/>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8099D921-017F-4BE3-958B-BD94DC941C4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49053334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CC174-7752-4176-9955-B7DFCF1D3A7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DD9487B-0E5E-4FAF-A7CE-CC3A76B7D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89D2FF49-35BD-4AAB-85B9-6851840667AE}"/>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4F3AD60F-51BE-45ED-B01C-A21C5672F5BF}"/>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A265318E-40BC-4F62-B362-78B2FAFEF43F}"/>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15960913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8FFE13-1B73-47D9-BED2-A40D4F82C92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78D53BE-3FF2-484C-93B1-7AAA7A0ECF5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E924EB31-2087-42FB-A4B5-2839805A8F7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C26A7B8E-0752-45D3-B420-A3BAA2A02DA5}"/>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6" name="Місце для нижнього колонтитула 5">
            <a:extLst>
              <a:ext uri="{FF2B5EF4-FFF2-40B4-BE49-F238E27FC236}">
                <a16:creationId xmlns:a16="http://schemas.microsoft.com/office/drawing/2014/main" id="{F56A5159-34CA-46FB-AC84-8D61501B75B1}"/>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CE5FF45D-A8A7-447E-B380-2631D6C9DE23}"/>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01637930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60945-3323-4E72-AC5C-B00BE07C378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B28E665-DAAD-4139-B933-0A7C99BF3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AF43B9C-4BF6-4BB1-A067-539692253FB5}"/>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5D3FD1AD-999B-49FF-965F-64ED97588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295F75D-04E6-4F42-9263-2BFE9E47732E}"/>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41F1049F-AD47-46FD-83AE-C168A262B109}"/>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8" name="Місце для нижнього колонтитула 7">
            <a:extLst>
              <a:ext uri="{FF2B5EF4-FFF2-40B4-BE49-F238E27FC236}">
                <a16:creationId xmlns:a16="http://schemas.microsoft.com/office/drawing/2014/main" id="{DB562157-F1C7-4A00-9960-E71E77CA1B8C}"/>
              </a:ext>
            </a:extLst>
          </p:cNvPr>
          <p:cNvSpPr>
            <a:spLocks noGrp="1"/>
          </p:cNvSpPr>
          <p:nvPr>
            <p:ph type="ftr" sz="quarter" idx="11"/>
          </p:nvPr>
        </p:nvSpPr>
        <p:spPr/>
        <p:txBody>
          <a:bodyPr/>
          <a:lstStyle/>
          <a:p>
            <a:endParaRPr lang="uk-UA" dirty="0"/>
          </a:p>
        </p:txBody>
      </p:sp>
      <p:sp>
        <p:nvSpPr>
          <p:cNvPr id="9" name="Місце для номера слайда 8">
            <a:extLst>
              <a:ext uri="{FF2B5EF4-FFF2-40B4-BE49-F238E27FC236}">
                <a16:creationId xmlns:a16="http://schemas.microsoft.com/office/drawing/2014/main" id="{4B54CB80-C780-443D-AE30-D29AECD6974D}"/>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313856019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FAC853-612E-4A1F-965E-19DFE113B0F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D0995FA9-2C2A-4ECA-826A-ABA276980BB8}"/>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4" name="Місце для нижнього колонтитула 3">
            <a:extLst>
              <a:ext uri="{FF2B5EF4-FFF2-40B4-BE49-F238E27FC236}">
                <a16:creationId xmlns:a16="http://schemas.microsoft.com/office/drawing/2014/main" id="{75483A94-D011-4748-8921-3AAB4C9F3F5A}"/>
              </a:ext>
            </a:extLst>
          </p:cNvPr>
          <p:cNvSpPr>
            <a:spLocks noGrp="1"/>
          </p:cNvSpPr>
          <p:nvPr>
            <p:ph type="ftr" sz="quarter" idx="11"/>
          </p:nvPr>
        </p:nvSpPr>
        <p:spPr/>
        <p:txBody>
          <a:bodyPr/>
          <a:lstStyle/>
          <a:p>
            <a:endParaRPr lang="uk-UA" dirty="0"/>
          </a:p>
        </p:txBody>
      </p:sp>
      <p:sp>
        <p:nvSpPr>
          <p:cNvPr id="5" name="Місце для номера слайда 4">
            <a:extLst>
              <a:ext uri="{FF2B5EF4-FFF2-40B4-BE49-F238E27FC236}">
                <a16:creationId xmlns:a16="http://schemas.microsoft.com/office/drawing/2014/main" id="{82512904-6EC4-413A-85EC-AFD902CC04B8}"/>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62780372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E5576A6-D832-4CF7-A1FE-3E2FA06730B4}"/>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3" name="Місце для нижнього колонтитула 2">
            <a:extLst>
              <a:ext uri="{FF2B5EF4-FFF2-40B4-BE49-F238E27FC236}">
                <a16:creationId xmlns:a16="http://schemas.microsoft.com/office/drawing/2014/main" id="{1076F10D-6511-42D9-9DB0-2D38C3F8E57E}"/>
              </a:ext>
            </a:extLst>
          </p:cNvPr>
          <p:cNvSpPr>
            <a:spLocks noGrp="1"/>
          </p:cNvSpPr>
          <p:nvPr>
            <p:ph type="ftr" sz="quarter" idx="1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9E697EE3-47E8-4D34-A49A-9DD619A60E63}"/>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307557675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CE97B-9F2F-4C5C-9F0C-7919319340E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954C018-85FF-4517-9D46-9A61F9714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8C9222E1-A26F-4C2B-9154-11EFD192E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0DF2C88-AC90-4410-AB14-F42EB9CE20B0}"/>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6" name="Місце для нижнього колонтитула 5">
            <a:extLst>
              <a:ext uri="{FF2B5EF4-FFF2-40B4-BE49-F238E27FC236}">
                <a16:creationId xmlns:a16="http://schemas.microsoft.com/office/drawing/2014/main" id="{49AD031E-7649-423B-A572-186F0B8F5E3E}"/>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247E379F-C246-4A99-8B36-335B985E0AF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27542728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0BB79-5423-4127-9114-466AFB85B33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B34912D-778A-440C-8243-08BBA15FF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a:extLst>
              <a:ext uri="{FF2B5EF4-FFF2-40B4-BE49-F238E27FC236}">
                <a16:creationId xmlns:a16="http://schemas.microsoft.com/office/drawing/2014/main" id="{D1094FC2-CD5C-4C18-BBD6-79BCC0B1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C2FD1BC-9F17-480D-AABB-B74EF4D51475}"/>
              </a:ext>
            </a:extLst>
          </p:cNvPr>
          <p:cNvSpPr>
            <a:spLocks noGrp="1"/>
          </p:cNvSpPr>
          <p:nvPr>
            <p:ph type="dt" sz="half" idx="10"/>
          </p:nvPr>
        </p:nvSpPr>
        <p:spPr/>
        <p:txBody>
          <a:bodyPr/>
          <a:lstStyle/>
          <a:p>
            <a:fld id="{E44E0711-C4E6-4812-8458-85C755F6A5BF}" type="datetimeFigureOut">
              <a:rPr lang="uk-UA" smtClean="0"/>
              <a:t>21.11.2025</a:t>
            </a:fld>
            <a:endParaRPr lang="uk-UA" dirty="0"/>
          </a:p>
        </p:txBody>
      </p:sp>
      <p:sp>
        <p:nvSpPr>
          <p:cNvPr id="6" name="Місце для нижнього колонтитула 5">
            <a:extLst>
              <a:ext uri="{FF2B5EF4-FFF2-40B4-BE49-F238E27FC236}">
                <a16:creationId xmlns:a16="http://schemas.microsoft.com/office/drawing/2014/main" id="{CA0D50E8-0DA5-4A15-87DF-BA751F9CB5F8}"/>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F49500F2-1C3F-41EA-BBF6-C368FF4FFC6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53011705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D30C459C-DBB0-4643-BEFE-0DA1AFEBB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0865F8F-CC11-4542-BF91-4B6D17AD9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9009A4-DAFE-467D-BF02-A859EB52D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E0711-C4E6-4812-8458-85C755F6A5BF}" type="datetimeFigureOut">
              <a:rPr lang="uk-UA" smtClean="0"/>
              <a:t>21.11.2025</a:t>
            </a:fld>
            <a:endParaRPr lang="uk-UA" dirty="0"/>
          </a:p>
        </p:txBody>
      </p:sp>
      <p:sp>
        <p:nvSpPr>
          <p:cNvPr id="5" name="Місце для нижнього колонтитула 4">
            <a:extLst>
              <a:ext uri="{FF2B5EF4-FFF2-40B4-BE49-F238E27FC236}">
                <a16:creationId xmlns:a16="http://schemas.microsoft.com/office/drawing/2014/main" id="{4867BB84-C4F4-465C-A609-6E990EFB9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a:extLst>
              <a:ext uri="{FF2B5EF4-FFF2-40B4-BE49-F238E27FC236}">
                <a16:creationId xmlns:a16="http://schemas.microsoft.com/office/drawing/2014/main" id="{601E6DE7-E4A5-49E0-898C-B57FC046E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7EEF6-7560-486D-9C79-F6BA91F41579}" type="slidenum">
              <a:rPr lang="uk-UA" smtClean="0"/>
              <a:t>‹№›</a:t>
            </a:fld>
            <a:endParaRPr lang="uk-UA" dirty="0"/>
          </a:p>
        </p:txBody>
      </p:sp>
    </p:spTree>
    <p:extLst>
      <p:ext uri="{BB962C8B-B14F-4D97-AF65-F5344CB8AC3E}">
        <p14:creationId xmlns:p14="http://schemas.microsoft.com/office/powerpoint/2010/main" val="229533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71726EF2-7041-4BCA-9DAF-C29A9F876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149" y="0"/>
            <a:ext cx="6172607" cy="6858000"/>
          </a:xfrm>
          <a:prstGeom prst="rect">
            <a:avLst/>
          </a:prstGeom>
        </p:spPr>
      </p:pic>
      <p:sp>
        <p:nvSpPr>
          <p:cNvPr id="7" name="TextBox 6">
            <a:extLst>
              <a:ext uri="{FF2B5EF4-FFF2-40B4-BE49-F238E27FC236}">
                <a16:creationId xmlns:a16="http://schemas.microsoft.com/office/drawing/2014/main" id="{6A2186E3-DBB7-477F-909E-1AF69FC31334}"/>
              </a:ext>
            </a:extLst>
          </p:cNvPr>
          <p:cNvSpPr txBox="1"/>
          <p:nvPr/>
        </p:nvSpPr>
        <p:spPr>
          <a:xfrm>
            <a:off x="789939" y="4877049"/>
            <a:ext cx="39418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rgbClr val="FFFF00"/>
                </a:solidFill>
                <a:latin typeface="Georgia" pitchFamily="18" charset="0"/>
              </a:rPr>
              <a:t>Виставку</a:t>
            </a:r>
            <a:r>
              <a:rPr kumimoji="0" lang="uk-UA" sz="1600" b="0" i="0" u="none" strike="noStrike" kern="1200" cap="none" spc="0" normalizeH="0" baseline="0" noProof="0" dirty="0">
                <a:ln>
                  <a:noFill/>
                </a:ln>
                <a:solidFill>
                  <a:srgbClr val="FFFF00"/>
                </a:solidFill>
                <a:effectLst/>
                <a:uLnTx/>
                <a:uFillTx/>
                <a:latin typeface="Georgia" pitchFamily="18" charset="0"/>
                <a:ea typeface="+mn-ea"/>
                <a:cs typeface="+mn-cs"/>
              </a:rPr>
              <a:t> підготували: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00"/>
                </a:solidFill>
                <a:effectLst/>
                <a:uLnTx/>
                <a:uFillTx/>
                <a:latin typeface="Georgia" pitchFamily="18" charset="0"/>
                <a:ea typeface="+mn-ea"/>
                <a:cs typeface="+mn-cs"/>
              </a:rPr>
              <a:t>Суткова В.О., завідувач бібліотеки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00"/>
                </a:solidFill>
                <a:effectLst/>
                <a:uLnTx/>
                <a:uFillTx/>
                <a:latin typeface="Georgia" pitchFamily="18" charset="0"/>
                <a:ea typeface="+mn-ea"/>
                <a:cs typeface="+mn-cs"/>
              </a:rPr>
              <a:t>КНЗ КОР “КОІПОПК”,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00"/>
                </a:solidFill>
                <a:effectLst/>
                <a:uLnTx/>
                <a:uFillTx/>
                <a:latin typeface="Georgia" pitchFamily="18" charset="0"/>
                <a:ea typeface="+mn-ea"/>
                <a:cs typeface="+mn-cs"/>
              </a:rPr>
              <a:t>Веровенко В.С., бібліотекар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00"/>
                </a:solidFill>
                <a:effectLst/>
                <a:uLnTx/>
                <a:uFillTx/>
                <a:latin typeface="Georgia" pitchFamily="18" charset="0"/>
                <a:ea typeface="+mn-ea"/>
                <a:cs typeface="+mn-cs"/>
              </a:rPr>
              <a:t>КНЗ КОР “КОІПОПК”</a:t>
            </a:r>
          </a:p>
        </p:txBody>
      </p:sp>
      <p:sp>
        <p:nvSpPr>
          <p:cNvPr id="8" name="TextBox 7">
            <a:extLst>
              <a:ext uri="{FF2B5EF4-FFF2-40B4-BE49-F238E27FC236}">
                <a16:creationId xmlns:a16="http://schemas.microsoft.com/office/drawing/2014/main" id="{DB4D7BC9-9E3F-4D4D-BC3F-4FD532C28492}"/>
              </a:ext>
            </a:extLst>
          </p:cNvPr>
          <p:cNvSpPr txBox="1"/>
          <p:nvPr/>
        </p:nvSpPr>
        <p:spPr>
          <a:xfrm>
            <a:off x="439831" y="2218076"/>
            <a:ext cx="7717578" cy="1446550"/>
          </a:xfrm>
          <a:prstGeom prst="rect">
            <a:avLst/>
          </a:prstGeom>
          <a:noFill/>
        </p:spPr>
        <p:txBody>
          <a:bodyPr wrap="square" rtlCol="0">
            <a:spAutoFit/>
          </a:bodyPr>
          <a:lstStyle/>
          <a:p>
            <a:r>
              <a:rPr lang="uk-UA" sz="4400" dirty="0">
                <a:solidFill>
                  <a:srgbClr val="FFFF00"/>
                </a:solidFill>
                <a:latin typeface="Georgia" panose="02040502050405020303" pitchFamily="18" charset="0"/>
              </a:rPr>
              <a:t>РЕВОЛЮЦІЯ ГІДНОСТІ -</a:t>
            </a:r>
          </a:p>
          <a:p>
            <a:r>
              <a:rPr lang="uk-UA" sz="4400" dirty="0">
                <a:solidFill>
                  <a:srgbClr val="FFFF00"/>
                </a:solidFill>
                <a:latin typeface="Georgia" panose="02040502050405020303" pitchFamily="18" charset="0"/>
              </a:rPr>
              <a:t>ПАМ’ЯТАЄМО</a:t>
            </a:r>
          </a:p>
        </p:txBody>
      </p:sp>
      <p:sp>
        <p:nvSpPr>
          <p:cNvPr id="9" name="TextBox 8">
            <a:extLst>
              <a:ext uri="{FF2B5EF4-FFF2-40B4-BE49-F238E27FC236}">
                <a16:creationId xmlns:a16="http://schemas.microsoft.com/office/drawing/2014/main" id="{9850437C-CF61-4DF7-AC20-35A0D4A1ACB9}"/>
              </a:ext>
            </a:extLst>
          </p:cNvPr>
          <p:cNvSpPr txBox="1"/>
          <p:nvPr/>
        </p:nvSpPr>
        <p:spPr>
          <a:xfrm>
            <a:off x="1112350" y="605543"/>
            <a:ext cx="5188946" cy="400110"/>
          </a:xfrm>
          <a:prstGeom prst="rect">
            <a:avLst/>
          </a:prstGeom>
          <a:noFill/>
        </p:spPr>
        <p:txBody>
          <a:bodyPr wrap="square" rtlCol="0">
            <a:spAutoFit/>
          </a:bodyPr>
          <a:lstStyle/>
          <a:p>
            <a:r>
              <a:rPr lang="uk-UA" sz="2000" dirty="0">
                <a:solidFill>
                  <a:srgbClr val="FFFF00"/>
                </a:solidFill>
                <a:latin typeface="Georgia" panose="02040502050405020303" pitchFamily="18" charset="0"/>
              </a:rPr>
              <a:t>ВІРТУАЛЬНА КНИЖКОВА ВИСТАВКА</a:t>
            </a:r>
          </a:p>
        </p:txBody>
      </p:sp>
    </p:spTree>
    <p:extLst>
      <p:ext uri="{BB962C8B-B14F-4D97-AF65-F5344CB8AC3E}">
        <p14:creationId xmlns:p14="http://schemas.microsoft.com/office/powerpoint/2010/main" val="132877853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946468" y="574766"/>
            <a:ext cx="6662057" cy="574765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E4CAC15-100F-46EA-ACF3-05634AD76604}"/>
              </a:ext>
            </a:extLst>
          </p:cNvPr>
          <p:cNvSpPr txBox="1"/>
          <p:nvPr/>
        </p:nvSpPr>
        <p:spPr>
          <a:xfrm>
            <a:off x="5460275" y="876965"/>
            <a:ext cx="5617029" cy="923330"/>
          </a:xfrm>
          <a:prstGeom prst="rect">
            <a:avLst/>
          </a:prstGeom>
          <a:noFill/>
        </p:spPr>
        <p:txBody>
          <a:bodyPr wrap="square" rtlCol="0">
            <a:spAutoFit/>
          </a:bodyPr>
          <a:lstStyle/>
          <a:p>
            <a:pPr algn="just"/>
            <a:r>
              <a:rPr lang="ru-RU" i="0" dirty="0">
                <a:solidFill>
                  <a:srgbClr val="222222"/>
                </a:solidFill>
                <a:effectLst/>
              </a:rPr>
              <a:t>Трайдакало, О. Майдан. Погляд зсередини. – Київ: Сервіс «Book Express» ; вид. М. Ю. Мельник, 2018. – 320 с.</a:t>
            </a:r>
            <a:endParaRPr lang="uk-UA" i="0" dirty="0">
              <a:solidFill>
                <a:srgbClr val="212529"/>
              </a:solidFill>
              <a:effectLst/>
              <a:cs typeface="Times New Roman" panose="02020603050405020304" pitchFamily="18" charset="0"/>
            </a:endParaRPr>
          </a:p>
        </p:txBody>
      </p:sp>
      <p:sp>
        <p:nvSpPr>
          <p:cNvPr id="4" name="AutoShape 2">
            <a:extLst>
              <a:ext uri="{FF2B5EF4-FFF2-40B4-BE49-F238E27FC236}">
                <a16:creationId xmlns:a16="http://schemas.microsoft.com/office/drawing/2014/main" id="{DEA9C69E-037A-46DA-9890-6452F9AA5F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9" name="TextBox 8">
            <a:extLst>
              <a:ext uri="{FF2B5EF4-FFF2-40B4-BE49-F238E27FC236}">
                <a16:creationId xmlns:a16="http://schemas.microsoft.com/office/drawing/2014/main" id="{9F771FC4-06EA-4AA0-A415-C1918854A615}"/>
              </a:ext>
            </a:extLst>
          </p:cNvPr>
          <p:cNvSpPr txBox="1"/>
          <p:nvPr/>
        </p:nvSpPr>
        <p:spPr>
          <a:xfrm>
            <a:off x="5460275" y="1877488"/>
            <a:ext cx="5695405" cy="4247317"/>
          </a:xfrm>
          <a:prstGeom prst="rect">
            <a:avLst/>
          </a:prstGeom>
          <a:noFill/>
        </p:spPr>
        <p:txBody>
          <a:bodyPr wrap="square" rtlCol="0">
            <a:spAutoFit/>
          </a:bodyPr>
          <a:lstStyle/>
          <a:p>
            <a:pPr algn="just"/>
            <a:r>
              <a:rPr lang="uk-UA" b="0" i="1" dirty="0">
                <a:solidFill>
                  <a:srgbClr val="222222"/>
                </a:solidFill>
                <a:effectLst/>
              </a:rPr>
              <a:t>Ця книга – збірка спогадів «Львівської брами» – захисників першої барикади, що стояла під мостом на вулиці Інститутській, людей, яким пощастило опинитись у вирі подій Революції Гідності, тому кожна емоція тут щира, а кожне слово – правда. Книга присвячується загиблим Героям Небесної Сотні, а в передмові автор наголошує: «Ми просто не маємо права промовчати, бо якщо ми самі не напишемо нашу історію, то її обов’язково напишуть інші. Але тоді це буде зовсім інша «історія. …Ми повинні робити все для того, щоб зберегти і донести нащадкам, якою ціною виборювалась наша Незалежність. Ми хоча б спробували це зробити, і надалі робитимемо все, що від нас залежить, бо зупинятись не маємо права».</a:t>
            </a:r>
            <a:endParaRPr lang="uk-UA" i="1" dirty="0"/>
          </a:p>
        </p:txBody>
      </p:sp>
      <p:pic>
        <p:nvPicPr>
          <p:cNvPr id="1026" name="Picture 2">
            <a:extLst>
              <a:ext uri="{FF2B5EF4-FFF2-40B4-BE49-F238E27FC236}">
                <a16:creationId xmlns:a16="http://schemas.microsoft.com/office/drawing/2014/main" id="{8CC5EC63-D51F-4930-8A13-E87C8506D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42" y="934871"/>
            <a:ext cx="3665990" cy="520423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9438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6C1E69EC-3CF7-4559-BB33-23DD616BF8C7}"/>
              </a:ext>
            </a:extLst>
          </p:cNvPr>
          <p:cNvSpPr/>
          <p:nvPr/>
        </p:nvSpPr>
        <p:spPr>
          <a:xfrm>
            <a:off x="5053502" y="1497874"/>
            <a:ext cx="6526365" cy="39624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B94643FC-BF2B-40EB-8E05-94B7F78324A8}"/>
              </a:ext>
            </a:extLst>
          </p:cNvPr>
          <p:cNvSpPr txBox="1"/>
          <p:nvPr/>
        </p:nvSpPr>
        <p:spPr>
          <a:xfrm>
            <a:off x="5582190" y="1996190"/>
            <a:ext cx="5573488" cy="646331"/>
          </a:xfrm>
          <a:prstGeom prst="rect">
            <a:avLst/>
          </a:prstGeom>
          <a:noFill/>
        </p:spPr>
        <p:txBody>
          <a:bodyPr wrap="square" rtlCol="0">
            <a:spAutoFit/>
          </a:bodyPr>
          <a:lstStyle/>
          <a:p>
            <a:pPr algn="just"/>
            <a:r>
              <a:rPr lang="uk-UA" i="0" dirty="0">
                <a:solidFill>
                  <a:srgbClr val="000000"/>
                </a:solidFill>
                <a:effectLst/>
              </a:rPr>
              <a:t>Вітер, М. Літопис Революції Гідності</a:t>
            </a:r>
            <a:r>
              <a:rPr lang="uk-UA" b="0" i="0" dirty="0">
                <a:solidFill>
                  <a:srgbClr val="000000"/>
                </a:solidFill>
                <a:effectLst/>
              </a:rPr>
              <a:t> / М. Вітер. </a:t>
            </a:r>
            <a:r>
              <a:rPr lang="ru-RU" i="0" dirty="0">
                <a:solidFill>
                  <a:srgbClr val="222222"/>
                </a:solidFill>
                <a:effectLst/>
              </a:rPr>
              <a:t>–</a:t>
            </a:r>
            <a:r>
              <a:rPr lang="uk-UA" b="0" i="0" dirty="0">
                <a:solidFill>
                  <a:srgbClr val="000000"/>
                </a:solidFill>
                <a:effectLst/>
              </a:rPr>
              <a:t> Львів : Піраміда, 2017. </a:t>
            </a:r>
            <a:r>
              <a:rPr lang="ru-RU" i="0" dirty="0">
                <a:solidFill>
                  <a:srgbClr val="222222"/>
                </a:solidFill>
                <a:effectLst/>
              </a:rPr>
              <a:t>– </a:t>
            </a:r>
            <a:r>
              <a:rPr lang="uk-UA" b="0" i="0" dirty="0">
                <a:solidFill>
                  <a:srgbClr val="000000"/>
                </a:solidFill>
                <a:effectLst/>
              </a:rPr>
              <a:t>278 с.</a:t>
            </a:r>
          </a:p>
        </p:txBody>
      </p:sp>
      <p:pic>
        <p:nvPicPr>
          <p:cNvPr id="3" name="Рисунок 2">
            <a:extLst>
              <a:ext uri="{FF2B5EF4-FFF2-40B4-BE49-F238E27FC236}">
                <a16:creationId xmlns:a16="http://schemas.microsoft.com/office/drawing/2014/main" id="{A2486E60-5804-4E19-B0D0-5833C055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64" y="743179"/>
            <a:ext cx="3796938" cy="5467590"/>
          </a:xfrm>
          <a:prstGeom prst="rect">
            <a:avLst/>
          </a:prstGeom>
          <a:ln w="19050">
            <a:solidFill>
              <a:schemeClr val="bg1"/>
            </a:solidFill>
          </a:ln>
        </p:spPr>
      </p:pic>
      <p:sp>
        <p:nvSpPr>
          <p:cNvPr id="4" name="TextBox 3">
            <a:extLst>
              <a:ext uri="{FF2B5EF4-FFF2-40B4-BE49-F238E27FC236}">
                <a16:creationId xmlns:a16="http://schemas.microsoft.com/office/drawing/2014/main" id="{EDF48EA6-16C3-46DA-880A-03E9D9E3D3C7}"/>
              </a:ext>
            </a:extLst>
          </p:cNvPr>
          <p:cNvSpPr txBox="1"/>
          <p:nvPr/>
        </p:nvSpPr>
        <p:spPr>
          <a:xfrm>
            <a:off x="5582189" y="2966030"/>
            <a:ext cx="5573487" cy="2031325"/>
          </a:xfrm>
          <a:prstGeom prst="rect">
            <a:avLst/>
          </a:prstGeom>
          <a:noFill/>
        </p:spPr>
        <p:txBody>
          <a:bodyPr wrap="square" rtlCol="0">
            <a:spAutoFit/>
          </a:bodyPr>
          <a:lstStyle/>
          <a:p>
            <a:pPr algn="just"/>
            <a:r>
              <a:rPr lang="uk-UA" b="0" i="1" dirty="0">
                <a:solidFill>
                  <a:srgbClr val="000000"/>
                </a:solidFill>
                <a:effectLst/>
              </a:rPr>
              <a:t>Євромайдан уже стає історією, відходить на другий план на тлі російської військової агресії. Тому дуже важливо зберегти і передати нащадкам правду про події, настрої, трагедії і перемоги того часу. Основна увага в книзі приділяється правдивому опису подій, людей, того духу взаємопідтримки і самопожертви, що панував на Майдані.</a:t>
            </a:r>
            <a:endParaRPr lang="uk-UA" dirty="0"/>
          </a:p>
        </p:txBody>
      </p:sp>
    </p:spTree>
    <p:extLst>
      <p:ext uri="{BB962C8B-B14F-4D97-AF65-F5344CB8AC3E}">
        <p14:creationId xmlns:p14="http://schemas.microsoft.com/office/powerpoint/2010/main" val="419471823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920343" y="475300"/>
            <a:ext cx="6766560" cy="590739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7127F77E-A1D7-42EC-B953-E615532E3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46" y="795902"/>
            <a:ext cx="3662298" cy="526619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37F062-E363-4241-9DCD-DD89D6299D54}"/>
              </a:ext>
            </a:extLst>
          </p:cNvPr>
          <p:cNvSpPr txBox="1"/>
          <p:nvPr/>
        </p:nvSpPr>
        <p:spPr>
          <a:xfrm>
            <a:off x="5443723" y="795902"/>
            <a:ext cx="5781627" cy="923330"/>
          </a:xfrm>
          <a:prstGeom prst="rect">
            <a:avLst/>
          </a:prstGeom>
          <a:noFill/>
        </p:spPr>
        <p:txBody>
          <a:bodyPr wrap="square" rtlCol="0">
            <a:spAutoFit/>
          </a:bodyPr>
          <a:lstStyle/>
          <a:p>
            <a:pPr algn="just"/>
            <a:r>
              <a:rPr lang="ru-RU" i="0" dirty="0">
                <a:solidFill>
                  <a:srgbClr val="000000"/>
                </a:solidFill>
                <a:effectLst/>
              </a:rPr>
              <a:t>Курков, А. </a:t>
            </a:r>
            <a:r>
              <a:rPr lang="ru-RU" dirty="0">
                <a:solidFill>
                  <a:srgbClr val="000000"/>
                </a:solidFill>
              </a:rPr>
              <a:t>Ю</a:t>
            </a:r>
            <a:r>
              <a:rPr lang="ru-RU" i="0" dirty="0">
                <a:solidFill>
                  <a:srgbClr val="000000"/>
                </a:solidFill>
                <a:effectLst/>
              </a:rPr>
              <a:t>. Щоденник Майдану та війни / Андрій Курков ; [пер. з рос. В. С. Бойка]. – Харків : Фоліо, 2018. – 329, [1] с.</a:t>
            </a:r>
            <a:endParaRPr lang="uk-UA" dirty="0"/>
          </a:p>
        </p:txBody>
      </p:sp>
      <p:sp>
        <p:nvSpPr>
          <p:cNvPr id="6" name="TextBox 5">
            <a:extLst>
              <a:ext uri="{FF2B5EF4-FFF2-40B4-BE49-F238E27FC236}">
                <a16:creationId xmlns:a16="http://schemas.microsoft.com/office/drawing/2014/main" id="{29F003E4-3201-4C42-BEF8-EC4C174A7B91}"/>
              </a:ext>
            </a:extLst>
          </p:cNvPr>
          <p:cNvSpPr txBox="1"/>
          <p:nvPr/>
        </p:nvSpPr>
        <p:spPr>
          <a:xfrm>
            <a:off x="5442857" y="1927307"/>
            <a:ext cx="5782493" cy="4247317"/>
          </a:xfrm>
          <a:prstGeom prst="rect">
            <a:avLst/>
          </a:prstGeom>
          <a:noFill/>
        </p:spPr>
        <p:txBody>
          <a:bodyPr wrap="square" rtlCol="0">
            <a:spAutoFit/>
          </a:bodyPr>
          <a:lstStyle/>
          <a:p>
            <a:pPr algn="just"/>
            <a:r>
              <a:rPr lang="uk-UA" b="0" i="1" dirty="0">
                <a:solidFill>
                  <a:srgbClr val="000000"/>
                </a:solidFill>
                <a:effectLst/>
              </a:rPr>
              <a:t>«Щоденник Майдану та Війни» – це перевидання книги «Щоденник Майдану», що 2015 року вийшла у видавництві «Фоліо». Це особистий щоденник письменника, фіксоване відображення життя у Києві та країні – до листопада 2014 року, включаючи окупацію Криму, і далі – початок і розвиток Євромайдану, наступних подій. Нині ж він доповнений записами автора про перипетії на сході України, роздумами про війну, про те, як і чим, за його баченням, живе окупований Донбас чотири останні роки... «Щоденник Майдану» був перекладений і опублікований багатьма мовами – англійською, німецькою, французькою, японською та іншими. І ось у видавництві «Фоліо» вийшла його україномовна розширена версія.</a:t>
            </a:r>
            <a:endParaRPr lang="uk-UA" dirty="0"/>
          </a:p>
        </p:txBody>
      </p:sp>
    </p:spTree>
    <p:extLst>
      <p:ext uri="{BB962C8B-B14F-4D97-AF65-F5344CB8AC3E}">
        <p14:creationId xmlns:p14="http://schemas.microsoft.com/office/powerpoint/2010/main" val="286183381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815841" y="1018670"/>
            <a:ext cx="6816527" cy="4816073"/>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837F062-E363-4241-9DCD-DD89D6299D54}"/>
              </a:ext>
            </a:extLst>
          </p:cNvPr>
          <p:cNvSpPr txBox="1"/>
          <p:nvPr/>
        </p:nvSpPr>
        <p:spPr>
          <a:xfrm>
            <a:off x="5277394" y="1545837"/>
            <a:ext cx="5969792" cy="646331"/>
          </a:xfrm>
          <a:prstGeom prst="rect">
            <a:avLst/>
          </a:prstGeom>
          <a:noFill/>
        </p:spPr>
        <p:txBody>
          <a:bodyPr wrap="square" rtlCol="0">
            <a:spAutoFit/>
          </a:bodyPr>
          <a:lstStyle/>
          <a:p>
            <a:pPr algn="just"/>
            <a:r>
              <a:rPr lang="ru-RU" i="0" dirty="0">
                <a:solidFill>
                  <a:srgbClr val="000000"/>
                </a:solidFill>
                <a:effectLst/>
              </a:rPr>
              <a:t>Капранови (Брати). Майдан. Таємні файли</a:t>
            </a:r>
            <a:r>
              <a:rPr lang="ru-RU" dirty="0">
                <a:solidFill>
                  <a:srgbClr val="000000"/>
                </a:solidFill>
              </a:rPr>
              <a:t> </a:t>
            </a:r>
            <a:r>
              <a:rPr lang="ru-RU" i="0" dirty="0">
                <a:solidFill>
                  <a:srgbClr val="000000"/>
                </a:solidFill>
                <a:effectLst/>
              </a:rPr>
              <a:t>/ Брати Капранови. − Київ : Нора-Друк, 2017. − 317 с.</a:t>
            </a:r>
            <a:endParaRPr lang="uk-UA" dirty="0"/>
          </a:p>
        </p:txBody>
      </p:sp>
      <p:sp>
        <p:nvSpPr>
          <p:cNvPr id="6" name="TextBox 5">
            <a:extLst>
              <a:ext uri="{FF2B5EF4-FFF2-40B4-BE49-F238E27FC236}">
                <a16:creationId xmlns:a16="http://schemas.microsoft.com/office/drawing/2014/main" id="{29F003E4-3201-4C42-BEF8-EC4C174A7B91}"/>
              </a:ext>
            </a:extLst>
          </p:cNvPr>
          <p:cNvSpPr txBox="1"/>
          <p:nvPr/>
        </p:nvSpPr>
        <p:spPr>
          <a:xfrm>
            <a:off x="5277393" y="2405593"/>
            <a:ext cx="5952377" cy="3139321"/>
          </a:xfrm>
          <a:prstGeom prst="rect">
            <a:avLst/>
          </a:prstGeom>
          <a:noFill/>
        </p:spPr>
        <p:txBody>
          <a:bodyPr wrap="square" rtlCol="0">
            <a:spAutoFit/>
          </a:bodyPr>
          <a:lstStyle/>
          <a:p>
            <a:pPr algn="just"/>
            <a:r>
              <a:rPr lang="uk-UA" b="0" i="1" dirty="0">
                <a:solidFill>
                  <a:srgbClr val="000000"/>
                </a:solidFill>
                <a:effectLst/>
              </a:rPr>
              <a:t>Настав час дізнатися правду про Майдан. У Революції брали участь мільйони, але що насправді сталося тоді, й досі залишається таємницею. Що відбувалося за лаштунками Майдану? Хто платив за Революцію? Як ділили владу переможці? Хто і чому здав Крим та Донецьк? Яким дивом встояли Одеса і Харків? Герої цього журналістського розслідування не тільки ті, хто стояв на сцені, але й ті, хто ховався за лаштунками, хто їздив до Януковича і хто сперечався з Європою, захоплював адмінбудівлі, сидів у буцегарнях, а також воював, лікував, працював для того, щоб Революція перемогла.</a:t>
            </a:r>
            <a:endParaRPr lang="uk-UA" dirty="0"/>
          </a:p>
        </p:txBody>
      </p:sp>
      <p:pic>
        <p:nvPicPr>
          <p:cNvPr id="3074" name="Picture 2">
            <a:extLst>
              <a:ext uri="{FF2B5EF4-FFF2-40B4-BE49-F238E27FC236}">
                <a16:creationId xmlns:a16="http://schemas.microsoft.com/office/drawing/2014/main" id="{DD60AB0B-AFAC-47D8-BDDB-846C4D87F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66" y="647073"/>
            <a:ext cx="3532790" cy="556385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2933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5091830" y="1270918"/>
            <a:ext cx="6493253" cy="446803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837F062-E363-4241-9DCD-DD89D6299D54}"/>
              </a:ext>
            </a:extLst>
          </p:cNvPr>
          <p:cNvSpPr txBox="1"/>
          <p:nvPr/>
        </p:nvSpPr>
        <p:spPr>
          <a:xfrm>
            <a:off x="5451564" y="1651337"/>
            <a:ext cx="5773783" cy="923330"/>
          </a:xfrm>
          <a:prstGeom prst="rect">
            <a:avLst/>
          </a:prstGeom>
          <a:noFill/>
        </p:spPr>
        <p:txBody>
          <a:bodyPr wrap="square" rtlCol="0">
            <a:spAutoFit/>
          </a:bodyPr>
          <a:lstStyle/>
          <a:p>
            <a:pPr algn="just"/>
            <a:r>
              <a:rPr lang="uk-UA" i="0" dirty="0">
                <a:solidFill>
                  <a:srgbClr val="000000"/>
                </a:solidFill>
                <a:effectLst/>
              </a:rPr>
              <a:t>Кошкіна, С. Майдан. Нерозказана історія : головне розслідування </a:t>
            </a:r>
            <a:r>
              <a:rPr lang="uk-UA" b="0" i="0" dirty="0">
                <a:solidFill>
                  <a:srgbClr val="000000"/>
                </a:solidFill>
                <a:effectLst/>
              </a:rPr>
              <a:t>подій Революції Гідності / Соня Кошкіна. − Київ : Брайт Стар Паблішинг, 2015. − 394, [24] с.</a:t>
            </a:r>
            <a:endParaRPr lang="uk-UA" dirty="0"/>
          </a:p>
        </p:txBody>
      </p:sp>
      <p:sp>
        <p:nvSpPr>
          <p:cNvPr id="6" name="TextBox 5">
            <a:extLst>
              <a:ext uri="{FF2B5EF4-FFF2-40B4-BE49-F238E27FC236}">
                <a16:creationId xmlns:a16="http://schemas.microsoft.com/office/drawing/2014/main" id="{29F003E4-3201-4C42-BEF8-EC4C174A7B91}"/>
              </a:ext>
            </a:extLst>
          </p:cNvPr>
          <p:cNvSpPr txBox="1"/>
          <p:nvPr/>
        </p:nvSpPr>
        <p:spPr>
          <a:xfrm>
            <a:off x="5486398" y="2798333"/>
            <a:ext cx="5738949" cy="2585323"/>
          </a:xfrm>
          <a:prstGeom prst="rect">
            <a:avLst/>
          </a:prstGeom>
          <a:noFill/>
        </p:spPr>
        <p:txBody>
          <a:bodyPr wrap="square" rtlCol="0">
            <a:spAutoFit/>
          </a:bodyPr>
          <a:lstStyle/>
          <a:p>
            <a:pPr algn="just"/>
            <a:r>
              <a:rPr lang="uk-UA" b="0" i="1" dirty="0">
                <a:solidFill>
                  <a:srgbClr val="000000"/>
                </a:solidFill>
                <a:effectLst/>
              </a:rPr>
              <a:t>У цій книзі зібрані відверті інтерв’ю з головними персонажами тієї історичної зими. Персонажами, що перебували по обидва боки барикад. 80 відсотків контенту є унікальним – дані та свідчення очевидців публікуються вперше. Завдання – максимально точно реконструювати події, насамперед кулуарні, процеси, які були приховані від очей тих, хто мерз на площах, але які безпосередньо вплинули на результат Революції Гідності.</a:t>
            </a:r>
            <a:endParaRPr lang="uk-UA" dirty="0"/>
          </a:p>
        </p:txBody>
      </p:sp>
      <p:pic>
        <p:nvPicPr>
          <p:cNvPr id="4098" name="Picture 2">
            <a:extLst>
              <a:ext uri="{FF2B5EF4-FFF2-40B4-BE49-F238E27FC236}">
                <a16:creationId xmlns:a16="http://schemas.microsoft.com/office/drawing/2014/main" id="{0844B737-3C04-459E-A0B0-78CBDB26B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42" y="663704"/>
            <a:ext cx="3752838" cy="580252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1519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1375955" y="1088571"/>
            <a:ext cx="9657805" cy="470263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01F35F0-91E5-4885-9628-6B0214CA2523}"/>
              </a:ext>
            </a:extLst>
          </p:cNvPr>
          <p:cNvSpPr txBox="1"/>
          <p:nvPr/>
        </p:nvSpPr>
        <p:spPr>
          <a:xfrm>
            <a:off x="2002971" y="1531088"/>
            <a:ext cx="8412479" cy="3785652"/>
          </a:xfrm>
          <a:prstGeom prst="rect">
            <a:avLst/>
          </a:prstGeom>
          <a:noFill/>
        </p:spPr>
        <p:txBody>
          <a:bodyPr wrap="square" rtlCol="0">
            <a:spAutoFit/>
          </a:bodyPr>
          <a:lstStyle/>
          <a:p>
            <a:pPr algn="just"/>
            <a:r>
              <a:rPr lang="uk-UA" sz="2000" i="0" dirty="0">
                <a:solidFill>
                  <a:srgbClr val="000000"/>
                </a:solidFill>
                <a:effectLst/>
              </a:rPr>
              <a:t>День Гідності та Свободи </a:t>
            </a:r>
            <a:r>
              <a:rPr lang="uk-UA" sz="2000" b="0" i="0" dirty="0">
                <a:solidFill>
                  <a:srgbClr val="000000"/>
                </a:solidFill>
                <a:effectLst/>
              </a:rPr>
              <a:t>– одне з знакових державних свят у новітній історії України. Воно приурочене двом революціям в Україні –</a:t>
            </a:r>
            <a:r>
              <a:rPr lang="uk-UA" sz="2000" i="0" dirty="0">
                <a:solidFill>
                  <a:srgbClr val="000000"/>
                </a:solidFill>
                <a:effectLst/>
              </a:rPr>
              <a:t>Помаранчевій революції 2004 року та Революції Гідності 2013 року.</a:t>
            </a:r>
          </a:p>
          <a:p>
            <a:pPr algn="just"/>
            <a:r>
              <a:rPr lang="uk-UA" sz="2000" b="0" i="0" dirty="0">
                <a:solidFill>
                  <a:srgbClr val="000000"/>
                </a:solidFill>
                <a:effectLst/>
              </a:rPr>
              <a:t>Щороку </a:t>
            </a:r>
            <a:r>
              <a:rPr lang="uk-UA" sz="2000" i="0" dirty="0">
                <a:solidFill>
                  <a:srgbClr val="000000"/>
                </a:solidFill>
                <a:effectLst/>
              </a:rPr>
              <a:t>День Гідності та Свободи </a:t>
            </a:r>
            <a:r>
              <a:rPr lang="uk-UA" sz="2000" b="0" i="0" dirty="0">
                <a:solidFill>
                  <a:srgbClr val="000000"/>
                </a:solidFill>
                <a:effectLst/>
              </a:rPr>
              <a:t>українці відзначають</a:t>
            </a:r>
            <a:r>
              <a:rPr lang="uk-UA" sz="2000" b="1" i="0" dirty="0">
                <a:solidFill>
                  <a:srgbClr val="000000"/>
                </a:solidFill>
                <a:effectLst/>
              </a:rPr>
              <a:t> </a:t>
            </a:r>
            <a:r>
              <a:rPr lang="uk-UA" sz="2000" i="0" dirty="0">
                <a:solidFill>
                  <a:srgbClr val="000000"/>
                </a:solidFill>
                <a:effectLst/>
              </a:rPr>
              <a:t>21 листопада – </a:t>
            </a:r>
            <a:r>
              <a:rPr lang="uk-UA" sz="2000" b="0" i="0" dirty="0">
                <a:solidFill>
                  <a:srgbClr val="000000"/>
                </a:solidFill>
                <a:effectLst/>
              </a:rPr>
              <a:t>в річницю початку Євромайдану. Цього дня вшановується патріотизм і мужність громадян, які восени 2004-го та в листопаді 2013 – лютому 2014 року стали на захист демократичних цінностей, прав і свобод людини й громадянина, національних інтересів української держави та її європейського вибору. В День Гідності та Свободи, ми вшановуємо Героїв Небесної Сотні, захисників і захисниць та усіх тих, хто власним життям, своєю жертовністю демонструють щире прагнення українців жити у вільній, демократичній й суверенній державі.</a:t>
            </a:r>
          </a:p>
        </p:txBody>
      </p:sp>
    </p:spTree>
    <p:extLst>
      <p:ext uri="{BB962C8B-B14F-4D97-AF65-F5344CB8AC3E}">
        <p14:creationId xmlns:p14="http://schemas.microsoft.com/office/powerpoint/2010/main" val="348517061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981303" y="740229"/>
            <a:ext cx="6688184" cy="537798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pic>
        <p:nvPicPr>
          <p:cNvPr id="7" name="Рисунок 6">
            <a:extLst>
              <a:ext uri="{FF2B5EF4-FFF2-40B4-BE49-F238E27FC236}">
                <a16:creationId xmlns:a16="http://schemas.microsoft.com/office/drawing/2014/main" id="{AC71CF0E-B80B-4DB4-9877-8808AF1B0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08" y="740229"/>
            <a:ext cx="3807611" cy="5377982"/>
          </a:xfrm>
          <a:prstGeom prst="rect">
            <a:avLst/>
          </a:prstGeom>
          <a:ln w="19050">
            <a:solidFill>
              <a:schemeClr val="bg1"/>
            </a:solidFill>
          </a:ln>
        </p:spPr>
      </p:pic>
      <p:sp>
        <p:nvSpPr>
          <p:cNvPr id="2" name="TextBox 1">
            <a:extLst>
              <a:ext uri="{FF2B5EF4-FFF2-40B4-BE49-F238E27FC236}">
                <a16:creationId xmlns:a16="http://schemas.microsoft.com/office/drawing/2014/main" id="{0563C244-63F2-43DB-944D-72030E47CF77}"/>
              </a:ext>
            </a:extLst>
          </p:cNvPr>
          <p:cNvSpPr txBox="1"/>
          <p:nvPr/>
        </p:nvSpPr>
        <p:spPr>
          <a:xfrm>
            <a:off x="5486401" y="1212111"/>
            <a:ext cx="5755652" cy="923330"/>
          </a:xfrm>
          <a:prstGeom prst="rect">
            <a:avLst/>
          </a:prstGeom>
          <a:noFill/>
        </p:spPr>
        <p:txBody>
          <a:bodyPr wrap="square" rtlCol="0">
            <a:spAutoFit/>
          </a:bodyPr>
          <a:lstStyle/>
          <a:p>
            <a:pPr algn="just"/>
            <a:r>
              <a:rPr lang="uk-UA" dirty="0"/>
              <a:t>Євромайдан хроніка відчуттів : </a:t>
            </a:r>
            <a:r>
              <a:rPr lang="en-US" dirty="0"/>
              <a:t>[</a:t>
            </a:r>
            <a:r>
              <a:rPr lang="uk-UA" dirty="0"/>
              <a:t>колекція есе</a:t>
            </a:r>
            <a:r>
              <a:rPr lang="en-US" dirty="0"/>
              <a:t>]</a:t>
            </a:r>
            <a:r>
              <a:rPr lang="uk-UA" dirty="0"/>
              <a:t> / Тарас Прохасько </a:t>
            </a:r>
            <a:r>
              <a:rPr lang="en-US" dirty="0"/>
              <a:t>[</a:t>
            </a:r>
            <a:r>
              <a:rPr lang="uk-UA" dirty="0"/>
              <a:t>та ін.</a:t>
            </a:r>
            <a:r>
              <a:rPr lang="en-US" dirty="0"/>
              <a:t>]</a:t>
            </a:r>
            <a:r>
              <a:rPr lang="uk-UA" dirty="0"/>
              <a:t> ; </a:t>
            </a:r>
            <a:r>
              <a:rPr lang="en-US" dirty="0"/>
              <a:t>[</a:t>
            </a:r>
            <a:r>
              <a:rPr lang="uk-UA" dirty="0"/>
              <a:t>упоряд. Карп’юк В.</a:t>
            </a:r>
            <a:r>
              <a:rPr lang="en-US" dirty="0"/>
              <a:t>]</a:t>
            </a:r>
            <a:r>
              <a:rPr lang="uk-UA" dirty="0"/>
              <a:t>. </a:t>
            </a:r>
            <a:r>
              <a:rPr lang="uk-UA" dirty="0">
                <a:ea typeface="Times New Roman" panose="02020603050405020304" pitchFamily="18" charset="0"/>
              </a:rPr>
              <a:t>– Брустурів : Дискурс, 2014. – 151, </a:t>
            </a:r>
            <a:r>
              <a:rPr lang="en-US" dirty="0">
                <a:ea typeface="Times New Roman" panose="02020603050405020304" pitchFamily="18" charset="0"/>
              </a:rPr>
              <a:t>[1] c</a:t>
            </a:r>
            <a:r>
              <a:rPr lang="uk-UA" dirty="0">
                <a:ea typeface="Times New Roman" panose="02020603050405020304" pitchFamily="18" charset="0"/>
              </a:rPr>
              <a:t>. : фото.</a:t>
            </a:r>
            <a:endParaRPr lang="uk-UA" dirty="0"/>
          </a:p>
        </p:txBody>
      </p:sp>
      <p:sp>
        <p:nvSpPr>
          <p:cNvPr id="6" name="TextBox 5">
            <a:extLst>
              <a:ext uri="{FF2B5EF4-FFF2-40B4-BE49-F238E27FC236}">
                <a16:creationId xmlns:a16="http://schemas.microsoft.com/office/drawing/2014/main" id="{3441A568-74B0-477B-928D-0393430E1CAD}"/>
              </a:ext>
            </a:extLst>
          </p:cNvPr>
          <p:cNvSpPr txBox="1"/>
          <p:nvPr/>
        </p:nvSpPr>
        <p:spPr>
          <a:xfrm>
            <a:off x="5486400" y="2303522"/>
            <a:ext cx="5755653" cy="3416320"/>
          </a:xfrm>
          <a:prstGeom prst="rect">
            <a:avLst/>
          </a:prstGeom>
          <a:noFill/>
        </p:spPr>
        <p:txBody>
          <a:bodyPr wrap="square" rtlCol="0">
            <a:spAutoFit/>
          </a:bodyPr>
          <a:lstStyle/>
          <a:p>
            <a:pPr algn="just"/>
            <a:r>
              <a:rPr lang="uk-UA" sz="1800" i="1" dirty="0">
                <a:solidFill>
                  <a:srgbClr val="444444"/>
                </a:solidFill>
                <a:effectLst/>
                <a:ea typeface="Times New Roman" panose="02020603050405020304" pitchFamily="18" charset="0"/>
              </a:rPr>
              <a:t>Подія </a:t>
            </a:r>
            <a:r>
              <a:rPr lang="uk-UA" i="1" dirty="0">
                <a:solidFill>
                  <a:srgbClr val="444444"/>
                </a:solidFill>
                <a:effectLst/>
                <a:ea typeface="Times New Roman" panose="02020603050405020304" pitchFamily="18" charset="0"/>
              </a:rPr>
              <a:t>Євромайдану і окремі дії в період його тривання матимуть повно інтерпретацій з поглядів історичного, суспільного, культурного... Вже зараз звучить чимало думок і оцінок. Але на все свій час. Чи не найцікавіше після кожної історичної епохи – польові враження. Саме в них найдостовірніші і найцінніші деталі. Ще ліпше, коли це враження не лише людей з досвідом, а й з умінням їх передавати. В кінці видання подано хронологію основних етапів Євромайдану (21.11.2013-22.02.2014). Подані події є вибраними серед тих, що відбувалися впродовж Євромайдану, і не претендують на вичерпність.</a:t>
            </a:r>
            <a:r>
              <a:rPr lang="uk-UA" sz="1800" i="1" dirty="0">
                <a:solidFill>
                  <a:srgbClr val="444444"/>
                </a:solidFill>
                <a:effectLst/>
                <a:ea typeface="Times New Roman" panose="02020603050405020304" pitchFamily="18" charset="0"/>
              </a:rPr>
              <a:t> </a:t>
            </a:r>
            <a:endParaRPr lang="uk-UA" dirty="0"/>
          </a:p>
        </p:txBody>
      </p:sp>
    </p:spTree>
    <p:extLst>
      <p:ext uri="{BB962C8B-B14F-4D97-AF65-F5344CB8AC3E}">
        <p14:creationId xmlns:p14="http://schemas.microsoft.com/office/powerpoint/2010/main" val="107464130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972594" y="1201783"/>
            <a:ext cx="6644640" cy="432816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B2EE5C4-B01F-4724-8605-1FD60C31D6E5}"/>
              </a:ext>
            </a:extLst>
          </p:cNvPr>
          <p:cNvSpPr txBox="1"/>
          <p:nvPr/>
        </p:nvSpPr>
        <p:spPr>
          <a:xfrm>
            <a:off x="5442856" y="1613020"/>
            <a:ext cx="5716871" cy="646331"/>
          </a:xfrm>
          <a:prstGeom prst="rect">
            <a:avLst/>
          </a:prstGeom>
          <a:noFill/>
        </p:spPr>
        <p:txBody>
          <a:bodyPr wrap="square" rtlCol="0">
            <a:spAutoFit/>
          </a:bodyPr>
          <a:lstStyle/>
          <a:p>
            <a:pPr algn="just"/>
            <a:r>
              <a:rPr lang="uk-UA" dirty="0">
                <a:cs typeface="Times New Roman" pitchFamily="18" charset="0"/>
              </a:rPr>
              <a:t>Гук, Н. Євромайдан </a:t>
            </a:r>
            <a:r>
              <a:rPr lang="en-US" dirty="0">
                <a:cs typeface="Times New Roman" pitchFamily="18" charset="0"/>
              </a:rPr>
              <a:t>[</a:t>
            </a:r>
            <a:r>
              <a:rPr lang="uk-UA" dirty="0">
                <a:cs typeface="Times New Roman" pitchFamily="18" charset="0"/>
              </a:rPr>
              <a:t>звичайні герої</a:t>
            </a:r>
            <a:r>
              <a:rPr lang="en-US" dirty="0">
                <a:cs typeface="Times New Roman" pitchFamily="18" charset="0"/>
              </a:rPr>
              <a:t>]</a:t>
            </a:r>
            <a:r>
              <a:rPr lang="uk-UA" dirty="0">
                <a:cs typeface="Times New Roman" pitchFamily="18" charset="0"/>
              </a:rPr>
              <a:t> : </a:t>
            </a:r>
            <a:r>
              <a:rPr lang="en-US" dirty="0">
                <a:cs typeface="Times New Roman" pitchFamily="18" charset="0"/>
              </a:rPr>
              <a:t>[</a:t>
            </a:r>
            <a:r>
              <a:rPr lang="uk-UA" dirty="0">
                <a:cs typeface="Times New Roman" pitchFamily="18" charset="0"/>
              </a:rPr>
              <a:t>зб. розповідей</a:t>
            </a:r>
            <a:r>
              <a:rPr lang="en-US" dirty="0">
                <a:cs typeface="Times New Roman" pitchFamily="18" charset="0"/>
              </a:rPr>
              <a:t>]</a:t>
            </a:r>
            <a:r>
              <a:rPr lang="uk-UA" dirty="0">
                <a:cs typeface="Times New Roman" pitchFamily="18" charset="0"/>
              </a:rPr>
              <a:t> / Наталя Гук. – Київ : Брайт Букс, 2015. – 139, </a:t>
            </a:r>
            <a:r>
              <a:rPr lang="en-US" dirty="0">
                <a:cs typeface="Times New Roman" pitchFamily="18" charset="0"/>
              </a:rPr>
              <a:t>[</a:t>
            </a:r>
            <a:r>
              <a:rPr lang="uk-UA" dirty="0">
                <a:cs typeface="Times New Roman" pitchFamily="18" charset="0"/>
              </a:rPr>
              <a:t>4</a:t>
            </a:r>
            <a:r>
              <a:rPr lang="en-US" dirty="0">
                <a:cs typeface="Times New Roman" pitchFamily="18" charset="0"/>
              </a:rPr>
              <a:t>]</a:t>
            </a:r>
            <a:r>
              <a:rPr lang="uk-UA" dirty="0">
                <a:cs typeface="Times New Roman" pitchFamily="18" charset="0"/>
              </a:rPr>
              <a:t> с. </a:t>
            </a:r>
            <a:endParaRPr lang="ru-RU" dirty="0">
              <a:cs typeface="Times New Roman" pitchFamily="18" charset="0"/>
            </a:endParaRPr>
          </a:p>
        </p:txBody>
      </p:sp>
      <p:sp>
        <p:nvSpPr>
          <p:cNvPr id="7" name="TextBox 6">
            <a:extLst>
              <a:ext uri="{FF2B5EF4-FFF2-40B4-BE49-F238E27FC236}">
                <a16:creationId xmlns:a16="http://schemas.microsoft.com/office/drawing/2014/main" id="{85B75604-2990-4641-8D8B-CC988F1EEE81}"/>
              </a:ext>
            </a:extLst>
          </p:cNvPr>
          <p:cNvSpPr txBox="1"/>
          <p:nvPr/>
        </p:nvSpPr>
        <p:spPr>
          <a:xfrm>
            <a:off x="5442857" y="2586345"/>
            <a:ext cx="5716870" cy="2585323"/>
          </a:xfrm>
          <a:prstGeom prst="rect">
            <a:avLst/>
          </a:prstGeom>
          <a:noFill/>
        </p:spPr>
        <p:txBody>
          <a:bodyPr wrap="square" rtlCol="0">
            <a:spAutoFit/>
          </a:bodyPr>
          <a:lstStyle/>
          <a:p>
            <a:pPr algn="just"/>
            <a:r>
              <a:rPr lang="uk-UA" i="1" dirty="0"/>
              <a:t>Це збірка розповідей про звичайних і водночас неймовірних людей, які створили революцію 2013-2014 років. Тут усього потрошку:  долання меж і страхів, шалена любов до Батьківщини, рішучість діяти, бажання залишити нащадкам єдину та квітучу Україну, переосмислення буття й відкриття нового себе, сміливість відстоювати свободу. Але основа всіх подій єдина – прагнення змінити світ на краще та віра, яка не знає слова “неможливо”.</a:t>
            </a:r>
            <a:endParaRPr lang="ru-RU" i="1" dirty="0"/>
          </a:p>
        </p:txBody>
      </p:sp>
      <p:pic>
        <p:nvPicPr>
          <p:cNvPr id="8" name="Picture 2" descr="D:\Мои документы\Виставки опис\2021\Сотня книги\Євромайдан.jpg">
            <a:extLst>
              <a:ext uri="{FF2B5EF4-FFF2-40B4-BE49-F238E27FC236}">
                <a16:creationId xmlns:a16="http://schemas.microsoft.com/office/drawing/2014/main" id="{6168F45A-DA65-4162-920A-C2A3A889910B}"/>
              </a:ext>
            </a:extLst>
          </p:cNvPr>
          <p:cNvPicPr>
            <a:picLocks noChangeAspect="1" noChangeArrowheads="1"/>
          </p:cNvPicPr>
          <p:nvPr/>
        </p:nvPicPr>
        <p:blipFill>
          <a:blip r:embed="rId2" cstate="print"/>
          <a:srcRect/>
          <a:stretch>
            <a:fillRect/>
          </a:stretch>
        </p:blipFill>
        <p:spPr bwMode="auto">
          <a:xfrm>
            <a:off x="641253" y="655421"/>
            <a:ext cx="3718445" cy="5518955"/>
          </a:xfrm>
          <a:prstGeom prst="rect">
            <a:avLst/>
          </a:prstGeom>
          <a:noFill/>
          <a:ln w="28575">
            <a:solidFill>
              <a:sysClr val="window" lastClr="FFFFFF"/>
            </a:solidFill>
          </a:ln>
        </p:spPr>
      </p:pic>
    </p:spTree>
    <p:extLst>
      <p:ext uri="{BB962C8B-B14F-4D97-AF65-F5344CB8AC3E}">
        <p14:creationId xmlns:p14="http://schemas.microsoft.com/office/powerpoint/2010/main" val="43458105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5137649" y="1010194"/>
            <a:ext cx="6454675" cy="4902926"/>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DDAA9EC-C71E-406C-A707-EFAD45BC3E0A}"/>
              </a:ext>
            </a:extLst>
          </p:cNvPr>
          <p:cNvSpPr txBox="1"/>
          <p:nvPr/>
        </p:nvSpPr>
        <p:spPr>
          <a:xfrm>
            <a:off x="5556068" y="1411459"/>
            <a:ext cx="5556068" cy="923330"/>
          </a:xfrm>
          <a:prstGeom prst="rect">
            <a:avLst/>
          </a:prstGeom>
          <a:noFill/>
        </p:spPr>
        <p:txBody>
          <a:bodyPr wrap="square" rtlCol="0">
            <a:spAutoFit/>
          </a:bodyPr>
          <a:lstStyle/>
          <a:p>
            <a:pPr algn="just"/>
            <a:r>
              <a:rPr lang="uk-UA" dirty="0"/>
              <a:t>Майдан. Свідчення. Київ, 2013-2014 роки / </a:t>
            </a:r>
            <a:r>
              <a:rPr lang="en-US" dirty="0"/>
              <a:t>[</a:t>
            </a:r>
            <a:r>
              <a:rPr lang="uk-UA" dirty="0"/>
              <a:t>авт. кол.: О. Андреєва, У. Головач, Л. Лисенко та ін.</a:t>
            </a:r>
            <a:r>
              <a:rPr lang="en-US" dirty="0"/>
              <a:t>]</a:t>
            </a:r>
            <a:r>
              <a:rPr lang="uk-UA" dirty="0"/>
              <a:t> ; за ред.: Л. Фінберга, У. Головач. – Київ : Дух і Літера, 2016. – 784 с. </a:t>
            </a:r>
            <a:endParaRPr lang="ru-RU" dirty="0"/>
          </a:p>
        </p:txBody>
      </p:sp>
      <p:sp>
        <p:nvSpPr>
          <p:cNvPr id="9" name="TextBox 8">
            <a:extLst>
              <a:ext uri="{FF2B5EF4-FFF2-40B4-BE49-F238E27FC236}">
                <a16:creationId xmlns:a16="http://schemas.microsoft.com/office/drawing/2014/main" id="{A63CF223-D015-411B-ACCC-7AC645C087FE}"/>
              </a:ext>
            </a:extLst>
          </p:cNvPr>
          <p:cNvSpPr txBox="1"/>
          <p:nvPr/>
        </p:nvSpPr>
        <p:spPr>
          <a:xfrm>
            <a:off x="5617839" y="2650449"/>
            <a:ext cx="5494297" cy="2862322"/>
          </a:xfrm>
          <a:prstGeom prst="rect">
            <a:avLst/>
          </a:prstGeom>
          <a:noFill/>
        </p:spPr>
        <p:txBody>
          <a:bodyPr wrap="square" rtlCol="0">
            <a:spAutoFit/>
          </a:bodyPr>
          <a:lstStyle/>
          <a:p>
            <a:pPr algn="just">
              <a:spcBef>
                <a:spcPts val="1200"/>
              </a:spcBef>
              <a:spcAft>
                <a:spcPts val="1200"/>
              </a:spcAft>
            </a:pPr>
            <a:r>
              <a:rPr lang="uk-UA" i="1" dirty="0"/>
              <a:t>Ця книга – добірка свідчень про події Революції Гідності в Україні (листопад 2013 – лютий 2014 року). Зібрано та публікуються розповіді оборонців, медиків, священників, митців – людей різного віку та фаху, мешканців практично всіх регіонів країни. Вони були учасниками і свідками Майдану – етапу “народження нової нації”. Майдан, поза сумнівом, стане одним із важливих символів української новітньої історії. Багатоголосся думок, представлених у книзі, зацікавить  читачів.</a:t>
            </a:r>
            <a:endParaRPr lang="ru-RU" i="1" dirty="0"/>
          </a:p>
        </p:txBody>
      </p:sp>
      <p:pic>
        <p:nvPicPr>
          <p:cNvPr id="6" name="Picture 2" descr="D:\Мои документы\Виставки опис\2021\Сотня книги\Майдан. Свідчення.jpg">
            <a:extLst>
              <a:ext uri="{FF2B5EF4-FFF2-40B4-BE49-F238E27FC236}">
                <a16:creationId xmlns:a16="http://schemas.microsoft.com/office/drawing/2014/main" id="{CB92C6AB-D856-434A-9F7B-AD6E620BD9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919" y="692697"/>
            <a:ext cx="3817046" cy="5613303"/>
          </a:xfrm>
          <a:prstGeom prst="rect">
            <a:avLst/>
          </a:prstGeom>
          <a:noFill/>
          <a:ln w="25400">
            <a:solidFill>
              <a:schemeClr val="bg1"/>
            </a:solidFill>
          </a:ln>
        </p:spPr>
      </p:pic>
    </p:spTree>
    <p:extLst>
      <p:ext uri="{BB962C8B-B14F-4D97-AF65-F5344CB8AC3E}">
        <p14:creationId xmlns:p14="http://schemas.microsoft.com/office/powerpoint/2010/main" val="19531805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5033553" y="1158240"/>
            <a:ext cx="6557556" cy="4789714"/>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CC458C0-38D2-4671-8E0B-D46614277BC6}"/>
              </a:ext>
            </a:extLst>
          </p:cNvPr>
          <p:cNvSpPr txBox="1"/>
          <p:nvPr/>
        </p:nvSpPr>
        <p:spPr>
          <a:xfrm>
            <a:off x="5528930" y="1540709"/>
            <a:ext cx="5530956" cy="923330"/>
          </a:xfrm>
          <a:prstGeom prst="rect">
            <a:avLst/>
          </a:prstGeom>
          <a:noFill/>
        </p:spPr>
        <p:txBody>
          <a:bodyPr wrap="square" rtlCol="0">
            <a:spAutoFit/>
          </a:bodyPr>
          <a:lstStyle/>
          <a:p>
            <a:pPr algn="just"/>
            <a:r>
              <a:rPr lang="uk-UA" dirty="0"/>
              <a:t>Мухарський, А. Майдан. Революція Духу : альманах / Антін Мухарський. – Київ : Наш Формат, 2014. – 314 с. : фото.</a:t>
            </a:r>
            <a:endParaRPr lang="ru-RU" dirty="0"/>
          </a:p>
        </p:txBody>
      </p:sp>
      <p:sp>
        <p:nvSpPr>
          <p:cNvPr id="10" name="TextBox 9">
            <a:extLst>
              <a:ext uri="{FF2B5EF4-FFF2-40B4-BE49-F238E27FC236}">
                <a16:creationId xmlns:a16="http://schemas.microsoft.com/office/drawing/2014/main" id="{1224A01A-1B8C-4598-9CF6-F1E071856A07}"/>
              </a:ext>
            </a:extLst>
          </p:cNvPr>
          <p:cNvSpPr txBox="1"/>
          <p:nvPr/>
        </p:nvSpPr>
        <p:spPr>
          <a:xfrm>
            <a:off x="5528930" y="2774835"/>
            <a:ext cx="5530956" cy="2862322"/>
          </a:xfrm>
          <a:prstGeom prst="rect">
            <a:avLst/>
          </a:prstGeom>
          <a:noFill/>
        </p:spPr>
        <p:txBody>
          <a:bodyPr wrap="square" rtlCol="0">
            <a:spAutoFit/>
          </a:bodyPr>
          <a:lstStyle/>
          <a:p>
            <a:pPr algn="just"/>
            <a:r>
              <a:rPr lang="uk-UA" i="1" dirty="0"/>
              <a:t>«Майдан. Революція Духу» – збірник спогадів, відвертих розповідей про Євромайдан публічних діячів, істориків, художників, письменників, громадських діячів і просто очевидців. Тут можна знайти відповіді на низку не до кінця досліджених питань, відкрити нові невідомі факти нашої історії, по іншому сприйняти те, що відбулось у ті дні. Альманах містить близько двохсот світлин, зроблених вітчизняними фотографами та митцями.</a:t>
            </a:r>
            <a:endParaRPr lang="ru-RU" i="1" dirty="0"/>
          </a:p>
        </p:txBody>
      </p:sp>
      <p:pic>
        <p:nvPicPr>
          <p:cNvPr id="12" name="Picture 2" descr="D:\Мои документы\Виставки опис\2021\Сотня книги\Мухарський.jpg">
            <a:extLst>
              <a:ext uri="{FF2B5EF4-FFF2-40B4-BE49-F238E27FC236}">
                <a16:creationId xmlns:a16="http://schemas.microsoft.com/office/drawing/2014/main" id="{B48B84E0-26C8-4F7E-BB12-4174586C24EE}"/>
              </a:ext>
            </a:extLst>
          </p:cNvPr>
          <p:cNvPicPr>
            <a:picLocks noChangeAspect="1" noChangeArrowheads="1"/>
          </p:cNvPicPr>
          <p:nvPr/>
        </p:nvPicPr>
        <p:blipFill>
          <a:blip r:embed="rId2" cstate="print"/>
          <a:srcRect/>
          <a:stretch>
            <a:fillRect/>
          </a:stretch>
        </p:blipFill>
        <p:spPr bwMode="auto">
          <a:xfrm>
            <a:off x="670921" y="753656"/>
            <a:ext cx="3770062" cy="5544616"/>
          </a:xfrm>
          <a:prstGeom prst="rect">
            <a:avLst/>
          </a:prstGeom>
          <a:noFill/>
          <a:ln w="25400">
            <a:solidFill>
              <a:schemeClr val="bg1"/>
            </a:solidFill>
          </a:ln>
        </p:spPr>
      </p:pic>
    </p:spTree>
    <p:extLst>
      <p:ext uri="{BB962C8B-B14F-4D97-AF65-F5344CB8AC3E}">
        <p14:creationId xmlns:p14="http://schemas.microsoft.com/office/powerpoint/2010/main" val="47821229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5075621" y="992778"/>
            <a:ext cx="6559029" cy="504226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AEE772F-CB89-420F-9F20-440DE2CB8505}"/>
              </a:ext>
            </a:extLst>
          </p:cNvPr>
          <p:cNvSpPr txBox="1"/>
          <p:nvPr/>
        </p:nvSpPr>
        <p:spPr>
          <a:xfrm>
            <a:off x="5589080" y="1354285"/>
            <a:ext cx="5549183" cy="1200329"/>
          </a:xfrm>
          <a:prstGeom prst="rect">
            <a:avLst/>
          </a:prstGeom>
          <a:noFill/>
        </p:spPr>
        <p:txBody>
          <a:bodyPr wrap="square" rtlCol="0">
            <a:spAutoFit/>
          </a:bodyPr>
          <a:lstStyle/>
          <a:p>
            <a:pPr algn="just"/>
            <a:r>
              <a:rPr lang="uk-UA" dirty="0"/>
              <a:t>Майдан. Пряма мова. Кн. 1 / </a:t>
            </a:r>
            <a:r>
              <a:rPr lang="en-US" dirty="0"/>
              <a:t>[</a:t>
            </a:r>
            <a:r>
              <a:rPr lang="uk-UA" dirty="0"/>
              <a:t>авт. проєкту: О. Ю. Чебанюк, О. Ю. Ковальова</a:t>
            </a:r>
            <a:r>
              <a:rPr lang="en-US" dirty="0"/>
              <a:t>]</a:t>
            </a:r>
            <a:r>
              <a:rPr lang="uk-UA" dirty="0"/>
              <a:t>. – Київ : Нац. музей Революції Гідності, 2019. – 441 с. : фото, портр. – (Усна історія Майдану).</a:t>
            </a:r>
            <a:endParaRPr lang="ru-RU" dirty="0"/>
          </a:p>
        </p:txBody>
      </p:sp>
      <p:sp>
        <p:nvSpPr>
          <p:cNvPr id="8" name="TextBox 7">
            <a:extLst>
              <a:ext uri="{FF2B5EF4-FFF2-40B4-BE49-F238E27FC236}">
                <a16:creationId xmlns:a16="http://schemas.microsoft.com/office/drawing/2014/main" id="{16DB96F5-8003-44DC-B878-4E88322DFDC4}"/>
              </a:ext>
            </a:extLst>
          </p:cNvPr>
          <p:cNvSpPr txBox="1"/>
          <p:nvPr/>
        </p:nvSpPr>
        <p:spPr>
          <a:xfrm>
            <a:off x="5589080" y="2881288"/>
            <a:ext cx="5549183" cy="2862322"/>
          </a:xfrm>
          <a:prstGeom prst="rect">
            <a:avLst/>
          </a:prstGeom>
          <a:noFill/>
        </p:spPr>
        <p:txBody>
          <a:bodyPr wrap="square" rtlCol="0">
            <a:spAutoFit/>
          </a:bodyPr>
          <a:lstStyle/>
          <a:p>
            <a:pPr algn="just"/>
            <a:r>
              <a:rPr lang="uk-UA" i="1" dirty="0"/>
              <a:t>35 інтерв’ю, записаних з учасниками та свідками подій Революції Гідності в Україні, складають першу книгу серії усних історій “Майдан. Пряма мова”, започаткованої Національним музеєм Революції Гідності. Упродовж 2014-2019 років науковці зібрали понад 200 інтерв’ю, і сьогодні робота зі збору свідчень триває. Євромайдан – драматичний період новітньої історії України постає перед нами у спогадах, враженнях, роздумах, епізодах пережитого. </a:t>
            </a:r>
            <a:endParaRPr lang="ru-RU" i="1" dirty="0"/>
          </a:p>
        </p:txBody>
      </p:sp>
      <p:pic>
        <p:nvPicPr>
          <p:cNvPr id="6" name="Picture 2" descr="D:\Мои документы\Виставки опис\2021\Сотня книги\Копия Майдан пряма мова_1.png">
            <a:extLst>
              <a:ext uri="{FF2B5EF4-FFF2-40B4-BE49-F238E27FC236}">
                <a16:creationId xmlns:a16="http://schemas.microsoft.com/office/drawing/2014/main" id="{B278A835-FE68-42C8-84C6-6C0C714D1DCF}"/>
              </a:ext>
            </a:extLst>
          </p:cNvPr>
          <p:cNvPicPr>
            <a:picLocks noChangeAspect="1" noChangeArrowheads="1"/>
          </p:cNvPicPr>
          <p:nvPr/>
        </p:nvPicPr>
        <p:blipFill>
          <a:blip r:embed="rId2" cstate="print"/>
          <a:srcRect/>
          <a:stretch>
            <a:fillRect/>
          </a:stretch>
        </p:blipFill>
        <p:spPr bwMode="auto">
          <a:xfrm>
            <a:off x="659398" y="751317"/>
            <a:ext cx="3790682" cy="5575368"/>
          </a:xfrm>
          <a:prstGeom prst="rect">
            <a:avLst/>
          </a:prstGeom>
          <a:noFill/>
          <a:ln w="25400">
            <a:solidFill>
              <a:schemeClr val="bg1"/>
            </a:solidFill>
          </a:ln>
        </p:spPr>
      </p:pic>
    </p:spTree>
    <p:extLst>
      <p:ext uri="{BB962C8B-B14F-4D97-AF65-F5344CB8AC3E}">
        <p14:creationId xmlns:p14="http://schemas.microsoft.com/office/powerpoint/2010/main" val="118050780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4981303" y="1550125"/>
            <a:ext cx="6548847" cy="3901441"/>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1C6D9BA-F7A4-48FC-A1E7-44FE7C83BBB4}"/>
              </a:ext>
            </a:extLst>
          </p:cNvPr>
          <p:cNvSpPr txBox="1"/>
          <p:nvPr/>
        </p:nvSpPr>
        <p:spPr>
          <a:xfrm>
            <a:off x="5477689" y="2002082"/>
            <a:ext cx="5643155" cy="1200329"/>
          </a:xfrm>
          <a:prstGeom prst="rect">
            <a:avLst/>
          </a:prstGeom>
          <a:noFill/>
        </p:spPr>
        <p:txBody>
          <a:bodyPr wrap="square" rtlCol="0">
            <a:spAutoFit/>
          </a:bodyPr>
          <a:lstStyle/>
          <a:p>
            <a:pPr algn="just"/>
            <a:r>
              <a:rPr lang="uk-UA" dirty="0"/>
              <a:t>Материнська молитва. Українки – героям Майдану : поезії / </a:t>
            </a:r>
            <a:r>
              <a:rPr lang="en-US" dirty="0"/>
              <a:t>[</a:t>
            </a:r>
            <a:r>
              <a:rPr lang="uk-UA" dirty="0"/>
              <a:t>авт.</a:t>
            </a:r>
            <a:r>
              <a:rPr lang="en-US" dirty="0"/>
              <a:t> </a:t>
            </a:r>
            <a:r>
              <a:rPr lang="uk-UA" dirty="0"/>
              <a:t>передм.: Т. Череп-Пероганич, Ю. Пероганич ; ред. Л. Сердунич</a:t>
            </a:r>
            <a:r>
              <a:rPr lang="en-US" dirty="0"/>
              <a:t>]</a:t>
            </a:r>
            <a:r>
              <a:rPr lang="uk-UA" dirty="0"/>
              <a:t>. – Київ : Наш Формат, 2014. – 68, </a:t>
            </a:r>
            <a:r>
              <a:rPr lang="en-US" dirty="0"/>
              <a:t>[</a:t>
            </a:r>
            <a:r>
              <a:rPr lang="uk-UA" dirty="0"/>
              <a:t>1</a:t>
            </a:r>
            <a:r>
              <a:rPr lang="en-US" dirty="0"/>
              <a:t>]</a:t>
            </a:r>
            <a:r>
              <a:rPr lang="uk-UA" dirty="0"/>
              <a:t> с.</a:t>
            </a:r>
            <a:endParaRPr lang="ru-RU" dirty="0"/>
          </a:p>
        </p:txBody>
      </p:sp>
      <p:pic>
        <p:nvPicPr>
          <p:cNvPr id="9" name="Picture 2" descr="D:\Мои документы\Виставки опис\2021\Сотня книги\Молитва.jpeg">
            <a:extLst>
              <a:ext uri="{FF2B5EF4-FFF2-40B4-BE49-F238E27FC236}">
                <a16:creationId xmlns:a16="http://schemas.microsoft.com/office/drawing/2014/main" id="{8B1CFB93-94D6-41B9-846E-A57D5D432A51}"/>
              </a:ext>
            </a:extLst>
          </p:cNvPr>
          <p:cNvPicPr>
            <a:picLocks noChangeAspect="1" noChangeArrowheads="1"/>
          </p:cNvPicPr>
          <p:nvPr/>
        </p:nvPicPr>
        <p:blipFill>
          <a:blip r:embed="rId2" cstate="print"/>
          <a:srcRect/>
          <a:stretch>
            <a:fillRect/>
          </a:stretch>
        </p:blipFill>
        <p:spPr bwMode="auto">
          <a:xfrm>
            <a:off x="661850" y="737315"/>
            <a:ext cx="3669027" cy="5527059"/>
          </a:xfrm>
          <a:prstGeom prst="rect">
            <a:avLst/>
          </a:prstGeom>
          <a:noFill/>
          <a:ln w="25400">
            <a:solidFill>
              <a:schemeClr val="bg1"/>
            </a:solidFill>
          </a:ln>
        </p:spPr>
      </p:pic>
      <p:sp>
        <p:nvSpPr>
          <p:cNvPr id="4" name="TextBox 3">
            <a:extLst>
              <a:ext uri="{FF2B5EF4-FFF2-40B4-BE49-F238E27FC236}">
                <a16:creationId xmlns:a16="http://schemas.microsoft.com/office/drawing/2014/main" id="{B03CA3BE-A5C4-4D17-BBCD-CE9CE849CA94}"/>
              </a:ext>
            </a:extLst>
          </p:cNvPr>
          <p:cNvSpPr txBox="1"/>
          <p:nvPr/>
        </p:nvSpPr>
        <p:spPr>
          <a:xfrm>
            <a:off x="5477689" y="3579777"/>
            <a:ext cx="5643155" cy="1477328"/>
          </a:xfrm>
          <a:prstGeom prst="rect">
            <a:avLst/>
          </a:prstGeom>
          <a:noFill/>
        </p:spPr>
        <p:txBody>
          <a:bodyPr wrap="square" rtlCol="0">
            <a:spAutoFit/>
          </a:bodyPr>
          <a:lstStyle/>
          <a:p>
            <a:pPr algn="just"/>
            <a:r>
              <a:rPr lang="uk-UA" i="1" dirty="0"/>
              <a:t>Збірник містить поезії, присвячені захисникам України – героям Майдану 2013-2014 років. Автори творів – відомі поетеси і звичайні жінки, яким болить доля рідної країни і доля тих, хто став на шлях боротьби за неї.</a:t>
            </a:r>
            <a:endParaRPr lang="ru-RU" i="1" dirty="0"/>
          </a:p>
        </p:txBody>
      </p:sp>
    </p:spTree>
    <p:extLst>
      <p:ext uri="{BB962C8B-B14F-4D97-AF65-F5344CB8AC3E}">
        <p14:creationId xmlns:p14="http://schemas.microsoft.com/office/powerpoint/2010/main" val="338491432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000">
              <a:schemeClr val="tx1"/>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округлені кути 2">
            <a:extLst>
              <a:ext uri="{FF2B5EF4-FFF2-40B4-BE49-F238E27FC236}">
                <a16:creationId xmlns:a16="http://schemas.microsoft.com/office/drawing/2014/main" id="{618330F3-AE71-4BD6-85E8-96059F812570}"/>
              </a:ext>
            </a:extLst>
          </p:cNvPr>
          <p:cNvSpPr/>
          <p:nvPr/>
        </p:nvSpPr>
        <p:spPr>
          <a:xfrm>
            <a:off x="5235370" y="844731"/>
            <a:ext cx="6322423" cy="531222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1000" b="0" i="0" u="none" strike="noStrike" kern="1200" cap="none" spc="0" normalizeH="0" baseline="0" noProof="0" dirty="0">
              <a:ln>
                <a:noFill/>
              </a:ln>
              <a:solidFill>
                <a:schemeClr val="tx1"/>
              </a:solidFill>
              <a:effectLst/>
              <a:uLnTx/>
              <a:uFillTx/>
              <a:latin typeface="Georgia" panose="02040502050405020303"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lang="uk-UA" sz="1000" dirty="0">
              <a:solidFill>
                <a:schemeClr val="tx1"/>
              </a:solidFill>
              <a:latin typeface="Georgia" panose="02040502050405020303"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1C6D9BA-F7A4-48FC-A1E7-44FE7C83BBB4}"/>
              </a:ext>
            </a:extLst>
          </p:cNvPr>
          <p:cNvSpPr txBox="1"/>
          <p:nvPr/>
        </p:nvSpPr>
        <p:spPr>
          <a:xfrm>
            <a:off x="5643154" y="1195266"/>
            <a:ext cx="5506857" cy="1200329"/>
          </a:xfrm>
          <a:prstGeom prst="rect">
            <a:avLst/>
          </a:prstGeom>
          <a:noFill/>
        </p:spPr>
        <p:txBody>
          <a:bodyPr wrap="square" rtlCol="0">
            <a:spAutoFit/>
          </a:bodyPr>
          <a:lstStyle/>
          <a:p>
            <a:pPr algn="just"/>
            <a:r>
              <a:rPr lang="uk-UA" i="0" dirty="0">
                <a:solidFill>
                  <a:srgbClr val="222222"/>
                </a:solidFill>
                <a:effectLst/>
              </a:rPr>
              <a:t>Вінницький, М. Український Майдан, російська війна. Хроніка та аналіз Революції гідності / М. Вінницький ; пер. з англ. Р. Клочка</a:t>
            </a:r>
            <a:r>
              <a:rPr lang="uk-UA" dirty="0">
                <a:solidFill>
                  <a:srgbClr val="222222"/>
                </a:solidFill>
              </a:rPr>
              <a:t>. </a:t>
            </a:r>
            <a:r>
              <a:rPr lang="uk-UA" i="0">
                <a:solidFill>
                  <a:srgbClr val="222222"/>
                </a:solidFill>
                <a:effectLst/>
              </a:rPr>
              <a:t>– Львів : </a:t>
            </a:r>
            <a:r>
              <a:rPr lang="uk-UA" i="0" dirty="0">
                <a:solidFill>
                  <a:srgbClr val="222222"/>
                </a:solidFill>
                <a:effectLst/>
              </a:rPr>
              <a:t>Вид-во Старого Лева, 2023. – 560 с.</a:t>
            </a:r>
            <a:endParaRPr lang="uk-UA" sz="1800" dirty="0">
              <a:effectLst/>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24D59F2-76E5-4BE0-9B69-85C17B465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1" y="725733"/>
            <a:ext cx="3875314" cy="5550223"/>
          </a:xfrm>
          <a:prstGeom prst="rect">
            <a:avLst/>
          </a:prstGeom>
          <a:ln w="19050">
            <a:solidFill>
              <a:schemeClr val="bg1"/>
            </a:solidFill>
          </a:ln>
        </p:spPr>
      </p:pic>
      <p:sp>
        <p:nvSpPr>
          <p:cNvPr id="9" name="TextBox 8">
            <a:extLst>
              <a:ext uri="{FF2B5EF4-FFF2-40B4-BE49-F238E27FC236}">
                <a16:creationId xmlns:a16="http://schemas.microsoft.com/office/drawing/2014/main" id="{B333B44D-7CEB-4DE3-8EA9-227676B4FF13}"/>
              </a:ext>
            </a:extLst>
          </p:cNvPr>
          <p:cNvSpPr txBox="1"/>
          <p:nvPr/>
        </p:nvSpPr>
        <p:spPr>
          <a:xfrm>
            <a:off x="5643153" y="2666039"/>
            <a:ext cx="5506857" cy="3139321"/>
          </a:xfrm>
          <a:prstGeom prst="rect">
            <a:avLst/>
          </a:prstGeom>
          <a:noFill/>
        </p:spPr>
        <p:txBody>
          <a:bodyPr wrap="square" rtlCol="0">
            <a:spAutoFit/>
          </a:bodyPr>
          <a:lstStyle/>
          <a:p>
            <a:pPr algn="just"/>
            <a:r>
              <a:rPr lang="uk-UA" b="0" i="1" dirty="0">
                <a:solidFill>
                  <a:srgbClr val="222222"/>
                </a:solidFill>
                <a:effectLst/>
              </a:rPr>
              <a:t>В цій книзі детально висвітлені події в Україні 2013-2018 рр. Ця історична праця поєднує в собі точку зору науковця і спостерігача-учасника, який брав активну участь у протестах на Майдані Незалежності в Києві. Під час Революції Гідності Михайло Вінницький був постійним коментатором англомовних ЗМІ, здійснював аналіз поточних подій в своєму блозі «Думки з Києва». Згодом написав книгу, яка вийшла англійською мовою ще в 2019 році, ставши внеском у відстоювання позицій України в довголітній інформаційній війні.</a:t>
            </a:r>
            <a:endParaRPr lang="uk-UA" i="1" dirty="0"/>
          </a:p>
        </p:txBody>
      </p:sp>
    </p:spTree>
    <p:extLst>
      <p:ext uri="{BB962C8B-B14F-4D97-AF65-F5344CB8AC3E}">
        <p14:creationId xmlns:p14="http://schemas.microsoft.com/office/powerpoint/2010/main" val="59011294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6290</TotalTime>
  <Words>1620</Words>
  <Application>Microsoft Office PowerPoint</Application>
  <PresentationFormat>Широкий екран</PresentationFormat>
  <Paragraphs>216</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Calibri</vt:lpstr>
      <vt:lpstr>Calibri Light</vt:lpstr>
      <vt:lpstr>Georgia</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aud_204</dc:creator>
  <cp:lastModifiedBy>aud_204</cp:lastModifiedBy>
  <cp:revision>513</cp:revision>
  <dcterms:created xsi:type="dcterms:W3CDTF">2025-02-06T07:46:17Z</dcterms:created>
  <dcterms:modified xsi:type="dcterms:W3CDTF">2025-11-21T08:56:42Z</dcterms:modified>
</cp:coreProperties>
</file>