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16"/>
  </p:notesMasterIdLst>
  <p:sldIdLst>
    <p:sldId id="1876" r:id="rId5"/>
    <p:sldId id="282" r:id="rId6"/>
    <p:sldId id="278" r:id="rId7"/>
    <p:sldId id="1877" r:id="rId8"/>
    <p:sldId id="1875" r:id="rId9"/>
    <p:sldId id="1878" r:id="rId10"/>
    <p:sldId id="1881" r:id="rId11"/>
    <p:sldId id="1879" r:id="rId12"/>
    <p:sldId id="1882" r:id="rId13"/>
    <p:sldId id="1883" r:id="rId14"/>
    <p:sldId id="1880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80" userDrawn="1">
          <p15:clr>
            <a:srgbClr val="A4A3A4"/>
          </p15:clr>
        </p15:guide>
        <p15:guide id="3" pos="7200" userDrawn="1">
          <p15:clr>
            <a:srgbClr val="A4A3A4"/>
          </p15:clr>
        </p15:guide>
        <p15:guide id="4" pos="4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4387"/>
    <a:srgbClr val="FF2625"/>
    <a:srgbClr val="007788"/>
    <a:srgbClr val="297C2A"/>
    <a:srgbClr val="F69000"/>
    <a:srgbClr val="01C2D1"/>
    <a:srgbClr val="D6D734"/>
    <a:srgbClr val="005C68"/>
    <a:srgbClr val="3B2E58"/>
    <a:srgbClr val="6B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24" autoAdjust="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>
        <p:guide orient="horz" pos="2160"/>
        <p:guide pos="480"/>
        <p:guide pos="7200"/>
        <p:guide pos="4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9F622F8-1824-4338-8C3C-5529D3BDEF4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18DDD53-BB38-4118-BC75-9CE27D49C55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6C03B6F7-B1AE-4118-ABA2-FFEC9B8F0E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646F5356-BDE8-43C1-9587-85323D02B19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89912C35-11A9-4DA7-8476-F1823F658CA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180ED79-CEC3-4FB9-B511-8597B20A0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DEB7EE2-04A2-4FB2-9625-C9C73AC4D32F}" type="slidenum">
              <a:rPr lang="en-US" altLang="en-US"/>
              <a:pPr/>
              <a:t>‹№›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BDB60B1-BEF5-4848-BB02-98EBFE355C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1"/>
            <a:ext cx="12191998" cy="685799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E7964CB-E75A-4A03-88D3-6A48EF650A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42012" y="2766219"/>
            <a:ext cx="6220101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Insert title here</a:t>
            </a:r>
          </a:p>
        </p:txBody>
      </p:sp>
    </p:spTree>
    <p:extLst>
      <p:ext uri="{BB962C8B-B14F-4D97-AF65-F5344CB8AC3E}">
        <p14:creationId xmlns:p14="http://schemas.microsoft.com/office/powerpoint/2010/main" val="14406792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0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7724906-4405-47F4-B533-7291B003B0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accent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1EEF53A4-35A6-4E43-B220-67DA381C591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  <p:pic>
        <p:nvPicPr>
          <p:cNvPr id="6" name="Picture Placeholder 5" descr="Red, blue grey white pattern background">
            <a:extLst>
              <a:ext uri="{FF2B5EF4-FFF2-40B4-BE49-F238E27FC236}">
                <a16:creationId xmlns:a16="http://schemas.microsoft.com/office/drawing/2014/main" id="{906BF34F-6945-4E11-BAEC-F66F7254C4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2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 Blu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6" descr="Red, blue grey white pattern background">
            <a:extLst>
              <a:ext uri="{FF2B5EF4-FFF2-40B4-BE49-F238E27FC236}">
                <a16:creationId xmlns:a16="http://schemas.microsoft.com/office/drawing/2014/main" id="{BC85C715-EF0D-4E33-AC89-C35DD2596E5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375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5/14/2025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02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5/14/2025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96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340929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5" descr="Red, blue grey white pattern background">
            <a:extLst>
              <a:ext uri="{FF2B5EF4-FFF2-40B4-BE49-F238E27FC236}">
                <a16:creationId xmlns:a16="http://schemas.microsoft.com/office/drawing/2014/main" id="{8FD53BA4-73D2-4CCA-8580-11F4221524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6" descr="White Striped background">
            <a:extLst>
              <a:ext uri="{FF2B5EF4-FFF2-40B4-BE49-F238E27FC236}">
                <a16:creationId xmlns:a16="http://schemas.microsoft.com/office/drawing/2014/main" id="{3917D528-010E-4303-97BF-F7F67BC661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324088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0" name="Text Placeholder 15">
            <a:extLst>
              <a:ext uri="{FF2B5EF4-FFF2-40B4-BE49-F238E27FC236}">
                <a16:creationId xmlns:a16="http://schemas.microsoft.com/office/drawing/2014/main" id="{780F473D-F2DF-4163-AB6E-F7327F60EC4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115823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11" name="Table Placeholder 10">
            <a:extLst>
              <a:ext uri="{FF2B5EF4-FFF2-40B4-BE49-F238E27FC236}">
                <a16:creationId xmlns:a16="http://schemas.microsoft.com/office/drawing/2014/main" id="{7DC18506-6205-438F-AA5C-D337F9975FC3}"/>
              </a:ext>
            </a:extLst>
          </p:cNvPr>
          <p:cNvSpPr>
            <a:spLocks noGrp="1"/>
          </p:cNvSpPr>
          <p:nvPr>
            <p:ph type="tbl" sz="quarter" idx="12" hasCustomPrompt="1"/>
          </p:nvPr>
        </p:nvSpPr>
        <p:spPr>
          <a:xfrm>
            <a:off x="757381" y="2591662"/>
            <a:ext cx="10667999" cy="28337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7" name="Picture Placeholder 5" descr="Red, blue grey white pattern background">
            <a:extLst>
              <a:ext uri="{FF2B5EF4-FFF2-40B4-BE49-F238E27FC236}">
                <a16:creationId xmlns:a16="http://schemas.microsoft.com/office/drawing/2014/main" id="{CD2D4C14-919B-45F8-8FB9-55AAC8A8FC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0252"/>
            <a:ext cx="12192000" cy="86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917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Patter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7668F4E-0433-49FD-9D92-3B60E9B0AE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99742" y="715961"/>
            <a:ext cx="6477000" cy="1189037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 spc="-5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99743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 indent="-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6" name="Picture Placeholder 6" descr="Red, blue grey white pattern background">
            <a:extLst>
              <a:ext uri="{FF2B5EF4-FFF2-40B4-BE49-F238E27FC236}">
                <a16:creationId xmlns:a16="http://schemas.microsoft.com/office/drawing/2014/main" id="{3A82D859-AED3-485F-A04E-40320B1043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476794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87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08" userDrawn="1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3624-9AD4-4B61-B3D1-7B21213507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4"/>
            <a:ext cx="10591800" cy="646332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7" name="Text Placeholder 15">
            <a:extLst>
              <a:ext uri="{FF2B5EF4-FFF2-40B4-BE49-F238E27FC236}">
                <a16:creationId xmlns:a16="http://schemas.microsoft.com/office/drawing/2014/main" id="{DF03C311-DDF4-44A3-9D51-D5FDC4A8E7B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432562"/>
            <a:ext cx="10667999" cy="92742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0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 b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8" name="SmartArt Placeholder 7">
            <a:extLst>
              <a:ext uri="{FF2B5EF4-FFF2-40B4-BE49-F238E27FC236}">
                <a16:creationId xmlns:a16="http://schemas.microsoft.com/office/drawing/2014/main" id="{9FD563C5-3DFB-47DD-8A9E-30D8084590F6}"/>
              </a:ext>
            </a:extLst>
          </p:cNvPr>
          <p:cNvSpPr>
            <a:spLocks noGrp="1"/>
          </p:cNvSpPr>
          <p:nvPr>
            <p:ph type="dgm" sz="quarter" idx="14" hasCustomPrompt="1"/>
          </p:nvPr>
        </p:nvSpPr>
        <p:spPr>
          <a:xfrm>
            <a:off x="762001" y="2369129"/>
            <a:ext cx="10667998" cy="334365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0"/>
            </a:lvl1pPr>
          </a:lstStyle>
          <a:p>
            <a:r>
              <a:rPr lang="en-US" dirty="0"/>
              <a:t>Insert Content here</a:t>
            </a:r>
          </a:p>
        </p:txBody>
      </p:sp>
      <p:pic>
        <p:nvPicPr>
          <p:cNvPr id="9" name="Picture Placeholder 8" descr="Red, blue grey white pattern background">
            <a:extLst>
              <a:ext uri="{FF2B5EF4-FFF2-40B4-BE49-F238E27FC236}">
                <a16:creationId xmlns:a16="http://schemas.microsoft.com/office/drawing/2014/main" id="{EFDBB6A3-9760-4B41-9E31-6D5DD396E16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99582"/>
            <a:ext cx="12192000" cy="858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62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2">
            <a:extLst>
              <a:ext uri="{FF2B5EF4-FFF2-40B4-BE49-F238E27FC236}">
                <a16:creationId xmlns:a16="http://schemas.microsoft.com/office/drawing/2014/main" id="{3F45076F-4240-4B40-8CE4-637DD751A6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3"/>
            <a:ext cx="5334000" cy="11890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498B63D-F60C-4A9D-8D3E-0C7CD748FED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5334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/>
            </a:lvl1pPr>
            <a:lvl2pPr marL="228600">
              <a:lnSpc>
                <a:spcPct val="100000"/>
              </a:lnSpc>
              <a:spcBef>
                <a:spcPts val="1000"/>
              </a:spcBef>
              <a:defRPr sz="1800"/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827A95C0-AE8D-46E1-9EF9-64504CBEF9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858000" y="715963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8" name="Picture Placeholder 13">
            <a:extLst>
              <a:ext uri="{FF2B5EF4-FFF2-40B4-BE49-F238E27FC236}">
                <a16:creationId xmlns:a16="http://schemas.microsoft.com/office/drawing/2014/main" id="{89E410BA-B0FE-4F0E-8BE5-D33CC016635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58000" y="3305541"/>
            <a:ext cx="4572000" cy="2362200"/>
          </a:xfrm>
          <a:prstGeom prst="rect">
            <a:avLst/>
          </a:prstGeom>
          <a:solidFill>
            <a:schemeClr val="tx2"/>
          </a:solidFill>
        </p:spPr>
        <p:txBody>
          <a:bodyPr>
            <a:normAutofit/>
          </a:bodyPr>
          <a:lstStyle>
            <a:lvl1pPr algn="ctr">
              <a:buNone/>
              <a:defRPr sz="1600"/>
            </a:lvl1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pic>
        <p:nvPicPr>
          <p:cNvPr id="11" name="Picture Placeholder 5" descr="Red, blue grey white pattern background">
            <a:extLst>
              <a:ext uri="{FF2B5EF4-FFF2-40B4-BE49-F238E27FC236}">
                <a16:creationId xmlns:a16="http://schemas.microsoft.com/office/drawing/2014/main" id="{1014381E-E235-4624-9267-69EEEE9826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980922"/>
            <a:ext cx="12192000" cy="877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6680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Pattern Content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87E8F-5716-4A71-B64F-EC5A742B4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2000" y="715961"/>
            <a:ext cx="6477000" cy="1189038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spcBef>
                <a:spcPts val="1000"/>
              </a:spcBef>
              <a:defRPr sz="4000" b="1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E8DBED36-2461-46D0-AF71-79E0064B375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1905000"/>
            <a:ext cx="6477000" cy="32766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1800" b="1">
                <a:solidFill>
                  <a:schemeClr val="bg1"/>
                </a:solidFill>
              </a:defRPr>
            </a:lvl1pPr>
            <a:lvl2pPr marL="228600">
              <a:lnSpc>
                <a:spcPct val="100000"/>
              </a:lnSpc>
              <a:spcBef>
                <a:spcPts val="1000"/>
              </a:spcBef>
              <a:defRPr sz="18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dirty="0"/>
              <a:t>Insert subtitle here</a:t>
            </a:r>
          </a:p>
          <a:p>
            <a:pPr lvl="1"/>
            <a:r>
              <a:rPr lang="en-US" dirty="0"/>
              <a:t>Insert content here</a:t>
            </a:r>
          </a:p>
        </p:txBody>
      </p:sp>
      <p:pic>
        <p:nvPicPr>
          <p:cNvPr id="5" name="Picture Placeholder 6" descr="Red, blue grey white pattern background">
            <a:extLst>
              <a:ext uri="{FF2B5EF4-FFF2-40B4-BE49-F238E27FC236}">
                <a16:creationId xmlns:a16="http://schemas.microsoft.com/office/drawing/2014/main" id="{6696C96D-182E-490E-A117-B60FF18536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27166" y="0"/>
            <a:ext cx="47648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2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0" userDrawn="1">
          <p15:clr>
            <a:srgbClr val="5ACBF0"/>
          </p15:clr>
        </p15:guide>
        <p15:guide id="4" orient="horz" pos="2487" userDrawn="1">
          <p15:clr>
            <a:srgbClr val="5ACBF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lus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6" descr="Picture placeholder ">
            <a:extLst>
              <a:ext uri="{FF2B5EF4-FFF2-40B4-BE49-F238E27FC236}">
                <a16:creationId xmlns:a16="http://schemas.microsoft.com/office/drawing/2014/main" id="{21F9B252-B7D4-4DA8-92E8-8A98BFEF41B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D9303A2-B30A-054C-B809-053B909E1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5301" y="1995467"/>
            <a:ext cx="9141397" cy="615553"/>
          </a:xfrm>
          <a:prstGeom prst="rect">
            <a:avLst/>
          </a:prstGeom>
          <a:noFill/>
        </p:spPr>
        <p:txBody>
          <a:bodyPr wrap="square" lIns="0" tIns="0" rIns="0" bIns="0" anchor="b" anchorCtr="0">
            <a:spAutoFit/>
          </a:bodyPr>
          <a:lstStyle>
            <a:lvl1pPr algn="ctr" defTabSz="932742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000" b="1" i="0" kern="1200" cap="none" spc="-50" baseline="0" dirty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10F58DD1-3970-D84D-8040-EF33B0971D5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96307" y="3260705"/>
            <a:ext cx="7799387" cy="153475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lang="en-US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Insert content here</a:t>
            </a:r>
          </a:p>
        </p:txBody>
      </p:sp>
    </p:spTree>
    <p:extLst>
      <p:ext uri="{BB962C8B-B14F-4D97-AF65-F5344CB8AC3E}">
        <p14:creationId xmlns:p14="http://schemas.microsoft.com/office/powerpoint/2010/main" val="410071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6127">
          <p15:clr>
            <a:srgbClr val="5ACBF0"/>
          </p15:clr>
        </p15:guide>
        <p15:guide id="3" orient="horz" pos="2243" userDrawn="1">
          <p15:clr>
            <a:srgbClr val="5ACBF0"/>
          </p15:clr>
        </p15:guide>
        <p15:guide id="4" orient="horz" pos="2488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96904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9" r:id="rId1"/>
    <p:sldLayoutId id="2147483699" r:id="rId2"/>
    <p:sldLayoutId id="2147483700" r:id="rId3"/>
    <p:sldLayoutId id="2147483691" r:id="rId4"/>
    <p:sldLayoutId id="2147483701" r:id="rId5"/>
    <p:sldLayoutId id="2147483706" r:id="rId6"/>
    <p:sldLayoutId id="2147483702" r:id="rId7"/>
    <p:sldLayoutId id="2147483704" r:id="rId8"/>
    <p:sldLayoutId id="2147483703" r:id="rId9"/>
    <p:sldLayoutId id="2147483690" r:id="rId10"/>
    <p:sldLayoutId id="2147483708" r:id="rId11"/>
    <p:sldLayoutId id="2147483709" r:id="rId12"/>
    <p:sldLayoutId id="2147483710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B04EDA57-5BEF-3603-D147-C295D94708A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196307" y="1309255"/>
            <a:ext cx="7799387" cy="3486207"/>
          </a:xfrm>
        </p:spPr>
        <p:txBody>
          <a:bodyPr/>
          <a:lstStyle/>
          <a:p>
            <a:r>
              <a:rPr lang="ru-RU" sz="6000" b="1" dirty="0">
                <a:latin typeface="+mj-lt"/>
              </a:rPr>
              <a:t>ЦИФРОВА ПЕДАГОГІКА </a:t>
            </a:r>
            <a:br>
              <a:rPr lang="ru-RU" sz="6000" b="1" dirty="0">
                <a:latin typeface="+mj-lt"/>
              </a:rPr>
            </a:br>
            <a:r>
              <a:rPr lang="ru-RU" sz="6000" b="1" dirty="0">
                <a:latin typeface="+mj-lt"/>
              </a:rPr>
              <a:t>В ШКІЛЬНІЙ ОСВІТІ</a:t>
            </a:r>
            <a:endParaRPr lang="ru-UA" sz="6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7801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CB8BE2-23C7-C0E4-C29E-EC8AD1996A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DE5DA0-2D57-55B3-F6BC-9675526A9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355" y="444732"/>
            <a:ext cx="9291636" cy="1231106"/>
          </a:xfrm>
        </p:spPr>
        <p:txBody>
          <a:bodyPr/>
          <a:lstStyle/>
          <a:p>
            <a:r>
              <a:rPr lang="uk-UA" dirty="0"/>
              <a:t>Дидактика у вимірі цифрової педагогіки</a:t>
            </a:r>
            <a:endParaRPr lang="ru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165386A-734F-278D-94AB-5C021F35DC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9255" y="2078182"/>
            <a:ext cx="9912928" cy="4010890"/>
          </a:xfrm>
        </p:spPr>
        <p:txBody>
          <a:bodyPr/>
          <a:lstStyle/>
          <a:p>
            <a:pPr algn="l"/>
            <a:r>
              <a:rPr lang="uk-UA" sz="2800" b="1" kern="100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«Цифрова дидактика», або «дидактика </a:t>
            </a:r>
            <a:r>
              <a:rPr lang="uk-UA" sz="2800" b="1" kern="10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цифрової освіти», </a:t>
            </a:r>
            <a:r>
              <a:rPr lang="ru-RU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b="1" dirty="0">
                <a:latin typeface="+mj-lt"/>
              </a:rPr>
              <a:t>– наука про </a:t>
            </a:r>
            <a:r>
              <a:rPr lang="ru-RU" sz="2800" b="1" dirty="0" err="1">
                <a:latin typeface="+mj-lt"/>
              </a:rPr>
              <a:t>організацію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освітнього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процесу</a:t>
            </a:r>
            <a:r>
              <a:rPr lang="ru-RU" sz="2800" b="1" dirty="0">
                <a:latin typeface="+mj-lt"/>
              </a:rPr>
              <a:t> в </a:t>
            </a:r>
            <a:r>
              <a:rPr lang="ru-RU" sz="2800" b="1" dirty="0" err="1">
                <a:latin typeface="+mj-lt"/>
              </a:rPr>
              <a:t>умовах</a:t>
            </a:r>
            <a:r>
              <a:rPr lang="ru-RU" sz="2800" b="1" dirty="0">
                <a:latin typeface="+mj-lt"/>
              </a:rPr>
              <a:t> цифрового </a:t>
            </a:r>
            <a:r>
              <a:rPr lang="ru-RU" sz="2800" b="1" dirty="0" err="1">
                <a:latin typeface="+mj-lt"/>
              </a:rPr>
              <a:t>суспільства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що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гармонійно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користується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традиційними</a:t>
            </a:r>
            <a:r>
              <a:rPr lang="ru-RU" sz="2800" b="1" dirty="0">
                <a:latin typeface="+mj-lt"/>
              </a:rPr>
              <a:t> для дидактики принципами та </a:t>
            </a:r>
            <a:r>
              <a:rPr lang="ru-RU" sz="2800" b="1" dirty="0" err="1">
                <a:latin typeface="+mj-lt"/>
              </a:rPr>
              <a:t>основними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поняттями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трансформуючи</a:t>
            </a:r>
            <a:r>
              <a:rPr lang="ru-RU" sz="2800" b="1" dirty="0">
                <a:latin typeface="+mj-lt"/>
              </a:rPr>
              <a:t> і </a:t>
            </a:r>
            <a:r>
              <a:rPr lang="ru-RU" sz="2800" b="1" dirty="0" err="1">
                <a:latin typeface="+mj-lt"/>
              </a:rPr>
              <a:t>доповнюючи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їх</a:t>
            </a:r>
            <a:r>
              <a:rPr lang="ru-RU" sz="2800" b="1" dirty="0">
                <a:latin typeface="+mj-lt"/>
              </a:rPr>
              <a:t> в </a:t>
            </a:r>
            <a:r>
              <a:rPr lang="ru-RU" sz="2800" b="1" dirty="0" err="1">
                <a:latin typeface="+mj-lt"/>
              </a:rPr>
              <a:t>просторі</a:t>
            </a:r>
            <a:r>
              <a:rPr lang="ru-RU" sz="2800" b="1" dirty="0">
                <a:latin typeface="+mj-lt"/>
              </a:rPr>
              <a:t> цифрового </a:t>
            </a:r>
            <a:r>
              <a:rPr lang="ru-RU" sz="2800" b="1" dirty="0" err="1">
                <a:latin typeface="+mj-lt"/>
              </a:rPr>
              <a:t>освітнього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середовища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адаптуючи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під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сучасні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виклики</a:t>
            </a:r>
            <a:endParaRPr lang="ru-UA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3056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025DE6-2FB6-BC1C-123F-C9ACAA16F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9965" y="457200"/>
            <a:ext cx="8283718" cy="1231106"/>
          </a:xfrm>
        </p:spPr>
        <p:txBody>
          <a:bodyPr/>
          <a:lstStyle/>
          <a:p>
            <a:pPr algn="l"/>
            <a:r>
              <a:rPr lang="uk-UA" dirty="0"/>
              <a:t>Щирі слова вдячності усьому авторському колективу</a:t>
            </a:r>
            <a:endParaRPr lang="ru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75E82F5-CC89-F879-D116-4F4F2935A6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90963" y="2408651"/>
            <a:ext cx="8641411" cy="2984231"/>
          </a:xfrm>
        </p:spPr>
        <p:txBody>
          <a:bodyPr/>
          <a:lstStyle/>
          <a:p>
            <a:r>
              <a:rPr lang="uk-UA" sz="4400" b="1" dirty="0">
                <a:solidFill>
                  <a:srgbClr val="FFFF00"/>
                </a:solidFill>
              </a:rPr>
              <a:t>Особливі слова подяки </a:t>
            </a:r>
          </a:p>
          <a:p>
            <a:r>
              <a:rPr lang="ru-RU" sz="4400" b="1" dirty="0" err="1"/>
              <a:t>сільському</a:t>
            </a:r>
            <a:r>
              <a:rPr lang="ru-RU" sz="4400" b="1" dirty="0"/>
              <a:t> </a:t>
            </a:r>
            <a:r>
              <a:rPr lang="ru-RU" sz="4400" b="1" dirty="0" err="1"/>
              <a:t>голові</a:t>
            </a:r>
            <a:r>
              <a:rPr lang="ru-RU" sz="4400" b="1" dirty="0"/>
              <a:t> </a:t>
            </a:r>
            <a:r>
              <a:rPr lang="ru-RU" sz="4400" b="1" dirty="0" err="1"/>
              <a:t>Пристоличної</a:t>
            </a:r>
            <a:r>
              <a:rPr lang="ru-RU" sz="4400" b="1" dirty="0"/>
              <a:t> </a:t>
            </a:r>
            <a:r>
              <a:rPr lang="ru-RU" sz="4400" b="1" dirty="0" err="1"/>
              <a:t>сільської</a:t>
            </a:r>
            <a:r>
              <a:rPr lang="ru-RU" sz="4400" b="1" dirty="0"/>
              <a:t> ради</a:t>
            </a:r>
          </a:p>
          <a:p>
            <a:r>
              <a:rPr lang="ru-RU" sz="4400" b="1" dirty="0" err="1">
                <a:solidFill>
                  <a:srgbClr val="FFFF00"/>
                </a:solidFill>
              </a:rPr>
              <a:t>Миколі</a:t>
            </a:r>
            <a:r>
              <a:rPr lang="ru-RU" sz="4400" b="1" dirty="0">
                <a:solidFill>
                  <a:srgbClr val="FFFF00"/>
                </a:solidFill>
              </a:rPr>
              <a:t> </a:t>
            </a:r>
            <a:r>
              <a:rPr lang="ru-RU" sz="4400" b="1" dirty="0" err="1">
                <a:solidFill>
                  <a:srgbClr val="FFFF00"/>
                </a:solidFill>
              </a:rPr>
              <a:t>Каськіву</a:t>
            </a:r>
            <a:r>
              <a:rPr lang="ru-RU" sz="4400" b="1" dirty="0">
                <a:solidFill>
                  <a:srgbClr val="FFFF00"/>
                </a:solidFill>
              </a:rPr>
              <a:t>  </a:t>
            </a:r>
            <a:endParaRPr lang="ru-UA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4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Графіка 1">
            <a:extLst>
              <a:ext uri="{FF2B5EF4-FFF2-40B4-BE49-F238E27FC236}">
                <a16:creationId xmlns:a16="http://schemas.microsoft.com/office/drawing/2014/main" id="{A989E6FF-E206-48E4-AD10-0FAE6FDF4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886" y="315686"/>
            <a:ext cx="10428514" cy="622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222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6B0331-D01F-CD61-EB40-974289C46B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026F200-7340-EA5F-AC58-EE1EC1B97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91" y="308262"/>
            <a:ext cx="5977329" cy="60579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5ED650B-2490-69A9-5F03-FC7C306CE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4281" y="384464"/>
            <a:ext cx="5807611" cy="5981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642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CF2EE26-2F48-4C46-4C0C-0F0F03FB85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20998" y="1057831"/>
            <a:ext cx="7799387" cy="5062413"/>
          </a:xfrm>
        </p:spPr>
        <p:txBody>
          <a:bodyPr/>
          <a:lstStyle/>
          <a:p>
            <a:pPr algn="l"/>
            <a:r>
              <a:rPr lang="uk-UA" sz="2800" b="1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Розділ І. </a:t>
            </a:r>
            <a:r>
              <a:rPr lang="uk-UA" sz="2800" b="1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Інформаційно-цифрове суспільство і освіта</a:t>
            </a:r>
          </a:p>
          <a:p>
            <a:pPr algn="l"/>
            <a:r>
              <a:rPr lang="uk-UA" sz="2800" b="1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Розділ ІІ. Цифрова педагогіка в сучасному закладі освіти</a:t>
            </a:r>
          </a:p>
          <a:p>
            <a:pPr algn="l"/>
            <a:r>
              <a:rPr lang="uk-UA" sz="2800" b="1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Розділ ІІІ. </a:t>
            </a:r>
            <a:r>
              <a:rPr lang="uk-UA" sz="2800" b="1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Цифрова педагогіка в освітньому процесі ЗЗСО</a:t>
            </a:r>
          </a:p>
          <a:p>
            <a:pPr algn="l"/>
            <a:r>
              <a:rPr lang="uk-UA" sz="2800" b="1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Розділ IV. </a:t>
            </a:r>
            <a:r>
              <a:rPr lang="uk-UA" sz="2800" b="1" dirty="0">
                <a:effectLst/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Психологічні особливості навчання й виховання в умовах цифрової педагогіки</a:t>
            </a:r>
          </a:p>
          <a:p>
            <a:pPr algn="l"/>
            <a:r>
              <a:rPr lang="uk-UA" sz="2800" b="1" dirty="0">
                <a:solidFill>
                  <a:srgbClr val="FFFF00"/>
                </a:solidFill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Розділ  </a:t>
            </a:r>
            <a:r>
              <a:rPr lang="en-US" sz="2800" b="1" dirty="0">
                <a:solidFill>
                  <a:srgbClr val="FFFF00"/>
                </a:solidFill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V.</a:t>
            </a:r>
            <a:r>
              <a:rPr lang="en-US" sz="2800" b="1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uk-UA" sz="2800" b="1" dirty="0">
                <a:latin typeface="+mj-lt"/>
                <a:ea typeface="Calibri" panose="020F0502020204030204" pitchFamily="34" charset="0"/>
                <a:cs typeface="Segoe UI" panose="020B0502040204020203" pitchFamily="34" charset="0"/>
              </a:rPr>
              <a:t>Технології та інструменти цифрової освіти </a:t>
            </a:r>
            <a:endParaRPr lang="uk-UA" sz="2800" b="1" dirty="0">
              <a:effectLst/>
              <a:latin typeface="+mj-lt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l"/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uk-UA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l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277257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F7B9E9-EB07-F35E-A22D-43557AC670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2E16B-D0BE-0807-72F9-C153FCA6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368" y="3839538"/>
            <a:ext cx="11357264" cy="2031325"/>
          </a:xfrm>
        </p:spPr>
        <p:txBody>
          <a:bodyPr/>
          <a:lstStyle/>
          <a:p>
            <a:br>
              <a:rPr lang="uk-UA" sz="4400" dirty="0"/>
            </a:br>
            <a:br>
              <a:rPr lang="uk-UA" sz="4400" dirty="0"/>
            </a:br>
            <a:endParaRPr lang="ru-UA" sz="4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57D412-5F5D-2C0B-5C02-E48BA71EA01C}"/>
              </a:ext>
            </a:extLst>
          </p:cNvPr>
          <p:cNvSpPr txBox="1"/>
          <p:nvPr/>
        </p:nvSpPr>
        <p:spPr>
          <a:xfrm>
            <a:off x="521277" y="1975909"/>
            <a:ext cx="421697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 err="1">
                <a:solidFill>
                  <a:schemeClr val="accent4">
                    <a:lumMod val="75000"/>
                  </a:schemeClr>
                </a:solidFill>
                <a:latin typeface="+mj-lt"/>
              </a:rPr>
              <a:t>Розділ</a:t>
            </a:r>
            <a:r>
              <a:rPr lang="ru-RU" sz="4400" b="1" dirty="0">
                <a:solidFill>
                  <a:schemeClr val="accent4">
                    <a:lumMod val="75000"/>
                  </a:schemeClr>
                </a:solidFill>
                <a:latin typeface="+mj-lt"/>
              </a:rPr>
              <a:t> І. </a:t>
            </a:r>
          </a:p>
          <a:p>
            <a:r>
              <a:rPr lang="ru-RU" sz="4400" b="1" dirty="0" err="1">
                <a:latin typeface="+mj-lt"/>
              </a:rPr>
              <a:t>Інформаційно-цифрове</a:t>
            </a:r>
            <a:r>
              <a:rPr lang="ru-RU" sz="4400" b="1" dirty="0">
                <a:latin typeface="+mj-lt"/>
              </a:rPr>
              <a:t> </a:t>
            </a:r>
            <a:r>
              <a:rPr lang="ru-RU" sz="4400" b="1" dirty="0" err="1">
                <a:latin typeface="+mj-lt"/>
              </a:rPr>
              <a:t>суспільство</a:t>
            </a:r>
            <a:r>
              <a:rPr lang="ru-RU" sz="4400" b="1" dirty="0">
                <a:latin typeface="+mj-lt"/>
              </a:rPr>
              <a:t> і </a:t>
            </a:r>
            <a:r>
              <a:rPr lang="ru-RU" sz="4400" b="1" dirty="0" err="1">
                <a:latin typeface="+mj-lt"/>
              </a:rPr>
              <a:t>освіта</a:t>
            </a:r>
            <a:endParaRPr lang="ru-RU" sz="4400" b="1" dirty="0">
              <a:latin typeface="+mj-lt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269C840-04B4-7482-33A6-168430D8C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421" y="332807"/>
            <a:ext cx="5852667" cy="5901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404C6C5-721C-11B7-42C5-C2D01EBAC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3036" y="234419"/>
            <a:ext cx="7481454" cy="618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4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9988CAE-DD48-518C-3CA1-C3B43F6E5A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537855" y="854401"/>
            <a:ext cx="10162308" cy="4172452"/>
          </a:xfrm>
        </p:spPr>
        <p:txBody>
          <a:bodyPr/>
          <a:lstStyle/>
          <a:p>
            <a:pPr algn="l"/>
            <a:endParaRPr lang="ru-RU" sz="4000" b="1" dirty="0"/>
          </a:p>
          <a:p>
            <a:pPr algn="l"/>
            <a:r>
              <a:rPr lang="uk-UA" sz="4000" b="1" i="1" kern="100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Цифрова педагогіка,</a:t>
            </a:r>
            <a:r>
              <a:rPr lang="uk-UA" sz="4000" b="1" kern="100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uk-UA" sz="4000" b="1" kern="100" dirty="0">
                <a:effectLst/>
                <a:latin typeface="+mj-lt"/>
                <a:ea typeface="Calibri" panose="020F0502020204030204" pitchFamily="34" charset="0"/>
              </a:rPr>
              <a:t>як інноваційна складова педагогіки, зорієнтована на ефективне впровадження ІЦТ та ШІ в освітній процес </a:t>
            </a:r>
            <a:r>
              <a:rPr lang="uk-UA" sz="4000" b="1" i="1" kern="100" dirty="0">
                <a:effectLst/>
                <a:latin typeface="+mj-lt"/>
                <a:ea typeface="Calibri" panose="020F0502020204030204" pitchFamily="34" charset="0"/>
              </a:rPr>
              <a:t>(викладання </a:t>
            </a:r>
            <a:r>
              <a:rPr lang="uk-UA" sz="4000" b="1" i="1" kern="100" dirty="0">
                <a:latin typeface="+mj-lt"/>
                <a:ea typeface="Calibri" panose="020F0502020204030204" pitchFamily="34" charset="0"/>
              </a:rPr>
              <a:t>і</a:t>
            </a:r>
            <a:r>
              <a:rPr lang="uk-UA" sz="4000" b="1" i="1" kern="100" dirty="0">
                <a:effectLst/>
                <a:latin typeface="+mj-lt"/>
                <a:ea typeface="Calibri" panose="020F0502020204030204" pitchFamily="34" charset="0"/>
              </a:rPr>
              <a:t> навчання) </a:t>
            </a:r>
            <a:r>
              <a:rPr lang="uk-UA" sz="4000" b="1" kern="100" dirty="0">
                <a:effectLst/>
                <a:latin typeface="+mj-lt"/>
                <a:ea typeface="Calibri" panose="020F0502020204030204" pitchFamily="34" charset="0"/>
              </a:rPr>
              <a:t>задля покращення якості й доступності освіти</a:t>
            </a:r>
            <a:endParaRPr lang="ru-RU" sz="4000" b="1" dirty="0">
              <a:latin typeface="+mj-lt"/>
            </a:endParaRPr>
          </a:p>
          <a:p>
            <a:pPr algn="l"/>
            <a:endParaRPr lang="ru-UA" sz="2000" b="1" dirty="0"/>
          </a:p>
        </p:txBody>
      </p:sp>
    </p:spTree>
    <p:extLst>
      <p:ext uri="{BB962C8B-B14F-4D97-AF65-F5344CB8AC3E}">
        <p14:creationId xmlns:p14="http://schemas.microsoft.com/office/powerpoint/2010/main" val="309775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FBDB52-40F6-3D42-0B45-CB260B032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438" y="312140"/>
            <a:ext cx="9141397" cy="615553"/>
          </a:xfrm>
        </p:spPr>
        <p:txBody>
          <a:bodyPr/>
          <a:lstStyle/>
          <a:p>
            <a:r>
              <a:rPr lang="ru-RU" dirty="0"/>
              <a:t>Критична </a:t>
            </a:r>
            <a:r>
              <a:rPr lang="ru-RU" dirty="0" err="1"/>
              <a:t>цифрова</a:t>
            </a:r>
            <a:r>
              <a:rPr lang="ru-RU" dirty="0"/>
              <a:t> </a:t>
            </a:r>
            <a:r>
              <a:rPr lang="ru-RU" dirty="0" err="1"/>
              <a:t>педагогіка</a:t>
            </a:r>
            <a:endParaRPr lang="ru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9737227-D0DA-6FFA-9510-2B8D8A7F45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13079" y="1226128"/>
            <a:ext cx="9306429" cy="5112327"/>
          </a:xfrm>
        </p:spPr>
        <p:txBody>
          <a:bodyPr/>
          <a:lstStyle/>
          <a:p>
            <a:pPr algn="l"/>
            <a:r>
              <a:rPr lang="ru-RU" dirty="0"/>
              <a:t>-	</a:t>
            </a:r>
            <a:r>
              <a:rPr lang="ru-RU" sz="2400" b="1" dirty="0" err="1">
                <a:solidFill>
                  <a:srgbClr val="FFFF00"/>
                </a:solidFill>
              </a:rPr>
              <a:t>має</a:t>
            </a:r>
            <a:r>
              <a:rPr lang="ru-RU" sz="2400" b="1" dirty="0">
                <a:solidFill>
                  <a:srgbClr val="FFFF00"/>
                </a:solidFill>
              </a:rPr>
              <a:t> на </a:t>
            </a:r>
            <a:r>
              <a:rPr lang="ru-RU" sz="2400" b="1" dirty="0" err="1">
                <a:solidFill>
                  <a:srgbClr val="FFFF00"/>
                </a:solidFill>
              </a:rPr>
              <a:t>меті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формування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цінностей</a:t>
            </a:r>
            <a:r>
              <a:rPr lang="ru-RU" sz="2400" b="1" dirty="0">
                <a:solidFill>
                  <a:srgbClr val="FFFF00"/>
                </a:solidFill>
              </a:rPr>
              <a:t> і </a:t>
            </a:r>
            <a:r>
              <a:rPr lang="ru-RU" sz="2400" b="1" dirty="0" err="1">
                <a:solidFill>
                  <a:srgbClr val="FFFF00"/>
                </a:solidFill>
              </a:rPr>
              <a:t>сенсу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життя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людини</a:t>
            </a:r>
            <a:r>
              <a:rPr lang="ru-RU" sz="2400" b="1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усвідомлення</a:t>
            </a:r>
            <a:r>
              <a:rPr lang="ru-RU" sz="2400" b="1" dirty="0">
                <a:solidFill>
                  <a:srgbClr val="FFFF00"/>
                </a:solidFill>
              </a:rPr>
              <a:t> нею </a:t>
            </a:r>
            <a:r>
              <a:rPr lang="ru-RU" sz="2400" b="1" dirty="0" err="1">
                <a:solidFill>
                  <a:srgbClr val="FFFF00"/>
                </a:solidFill>
              </a:rPr>
              <a:t>важливості</a:t>
            </a:r>
            <a:r>
              <a:rPr lang="ru-RU" sz="2400" b="1" dirty="0">
                <a:solidFill>
                  <a:srgbClr val="FFFF00"/>
                </a:solidFill>
              </a:rPr>
              <a:t> критичного </a:t>
            </a:r>
            <a:r>
              <a:rPr lang="ru-RU" sz="2400" b="1" dirty="0" err="1">
                <a:solidFill>
                  <a:srgbClr val="FFFF00"/>
                </a:solidFill>
              </a:rPr>
              <a:t>ставлення</a:t>
            </a:r>
            <a:r>
              <a:rPr lang="ru-RU" sz="2400" b="1" dirty="0">
                <a:solidFill>
                  <a:srgbClr val="FFFF00"/>
                </a:solidFill>
              </a:rPr>
              <a:t> до </a:t>
            </a:r>
            <a:r>
              <a:rPr lang="ru-RU" sz="2400" b="1" dirty="0" err="1">
                <a:solidFill>
                  <a:srgbClr val="FFFF00"/>
                </a:solidFill>
              </a:rPr>
              <a:t>світу</a:t>
            </a:r>
            <a:r>
              <a:rPr lang="ru-RU" sz="2400" b="1" dirty="0">
                <a:solidFill>
                  <a:srgbClr val="FFFF00"/>
                </a:solidFill>
              </a:rPr>
              <a:t> і до себе, до </a:t>
            </a:r>
            <a:r>
              <a:rPr lang="ru-RU" sz="2400" b="1" dirty="0" err="1">
                <a:solidFill>
                  <a:srgbClr val="FFFF00"/>
                </a:solidFill>
              </a:rPr>
              <a:t>знань</a:t>
            </a:r>
            <a:r>
              <a:rPr lang="ru-RU" sz="2400" b="1" dirty="0">
                <a:solidFill>
                  <a:srgbClr val="FFFF00"/>
                </a:solidFill>
              </a:rPr>
              <a:t> і </a:t>
            </a:r>
            <a:r>
              <a:rPr lang="ru-RU" sz="2400" b="1" dirty="0" err="1">
                <a:solidFill>
                  <a:srgbClr val="FFFF00"/>
                </a:solidFill>
              </a:rPr>
              <a:t>джерел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інформації</a:t>
            </a:r>
            <a:r>
              <a:rPr lang="ru-RU" sz="2400" b="1" dirty="0">
                <a:solidFill>
                  <a:srgbClr val="FFFF00"/>
                </a:solidFill>
              </a:rPr>
              <a:t>;</a:t>
            </a:r>
          </a:p>
          <a:p>
            <a:pPr algn="l"/>
            <a:r>
              <a:rPr lang="ru-RU" sz="2400" b="1" dirty="0"/>
              <a:t>-	є </a:t>
            </a:r>
            <a:r>
              <a:rPr lang="ru-RU" sz="2400" b="1" dirty="0" err="1"/>
              <a:t>поштовхом</a:t>
            </a:r>
            <a:r>
              <a:rPr lang="ru-RU" sz="2400" b="1" dirty="0"/>
              <a:t> до </a:t>
            </a:r>
            <a:r>
              <a:rPr lang="ru-RU" sz="2400" b="1" dirty="0" err="1"/>
              <a:t>пошуку</a:t>
            </a:r>
            <a:r>
              <a:rPr lang="ru-RU" sz="2400" b="1" dirty="0"/>
              <a:t> </a:t>
            </a:r>
            <a:r>
              <a:rPr lang="ru-RU" sz="2400" b="1" dirty="0" err="1"/>
              <a:t>інноваційного</a:t>
            </a:r>
            <a:r>
              <a:rPr lang="ru-RU" sz="2400" b="1" dirty="0"/>
              <a:t>, нестандартного, </a:t>
            </a:r>
            <a:r>
              <a:rPr lang="ru-RU" sz="2400" b="1" dirty="0" err="1"/>
              <a:t>нетрадиційного</a:t>
            </a:r>
            <a:r>
              <a:rPr lang="ru-RU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може</a:t>
            </a:r>
            <a:r>
              <a:rPr lang="ru-RU" sz="2400" b="1" dirty="0"/>
              <a:t> бути </a:t>
            </a:r>
            <a:r>
              <a:rPr lang="ru-RU" sz="2400" b="1" dirty="0" err="1"/>
              <a:t>ефективним</a:t>
            </a:r>
            <a:r>
              <a:rPr lang="ru-RU" sz="2400" b="1" dirty="0"/>
              <a:t> в </a:t>
            </a:r>
            <a:r>
              <a:rPr lang="ru-RU" sz="2400" b="1" dirty="0" err="1"/>
              <a:t>умовах</a:t>
            </a:r>
            <a:r>
              <a:rPr lang="ru-RU" sz="2400" b="1" dirty="0"/>
              <a:t> цифрового </a:t>
            </a:r>
            <a:r>
              <a:rPr lang="ru-RU" sz="2400" b="1" dirty="0" err="1"/>
              <a:t>навчання</a:t>
            </a:r>
            <a:r>
              <a:rPr lang="ru-RU" sz="2400" b="1" dirty="0"/>
              <a:t>, </a:t>
            </a:r>
            <a:r>
              <a:rPr lang="ru-RU" sz="2400" b="1" dirty="0" err="1"/>
              <a:t>дієвим</a:t>
            </a:r>
            <a:r>
              <a:rPr lang="ru-RU" sz="2400" b="1" dirty="0"/>
              <a:t> </a:t>
            </a:r>
            <a:r>
              <a:rPr lang="ru-RU" sz="2400" b="1" dirty="0" err="1"/>
              <a:t>підходом</a:t>
            </a:r>
            <a:r>
              <a:rPr lang="ru-RU" sz="2400" b="1" dirty="0"/>
              <a:t> до </a:t>
            </a:r>
            <a:r>
              <a:rPr lang="ru-RU" sz="2400" b="1" dirty="0" err="1"/>
              <a:t>цих</a:t>
            </a:r>
            <a:r>
              <a:rPr lang="ru-RU" sz="2400" b="1" dirty="0"/>
              <a:t> </a:t>
            </a:r>
            <a:r>
              <a:rPr lang="ru-RU" sz="2400" b="1" dirty="0" err="1"/>
              <a:t>інструментів</a:t>
            </a:r>
            <a:r>
              <a:rPr lang="ru-RU" sz="2400" b="1" dirty="0"/>
              <a:t> з </a:t>
            </a:r>
            <a:r>
              <a:rPr lang="ru-RU" sz="2400" b="1" dirty="0" err="1"/>
              <a:t>критичної</a:t>
            </a:r>
            <a:r>
              <a:rPr lang="ru-RU" sz="2400" b="1" dirty="0"/>
              <a:t> </a:t>
            </a:r>
            <a:r>
              <a:rPr lang="ru-RU" sz="2400" b="1" dirty="0" err="1"/>
              <a:t>педагогічної</a:t>
            </a:r>
            <a:r>
              <a:rPr lang="ru-RU" sz="2400" b="1" dirty="0"/>
              <a:t> точки </a:t>
            </a:r>
            <a:r>
              <a:rPr lang="ru-RU" sz="2400" b="1" dirty="0" err="1"/>
              <a:t>зору</a:t>
            </a:r>
            <a:r>
              <a:rPr lang="ru-RU" sz="2400" b="1" dirty="0"/>
              <a:t>; </a:t>
            </a:r>
            <a:endParaRPr lang="ru-RU" sz="2400" b="1" dirty="0">
              <a:solidFill>
                <a:srgbClr val="FFFF00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u-RU" sz="2400" b="1" dirty="0" err="1">
                <a:solidFill>
                  <a:srgbClr val="FFFF00"/>
                </a:solidFill>
              </a:rPr>
              <a:t>сповідує</a:t>
            </a:r>
            <a:r>
              <a:rPr lang="ru-RU" sz="2400" b="1" dirty="0">
                <a:solidFill>
                  <a:srgbClr val="FFFF00"/>
                </a:solidFill>
              </a:rPr>
              <a:t> свободу </a:t>
            </a:r>
            <a:r>
              <a:rPr lang="ru-RU" sz="2400" b="1" dirty="0" err="1">
                <a:solidFill>
                  <a:srgbClr val="FFFF00"/>
                </a:solidFill>
              </a:rPr>
              <a:t>мислення</a:t>
            </a:r>
            <a:r>
              <a:rPr lang="ru-RU" sz="2400" b="1" dirty="0">
                <a:solidFill>
                  <a:srgbClr val="FFFF00"/>
                </a:solidFill>
              </a:rPr>
              <a:t> і </a:t>
            </a:r>
            <a:r>
              <a:rPr lang="ru-RU" sz="2400" b="1" dirty="0" err="1">
                <a:solidFill>
                  <a:srgbClr val="FFFF00"/>
                </a:solidFill>
              </a:rPr>
              <a:t>дії</a:t>
            </a:r>
            <a:r>
              <a:rPr lang="ru-RU" sz="2400" b="1" dirty="0">
                <a:solidFill>
                  <a:srgbClr val="FFFF00"/>
                </a:solidFill>
              </a:rPr>
              <a:t>, </a:t>
            </a:r>
            <a:r>
              <a:rPr lang="ru-RU" sz="2400" b="1" dirty="0" err="1">
                <a:solidFill>
                  <a:srgbClr val="FFFF00"/>
                </a:solidFill>
              </a:rPr>
              <a:t>пошуку</a:t>
            </a:r>
            <a:r>
              <a:rPr lang="ru-RU" sz="2400" b="1" dirty="0">
                <a:solidFill>
                  <a:srgbClr val="FFFF00"/>
                </a:solidFill>
              </a:rPr>
              <a:t> і </a:t>
            </a:r>
            <a:r>
              <a:rPr lang="ru-RU" sz="2400" b="1" dirty="0" err="1">
                <a:solidFill>
                  <a:srgbClr val="FFFF00"/>
                </a:solidFill>
              </a:rPr>
              <a:t>дослідження</a:t>
            </a:r>
            <a:r>
              <a:rPr lang="ru-RU" sz="2400" b="1" dirty="0">
                <a:solidFill>
                  <a:srgbClr val="FFFF00"/>
                </a:solidFill>
              </a:rPr>
              <a:t>,</a:t>
            </a:r>
          </a:p>
          <a:p>
            <a:pPr algn="l"/>
            <a:r>
              <a:rPr lang="ru-RU" sz="2400" b="1" dirty="0" err="1">
                <a:solidFill>
                  <a:srgbClr val="FFFF00"/>
                </a:solidFill>
              </a:rPr>
              <a:t>створює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умови</a:t>
            </a:r>
            <a:r>
              <a:rPr lang="ru-RU" sz="2400" b="1" dirty="0">
                <a:solidFill>
                  <a:srgbClr val="FFFF00"/>
                </a:solidFill>
              </a:rPr>
              <a:t> для </a:t>
            </a:r>
            <a:r>
              <a:rPr lang="ru-RU" sz="2400" b="1" dirty="0" err="1">
                <a:solidFill>
                  <a:srgbClr val="FFFF00"/>
                </a:solidFill>
              </a:rPr>
              <a:t>вільного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обміну</a:t>
            </a:r>
            <a:r>
              <a:rPr lang="ru-RU" sz="2400" b="1" dirty="0">
                <a:solidFill>
                  <a:srgbClr val="FFFF00"/>
                </a:solidFill>
              </a:rPr>
              <a:t> думками у цифровому </a:t>
            </a:r>
            <a:r>
              <a:rPr lang="ru-RU" sz="2400" b="1" dirty="0" err="1">
                <a:solidFill>
                  <a:srgbClr val="FFFF00"/>
                </a:solidFill>
              </a:rPr>
              <a:t>середовищі</a:t>
            </a:r>
            <a:r>
              <a:rPr lang="ru-RU" sz="2400" b="1" dirty="0">
                <a:solidFill>
                  <a:srgbClr val="FFFF00"/>
                </a:solidFill>
              </a:rPr>
              <a:t>, критичного </a:t>
            </a:r>
            <a:r>
              <a:rPr lang="ru-RU" sz="2400" b="1" dirty="0" err="1">
                <a:solidFill>
                  <a:srgbClr val="FFFF00"/>
                </a:solidFill>
              </a:rPr>
              <a:t>осмислення</a:t>
            </a:r>
            <a:r>
              <a:rPr lang="ru-RU" sz="2400" b="1" dirty="0">
                <a:solidFill>
                  <a:srgbClr val="FFFF00"/>
                </a:solidFill>
              </a:rPr>
              <a:t> форм і </a:t>
            </a:r>
            <a:r>
              <a:rPr lang="ru-RU" sz="2400" b="1" dirty="0" err="1">
                <a:solidFill>
                  <a:srgbClr val="FFFF00"/>
                </a:solidFill>
              </a:rPr>
              <a:t>змісту</a:t>
            </a: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err="1">
                <a:solidFill>
                  <a:srgbClr val="FFFF00"/>
                </a:solidFill>
              </a:rPr>
              <a:t>навчання</a:t>
            </a:r>
            <a:r>
              <a:rPr lang="ru-RU" sz="2400" b="1" dirty="0">
                <a:solidFill>
                  <a:srgbClr val="FFFF00"/>
                </a:solidFill>
              </a:rPr>
              <a:t>;</a:t>
            </a:r>
          </a:p>
          <a:p>
            <a:pPr marL="342900" indent="-342900" algn="l">
              <a:buFontTx/>
              <a:buChar char="-"/>
            </a:pPr>
            <a:r>
              <a:rPr lang="ru-RU" sz="2400" b="1" dirty="0" err="1"/>
              <a:t>підвищує</a:t>
            </a:r>
            <a:r>
              <a:rPr lang="ru-RU" sz="2400" b="1" dirty="0"/>
              <a:t> </a:t>
            </a:r>
            <a:r>
              <a:rPr lang="ru-RU" sz="2400" b="1" dirty="0" err="1"/>
              <a:t>ефективність</a:t>
            </a:r>
            <a:r>
              <a:rPr lang="ru-RU" sz="2400" b="1" dirty="0"/>
              <a:t> </a:t>
            </a:r>
            <a:r>
              <a:rPr lang="ru-RU" sz="2400" b="1" dirty="0" err="1"/>
              <a:t>освітнього</a:t>
            </a:r>
            <a:r>
              <a:rPr lang="ru-RU" sz="2400" b="1" dirty="0"/>
              <a:t> </a:t>
            </a:r>
            <a:r>
              <a:rPr lang="ru-RU" sz="2400" b="1" dirty="0" err="1"/>
              <a:t>процесу</a:t>
            </a:r>
            <a:r>
              <a:rPr lang="ru-RU" sz="2400" b="1" dirty="0"/>
              <a:t> шляхом</a:t>
            </a:r>
          </a:p>
          <a:p>
            <a:pPr algn="l"/>
            <a:r>
              <a:rPr lang="ru-RU" sz="2400" b="1" dirty="0" err="1"/>
              <a:t>розширення</a:t>
            </a:r>
            <a:r>
              <a:rPr lang="ru-RU" sz="2400" b="1" dirty="0"/>
              <a:t> </a:t>
            </a:r>
            <a:r>
              <a:rPr lang="ru-RU" sz="2400" b="1" dirty="0" err="1"/>
              <a:t>каналів</a:t>
            </a:r>
            <a:r>
              <a:rPr lang="ru-RU" sz="2400" b="1" dirty="0"/>
              <a:t> </a:t>
            </a:r>
            <a:r>
              <a:rPr lang="ru-RU" sz="2400" b="1" dirty="0" err="1"/>
              <a:t>передачі</a:t>
            </a:r>
            <a:r>
              <a:rPr lang="ru-RU" sz="2400" b="1" dirty="0"/>
              <a:t> </a:t>
            </a:r>
            <a:r>
              <a:rPr lang="ru-RU" sz="2400" b="1" dirty="0" err="1"/>
              <a:t>знань</a:t>
            </a:r>
            <a:r>
              <a:rPr lang="ru-RU" sz="2400" b="1" dirty="0"/>
              <a:t> і критичного </a:t>
            </a:r>
            <a:r>
              <a:rPr lang="ru-RU" sz="2400" b="1" dirty="0" err="1"/>
              <a:t>сприйняття</a:t>
            </a:r>
            <a:r>
              <a:rPr lang="ru-RU" sz="2400" b="1" dirty="0"/>
              <a:t> </a:t>
            </a:r>
            <a:r>
              <a:rPr lang="ru-RU" sz="2400" b="1" dirty="0" err="1"/>
              <a:t>отриманої</a:t>
            </a:r>
            <a:r>
              <a:rPr lang="ru-RU" sz="2400" b="1" dirty="0"/>
              <a:t> </a:t>
            </a:r>
            <a:r>
              <a:rPr lang="ru-RU" sz="2400" b="1" dirty="0" err="1"/>
              <a:t>інформації</a:t>
            </a:r>
            <a:r>
              <a:rPr lang="ru-RU" sz="2400" b="1" dirty="0"/>
              <a:t>; ….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59942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63340B-A9F6-F1D8-55E9-04F4E0051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355" y="444732"/>
            <a:ext cx="9291636" cy="1231106"/>
          </a:xfrm>
        </p:spPr>
        <p:txBody>
          <a:bodyPr/>
          <a:lstStyle/>
          <a:p>
            <a:r>
              <a:rPr lang="uk-UA" dirty="0"/>
              <a:t>Дидактика у вимірі цифрової педагогіки: ключові концепти</a:t>
            </a:r>
            <a:endParaRPr lang="ru-UA" dirty="0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4C96F61-E1CF-F531-3319-9654EA6E765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9255" y="2078182"/>
            <a:ext cx="9912928" cy="4010890"/>
          </a:xfrm>
        </p:spPr>
        <p:txBody>
          <a:bodyPr/>
          <a:lstStyle/>
          <a:p>
            <a:pPr algn="l"/>
            <a:r>
              <a:rPr lang="uk-UA" sz="2800" b="1" kern="100" dirty="0">
                <a:solidFill>
                  <a:srgbClr val="FFFF00"/>
                </a:solidFill>
                <a:effectLst/>
                <a:latin typeface="+mj-lt"/>
                <a:ea typeface="Calibri" panose="020F0502020204030204" pitchFamily="34" charset="0"/>
              </a:rPr>
              <a:t>«Цифрова дидактика», або «дидактика цифрового навчання», </a:t>
            </a:r>
            <a:r>
              <a:rPr lang="ru-RU" sz="28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ru-RU" sz="2800" b="1" dirty="0">
                <a:latin typeface="+mj-lt"/>
              </a:rPr>
              <a:t>– наука про </a:t>
            </a:r>
            <a:r>
              <a:rPr lang="ru-RU" sz="2800" b="1" dirty="0" err="1">
                <a:latin typeface="+mj-lt"/>
              </a:rPr>
              <a:t>організацію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освітнього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процесу</a:t>
            </a:r>
            <a:r>
              <a:rPr lang="ru-RU" sz="2800" b="1" dirty="0">
                <a:latin typeface="+mj-lt"/>
              </a:rPr>
              <a:t> в </a:t>
            </a:r>
            <a:r>
              <a:rPr lang="ru-RU" sz="2800" b="1" dirty="0" err="1">
                <a:latin typeface="+mj-lt"/>
              </a:rPr>
              <a:t>умовах</a:t>
            </a:r>
            <a:r>
              <a:rPr lang="ru-RU" sz="2800" b="1" dirty="0">
                <a:latin typeface="+mj-lt"/>
              </a:rPr>
              <a:t> цифрового </a:t>
            </a:r>
            <a:r>
              <a:rPr lang="ru-RU" sz="2800" b="1" dirty="0" err="1">
                <a:latin typeface="+mj-lt"/>
              </a:rPr>
              <a:t>суспільства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що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гармонійно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користується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традиційними</a:t>
            </a:r>
            <a:r>
              <a:rPr lang="ru-RU" sz="2800" b="1" dirty="0">
                <a:latin typeface="+mj-lt"/>
              </a:rPr>
              <a:t> для дидактики принципами та </a:t>
            </a:r>
            <a:r>
              <a:rPr lang="ru-RU" sz="2800" b="1" dirty="0" err="1">
                <a:latin typeface="+mj-lt"/>
              </a:rPr>
              <a:t>основними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поняттями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трансформуючи</a:t>
            </a:r>
            <a:r>
              <a:rPr lang="ru-RU" sz="2800" b="1" dirty="0">
                <a:latin typeface="+mj-lt"/>
              </a:rPr>
              <a:t> і </a:t>
            </a:r>
            <a:r>
              <a:rPr lang="ru-RU" sz="2800" b="1" dirty="0" err="1">
                <a:latin typeface="+mj-lt"/>
              </a:rPr>
              <a:t>доповнюючи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їх</a:t>
            </a:r>
            <a:r>
              <a:rPr lang="ru-RU" sz="2800" b="1" dirty="0">
                <a:latin typeface="+mj-lt"/>
              </a:rPr>
              <a:t> в </a:t>
            </a:r>
            <a:r>
              <a:rPr lang="ru-RU" sz="2800" b="1" dirty="0" err="1">
                <a:latin typeface="+mj-lt"/>
              </a:rPr>
              <a:t>просторі</a:t>
            </a:r>
            <a:r>
              <a:rPr lang="ru-RU" sz="2800" b="1" dirty="0">
                <a:latin typeface="+mj-lt"/>
              </a:rPr>
              <a:t> цифрового </a:t>
            </a:r>
            <a:r>
              <a:rPr lang="ru-RU" sz="2800" b="1" dirty="0" err="1">
                <a:latin typeface="+mj-lt"/>
              </a:rPr>
              <a:t>освітнього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середовища</a:t>
            </a:r>
            <a:r>
              <a:rPr lang="ru-RU" sz="2800" b="1" dirty="0">
                <a:latin typeface="+mj-lt"/>
              </a:rPr>
              <a:t>, </a:t>
            </a:r>
            <a:r>
              <a:rPr lang="ru-RU" sz="2800" b="1" dirty="0" err="1">
                <a:latin typeface="+mj-lt"/>
              </a:rPr>
              <a:t>адаптуючи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під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сучасні</a:t>
            </a:r>
            <a:r>
              <a:rPr lang="ru-RU" sz="2800" b="1" dirty="0">
                <a:latin typeface="+mj-lt"/>
              </a:rPr>
              <a:t> </a:t>
            </a:r>
            <a:r>
              <a:rPr lang="ru-RU" sz="2800" b="1" dirty="0" err="1">
                <a:latin typeface="+mj-lt"/>
              </a:rPr>
              <a:t>виклики</a:t>
            </a:r>
            <a:endParaRPr lang="ru-UA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783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Custom 1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23042"/>
      </a:accent1>
      <a:accent2>
        <a:srgbClr val="3578AF"/>
      </a:accent2>
      <a:accent3>
        <a:srgbClr val="C4C4C4"/>
      </a:accent3>
      <a:accent4>
        <a:srgbClr val="A80B22"/>
      </a:accent4>
      <a:accent5>
        <a:srgbClr val="E2E2E2"/>
      </a:accent5>
      <a:accent6>
        <a:srgbClr val="2A6187"/>
      </a:accent6>
      <a:hlink>
        <a:srgbClr val="0563C1"/>
      </a:hlink>
      <a:folHlink>
        <a:srgbClr val="954F72"/>
      </a:folHlink>
    </a:clrScheme>
    <a:fontScheme name="Custom 8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ewish American Heritage Month_Win32_JC_SL_v3" id="{5A91364D-DD38-4994-BB9C-41D074FD197A}" vid="{8577DF34-D72C-48EB-902A-0A54C766E05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4EE2DFF-920A-42C9-AEE0-3A0BF6AF4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DF283A3-AA81-4663-8764-64F64C723FD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15C1F8C-D27A-4CE7-9DF4-4AFDB2880FA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2f988bf-86f1-41af-91ab-2d7cd011db47}" enabled="0" method="" siteId="{72f988bf-86f1-41af-91ab-2d7cd011db4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Jewish American Heritage Month presentation</Template>
  <TotalTime>148</TotalTime>
  <Words>317</Words>
  <Application>Microsoft Office PowerPoint</Application>
  <PresentationFormat>Широкий екран</PresentationFormat>
  <Paragraphs>27</Paragraphs>
  <Slides>11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  </vt:lpstr>
      <vt:lpstr>Презентація PowerPoint</vt:lpstr>
      <vt:lpstr>Презентація PowerPoint</vt:lpstr>
      <vt:lpstr>Критична цифрова педагогіка</vt:lpstr>
      <vt:lpstr>Дидактика у вимірі цифрової педагогіки: ключові концепти</vt:lpstr>
      <vt:lpstr>Дидактика у вимірі цифрової педагогіки</vt:lpstr>
      <vt:lpstr>Щирі слова вдячності усьому авторському колективу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/>
  <cp:lastModifiedBy>User</cp:lastModifiedBy>
  <cp:revision>110</cp:revision>
  <dcterms:created xsi:type="dcterms:W3CDTF">2025-05-01T16:30:14Z</dcterms:created>
  <dcterms:modified xsi:type="dcterms:W3CDTF">2025-05-14T08:10:38Z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