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ague Spartan" panose="020B0604020202020204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00008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67BF6-F300-43CF-BE61-09ABA2D88738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BCFF-8E01-4D44-9D38-596855A13C2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1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1BCFF-8E01-4D44-9D38-596855A13C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mailto:koordinatsia2023@gmail.com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1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</p:sp>
      <p:sp>
        <p:nvSpPr>
          <p:cNvPr id="12" name="Freeform 12"/>
          <p:cNvSpPr/>
          <p:nvPr/>
        </p:nvSpPr>
        <p:spPr>
          <a:xfrm rot="-7234808">
            <a:off x="1687925" y="4745382"/>
            <a:ext cx="1165796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3"/>
                </a:lnTo>
                <a:lnTo>
                  <a:pt x="0" y="77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0"/>
            <a:ext cx="10341615" cy="10287000"/>
            <a:chOff x="0" y="0"/>
            <a:chExt cx="5765800" cy="58589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5800" cy="5858891"/>
            </a:xfrm>
            <a:custGeom>
              <a:avLst/>
              <a:gdLst/>
              <a:ahLst/>
              <a:cxnLst/>
              <a:rect l="l" t="t" r="r" b="b"/>
              <a:pathLst>
                <a:path w="5765800" h="5858891">
                  <a:moveTo>
                    <a:pt x="0" y="0"/>
                  </a:moveTo>
                  <a:lnTo>
                    <a:pt x="0" y="5858891"/>
                  </a:lnTo>
                  <a:lnTo>
                    <a:pt x="5765800" y="5858891"/>
                  </a:lnTo>
                  <a:lnTo>
                    <a:pt x="2235200" y="0"/>
                  </a:lnTo>
                  <a:close/>
                </a:path>
              </a:pathLst>
            </a:custGeom>
            <a:blipFill>
              <a:blip r:embed="rId5"/>
              <a:stretch>
                <a:fillRect l="-28654" r="-23863"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10829331" y="424464"/>
            <a:ext cx="4135999" cy="1672171"/>
          </a:xfrm>
          <a:custGeom>
            <a:avLst/>
            <a:gdLst/>
            <a:ahLst/>
            <a:cxnLst/>
            <a:rect l="l" t="t" r="r" b="b"/>
            <a:pathLst>
              <a:path w="4135999" h="1672171">
                <a:moveTo>
                  <a:pt x="0" y="0"/>
                </a:moveTo>
                <a:lnTo>
                  <a:pt x="4135999" y="0"/>
                </a:lnTo>
                <a:lnTo>
                  <a:pt x="4135999" y="1672171"/>
                </a:lnTo>
                <a:lnTo>
                  <a:pt x="0" y="16721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517321" y="2697537"/>
            <a:ext cx="10489545" cy="23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ВІТАЄМО УЧАСНИКІВ I ЕТАПУ I  </a:t>
            </a:r>
          </a:p>
          <a:p>
            <a:pPr algn="just">
              <a:lnSpc>
                <a:spcPts val="6160"/>
              </a:lnSpc>
            </a:pPr>
            <a:r>
              <a:rPr lang="en-US" sz="44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ТУРУ ВСЕУКРАЇНСЬКОГО  КОНКУРСУ </a:t>
            </a:r>
          </a:p>
          <a:p>
            <a:pPr algn="just">
              <a:lnSpc>
                <a:spcPts val="6160"/>
              </a:lnSpc>
            </a:pPr>
            <a:r>
              <a:rPr lang="en-US" sz="4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“УЧИТЕЛЬ РОКУ-2025”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84131" y="9435621"/>
            <a:ext cx="10489545" cy="39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12.11.2024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564281" y="-336892"/>
            <a:ext cx="5105318" cy="10831841"/>
            <a:chOff x="0" y="0"/>
            <a:chExt cx="6807091" cy="144424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4704" r="43873"/>
            <a:stretch>
              <a:fillRect/>
            </a:stretch>
          </p:blipFill>
          <p:spPr>
            <a:xfrm>
              <a:off x="0" y="0"/>
              <a:ext cx="6807091" cy="1444245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 rot="10799999">
            <a:off x="10488866" y="6403372"/>
            <a:ext cx="5443005" cy="4762630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609890">
            <a:off x="8226948" y="8161451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357799">
            <a:off x="9498029" y="2033600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1772257">
            <a:off x="13219249" y="4427293"/>
            <a:ext cx="1688777" cy="7462842"/>
            <a:chOff x="0" y="0"/>
            <a:chExt cx="444781" cy="19655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86028" y="2682936"/>
            <a:ext cx="8918212" cy="962483"/>
            <a:chOff x="0" y="0"/>
            <a:chExt cx="2525308" cy="2534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25308" cy="253493"/>
            </a:xfrm>
            <a:custGeom>
              <a:avLst/>
              <a:gdLst/>
              <a:ahLst/>
              <a:cxnLst/>
              <a:rect l="l" t="t" r="r" b="b"/>
              <a:pathLst>
                <a:path w="2525308" h="253493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179209"/>
                  </a:lnTo>
                  <a:cubicBezTo>
                    <a:pt x="2525308" y="198911"/>
                    <a:pt x="2517482" y="217805"/>
                    <a:pt x="2503551" y="231736"/>
                  </a:cubicBezTo>
                  <a:cubicBezTo>
                    <a:pt x="2489620" y="245667"/>
                    <a:pt x="2470726" y="253493"/>
                    <a:pt x="2451024" y="253493"/>
                  </a:cubicBezTo>
                  <a:lnTo>
                    <a:pt x="74284" y="253493"/>
                  </a:lnTo>
                  <a:cubicBezTo>
                    <a:pt x="54583" y="253493"/>
                    <a:pt x="35688" y="245667"/>
                    <a:pt x="21757" y="231736"/>
                  </a:cubicBezTo>
                  <a:cubicBezTo>
                    <a:pt x="7826" y="217805"/>
                    <a:pt x="0" y="198911"/>
                    <a:pt x="0" y="179209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525308" cy="31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" y="907192"/>
            <a:ext cx="11865503" cy="1186881"/>
            <a:chOff x="0" y="0"/>
            <a:chExt cx="3329513" cy="3125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29513" cy="312594"/>
            </a:xfrm>
            <a:custGeom>
              <a:avLst/>
              <a:gdLst/>
              <a:ahLst/>
              <a:cxnLst/>
              <a:rect l="l" t="t" r="r" b="b"/>
              <a:pathLst>
                <a:path w="3329513" h="312594">
                  <a:moveTo>
                    <a:pt x="56342" y="0"/>
                  </a:moveTo>
                  <a:lnTo>
                    <a:pt x="3273171" y="0"/>
                  </a:lnTo>
                  <a:cubicBezTo>
                    <a:pt x="3304287" y="0"/>
                    <a:pt x="3329513" y="25225"/>
                    <a:pt x="3329513" y="56342"/>
                  </a:cubicBezTo>
                  <a:lnTo>
                    <a:pt x="3329513" y="256253"/>
                  </a:lnTo>
                  <a:cubicBezTo>
                    <a:pt x="3329513" y="287369"/>
                    <a:pt x="3304287" y="312594"/>
                    <a:pt x="3273171" y="312594"/>
                  </a:cubicBezTo>
                  <a:lnTo>
                    <a:pt x="56342" y="312594"/>
                  </a:lnTo>
                  <a:cubicBezTo>
                    <a:pt x="25225" y="312594"/>
                    <a:pt x="0" y="287369"/>
                    <a:pt x="0" y="256253"/>
                  </a:cubicBezTo>
                  <a:lnTo>
                    <a:pt x="0" y="56342"/>
                  </a:lnTo>
                  <a:cubicBezTo>
                    <a:pt x="0" y="25225"/>
                    <a:pt x="25225" y="0"/>
                    <a:pt x="56342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3329513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997894">
            <a:off x="12412783" y="-963439"/>
            <a:ext cx="1896148" cy="6729346"/>
            <a:chOff x="0" y="0"/>
            <a:chExt cx="499397" cy="17723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97151" y="1052939"/>
            <a:ext cx="11309868" cy="74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ОСОБЛИВОСТІ ПРОВЕДЕННЯ I ТУРУ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29922" y="2744260"/>
            <a:ext cx="7110110" cy="67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НОМІНАЦІЇ КОНКУРСУ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21827" y="4141199"/>
            <a:ext cx="9519252" cy="1013746"/>
            <a:chOff x="0" y="0"/>
            <a:chExt cx="12692336" cy="135166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351661" cy="135166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529140" y="175142"/>
              <a:ext cx="11163195" cy="10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“ЗАРУБІЖНА ЛІТЕРАТУРА”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21827" y="5389627"/>
            <a:ext cx="9519252" cy="1013746"/>
            <a:chOff x="0" y="0"/>
            <a:chExt cx="12692336" cy="135166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351661" cy="135166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529140" y="175142"/>
              <a:ext cx="11163195" cy="10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“ІСТОРІЯ”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21827" y="6831997"/>
            <a:ext cx="12468520" cy="1013746"/>
            <a:chOff x="0" y="0"/>
            <a:chExt cx="16624694" cy="1351661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351661" cy="1351661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C0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529140" y="175142"/>
              <a:ext cx="15095554" cy="10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5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“ТЕХНОЛОГІЇ/ТРУДОВЕ НАВЧАННЯ”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68241" y="73025"/>
              <a:ext cx="815178" cy="953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59"/>
                </a:lnSpc>
                <a:spcBef>
                  <a:spcPct val="0"/>
                </a:spcBef>
              </a:pPr>
              <a:r>
                <a:rPr lang="en-US" sz="4185" dirty="0">
                  <a:solidFill>
                    <a:srgbClr val="000000"/>
                  </a:solidFill>
                  <a:latin typeface="Times New Roman" panose="02020603050405020304" pitchFamily="18" charset="0"/>
                  <a:ea typeface="Arimo"/>
                  <a:cs typeface="Times New Roman" panose="02020603050405020304" pitchFamily="18" charset="0"/>
                  <a:sym typeface="Arimo"/>
                </a:rPr>
                <a:t>22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733090" y="4229289"/>
            <a:ext cx="59122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9"/>
              </a:lnSpc>
              <a:spcBef>
                <a:spcPct val="0"/>
              </a:spcBef>
            </a:pPr>
            <a:r>
              <a:rPr lang="en-US" sz="4185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32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9402" y="5477717"/>
            <a:ext cx="591220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9"/>
              </a:lnSpc>
              <a:spcBef>
                <a:spcPct val="0"/>
              </a:spcBef>
            </a:pPr>
            <a:r>
              <a:rPr lang="en-US" sz="4185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36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21827" y="8083868"/>
            <a:ext cx="1013746" cy="1013746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668682" y="8189031"/>
            <a:ext cx="11321665" cy="74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“ХІМІЯ”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69921" y="8169593"/>
            <a:ext cx="717557" cy="69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9"/>
              </a:lnSpc>
              <a:spcBef>
                <a:spcPct val="0"/>
              </a:spcBef>
            </a:pPr>
            <a:r>
              <a:rPr lang="en-US" sz="4185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227843"/>
            <a:ext cx="11201400" cy="1550270"/>
            <a:chOff x="0" y="0"/>
            <a:chExt cx="2950163" cy="408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0163" cy="408301"/>
            </a:xfrm>
            <a:custGeom>
              <a:avLst/>
              <a:gdLst/>
              <a:ahLst/>
              <a:cxnLst/>
              <a:rect l="l" t="t" r="r" b="b"/>
              <a:pathLst>
                <a:path w="2950163" h="408301">
                  <a:moveTo>
                    <a:pt x="63586" y="0"/>
                  </a:moveTo>
                  <a:lnTo>
                    <a:pt x="2886577" y="0"/>
                  </a:lnTo>
                  <a:cubicBezTo>
                    <a:pt x="2903441" y="0"/>
                    <a:pt x="2919614" y="6699"/>
                    <a:pt x="2931539" y="18624"/>
                  </a:cubicBezTo>
                  <a:cubicBezTo>
                    <a:pt x="2943464" y="30549"/>
                    <a:pt x="2950163" y="46722"/>
                    <a:pt x="2950163" y="63586"/>
                  </a:cubicBezTo>
                  <a:lnTo>
                    <a:pt x="2950163" y="344715"/>
                  </a:lnTo>
                  <a:cubicBezTo>
                    <a:pt x="2950163" y="361579"/>
                    <a:pt x="2943464" y="377753"/>
                    <a:pt x="2931539" y="389677"/>
                  </a:cubicBezTo>
                  <a:cubicBezTo>
                    <a:pt x="2919614" y="401602"/>
                    <a:pt x="2903441" y="408301"/>
                    <a:pt x="2886577" y="408301"/>
                  </a:cubicBezTo>
                  <a:lnTo>
                    <a:pt x="63586" y="408301"/>
                  </a:lnTo>
                  <a:cubicBezTo>
                    <a:pt x="46722" y="408301"/>
                    <a:pt x="30549" y="401602"/>
                    <a:pt x="18624" y="389677"/>
                  </a:cubicBezTo>
                  <a:cubicBezTo>
                    <a:pt x="6699" y="377753"/>
                    <a:pt x="0" y="361579"/>
                    <a:pt x="0" y="344715"/>
                  </a:cubicBezTo>
                  <a:lnTo>
                    <a:pt x="0" y="63586"/>
                  </a:lnTo>
                  <a:cubicBezTo>
                    <a:pt x="0" y="46722"/>
                    <a:pt x="6699" y="30549"/>
                    <a:pt x="18624" y="18624"/>
                  </a:cubicBezTo>
                  <a:cubicBezTo>
                    <a:pt x="30549" y="6699"/>
                    <a:pt x="46722" y="0"/>
                    <a:pt x="63586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950163" cy="465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788001" flipH="1" flipV="1">
            <a:off x="10533962" y="1188143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7216534" y="342785"/>
                </a:moveTo>
                <a:lnTo>
                  <a:pt x="0" y="342785"/>
                </a:lnTo>
                <a:lnTo>
                  <a:pt x="0" y="0"/>
                </a:lnTo>
                <a:lnTo>
                  <a:pt x="7216534" y="0"/>
                </a:lnTo>
                <a:lnTo>
                  <a:pt x="7216534" y="342785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646112" y="-704269"/>
            <a:ext cx="5443005" cy="4762630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36443" y="-975432"/>
            <a:ext cx="11303114" cy="11262432"/>
            <a:chOff x="0" y="0"/>
            <a:chExt cx="812800" cy="8098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09875"/>
            </a:xfrm>
            <a:custGeom>
              <a:avLst/>
              <a:gdLst/>
              <a:ahLst/>
              <a:cxnLst/>
              <a:rect l="l" t="t" r="r" b="b"/>
              <a:pathLst>
                <a:path w="812800" h="809875">
                  <a:moveTo>
                    <a:pt x="812800" y="404937"/>
                  </a:moveTo>
                  <a:lnTo>
                    <a:pt x="609600" y="809875"/>
                  </a:lnTo>
                  <a:lnTo>
                    <a:pt x="203200" y="809875"/>
                  </a:lnTo>
                  <a:lnTo>
                    <a:pt x="0" y="404937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404937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57150"/>
              <a:ext cx="584200" cy="867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3785064">
            <a:off x="10531280" y="7779376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565323" y="1244811"/>
            <a:ext cx="10571943" cy="9792262"/>
          </a:xfrm>
          <a:custGeom>
            <a:avLst/>
            <a:gdLst/>
            <a:ahLst/>
            <a:cxnLst/>
            <a:rect l="l" t="t" r="r" b="b"/>
            <a:pathLst>
              <a:path w="10571943" h="9792262">
                <a:moveTo>
                  <a:pt x="0" y="0"/>
                </a:moveTo>
                <a:lnTo>
                  <a:pt x="10571943" y="0"/>
                </a:lnTo>
                <a:lnTo>
                  <a:pt x="10571943" y="9792262"/>
                </a:lnTo>
                <a:lnTo>
                  <a:pt x="0" y="9792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55164" y="1667558"/>
            <a:ext cx="8321868" cy="695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ДЛЯ УЧАСТІ У КОНКУРСІ: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0047" y="3193416"/>
            <a:ext cx="8072103" cy="17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Для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участі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в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Конкурсі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педагогічним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працівникам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необхідно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надіслати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до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15 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листопада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  2024 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інформаційну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картку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в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текстовому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процесорі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Microsoft Word (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додаток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)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на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електронну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адресу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91676" y="5323355"/>
            <a:ext cx="8165767" cy="1045260"/>
            <a:chOff x="0" y="0"/>
            <a:chExt cx="10887690" cy="1393680"/>
          </a:xfrm>
        </p:grpSpPr>
        <p:sp>
          <p:nvSpPr>
            <p:cNvPr id="18" name="TextBox 18"/>
            <p:cNvSpPr txBox="1"/>
            <p:nvPr/>
          </p:nvSpPr>
          <p:spPr>
            <a:xfrm>
              <a:off x="1172899" y="-85725"/>
              <a:ext cx="9714791" cy="147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32"/>
                </a:lnSpc>
              </a:pPr>
              <a:r>
                <a:rPr lang="en-US" sz="3165" b="1" u="sng" dirty="0">
                  <a:solidFill>
                    <a:srgbClr val="040017"/>
                  </a:solidFill>
                  <a:latin typeface="Times New Roman" panose="02020603050405020304" pitchFamily="18" charset="0"/>
                  <a:ea typeface="Poppins Bold"/>
                  <a:cs typeface="Times New Roman" panose="02020603050405020304" pitchFamily="18" charset="0"/>
                  <a:sym typeface="Poppins Bold"/>
                  <a:hlinkClick r:id="rId5" tooltip="mailto:koordinatsia2023@gmail.com"/>
                </a:rPr>
                <a:t>koordinatsia2023@gmail.com</a:t>
              </a:r>
            </a:p>
            <a:p>
              <a:pPr algn="l">
                <a:lnSpc>
                  <a:spcPts val="4432"/>
                </a:lnSpc>
                <a:spcBef>
                  <a:spcPct val="0"/>
                </a:spcBef>
              </a:pPr>
              <a:endParaRPr lang="en-US" sz="3165" b="1" u="sng" dirty="0">
                <a:solidFill>
                  <a:srgbClr val="040017"/>
                </a:solidFill>
                <a:latin typeface="Poppins Bold"/>
                <a:ea typeface="Poppins Bold"/>
                <a:cs typeface="Poppins Bold"/>
                <a:sym typeface="Poppins Bold"/>
                <a:hlinkClick r:id="rId5" tooltip="mailto:koordinatsia2023@gmail.com"/>
              </a:endParaRP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830911" cy="830911"/>
            </a:xfrm>
            <a:custGeom>
              <a:avLst/>
              <a:gdLst/>
              <a:ahLst/>
              <a:cxnLst/>
              <a:rect l="l" t="t" r="r" b="b"/>
              <a:pathLst>
                <a:path w="830911" h="830911">
                  <a:moveTo>
                    <a:pt x="0" y="0"/>
                  </a:moveTo>
                  <a:lnTo>
                    <a:pt x="830911" y="0"/>
                  </a:lnTo>
                  <a:lnTo>
                    <a:pt x="830911" y="830911"/>
                  </a:lnTo>
                  <a:lnTo>
                    <a:pt x="0" y="8309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071897" y="6418124"/>
            <a:ext cx="8072103" cy="127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наприклад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,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Хімія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»: у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назвах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файлів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обов’язково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вказуються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номінація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прізвище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Наприклад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: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Хімія_Вітенко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04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23933" y="0"/>
            <a:ext cx="3125116" cy="4329834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86496" y="1778184"/>
            <a:ext cx="13038196" cy="119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НАКАЗ ДЕПАРТАМЕНТУ ОСВІТИ І НАУКИ ВІД 30 ЖОВТНЯ № 175-В   ПРО ПРОВЕДЕННЯ ПЕРШОГО ТУРУ ВСЕУКРАЇНСЬКОГО КОНКУРСУ«УЧИТЕЛЬ РОКУ – 2025»  </a:t>
            </a:r>
          </a:p>
          <a:p>
            <a:pPr algn="ctr">
              <a:lnSpc>
                <a:spcPts val="3220"/>
              </a:lnSpc>
            </a:pPr>
            <a:endParaRPr lang="en-US" sz="2300" b="1" dirty="0">
              <a:solidFill>
                <a:srgbClr val="000000"/>
              </a:solidFill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09178" y="2940352"/>
            <a:ext cx="1066512" cy="1066512"/>
            <a:chOff x="0" y="0"/>
            <a:chExt cx="1422016" cy="142201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422016" cy="1422016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36730" y="236730"/>
              <a:ext cx="948555" cy="948555"/>
            </a:xfrm>
            <a:custGeom>
              <a:avLst/>
              <a:gdLst/>
              <a:ahLst/>
              <a:cxnLst/>
              <a:rect l="l" t="t" r="r" b="b"/>
              <a:pathLst>
                <a:path w="948555" h="948555">
                  <a:moveTo>
                    <a:pt x="0" y="0"/>
                  </a:moveTo>
                  <a:lnTo>
                    <a:pt x="948555" y="0"/>
                  </a:lnTo>
                  <a:lnTo>
                    <a:pt x="948555" y="948555"/>
                  </a:lnTo>
                  <a:lnTo>
                    <a:pt x="0" y="94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2429655" y="4596097"/>
            <a:ext cx="12771298" cy="761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ПРО МОТИВАЦІЙНИЙ ЗАХІД ВСЕУКРАЇНСЬКОГО КОНКУРСУ «УЧИТЕЛЬ РОКУ – 2025»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endParaRPr lang="en-US" sz="2199" b="1" dirty="0">
              <a:solidFill>
                <a:srgbClr val="000000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9656" y="6090158"/>
            <a:ext cx="11104494" cy="36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ПРО ШКОЛУ МАЙСТЕРНОСТІ «ПЕДАГОГІЧНИЙ СТАРТАП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09178" y="4368078"/>
            <a:ext cx="1066512" cy="1066512"/>
            <a:chOff x="0" y="0"/>
            <a:chExt cx="1422016" cy="142201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422016" cy="1422016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36730" y="236730"/>
              <a:ext cx="948555" cy="948555"/>
            </a:xfrm>
            <a:custGeom>
              <a:avLst/>
              <a:gdLst/>
              <a:ahLst/>
              <a:cxnLst/>
              <a:rect l="l" t="t" r="r" b="b"/>
              <a:pathLst>
                <a:path w="948555" h="948555">
                  <a:moveTo>
                    <a:pt x="0" y="0"/>
                  </a:moveTo>
                  <a:lnTo>
                    <a:pt x="948555" y="0"/>
                  </a:lnTo>
                  <a:lnTo>
                    <a:pt x="948555" y="948555"/>
                  </a:lnTo>
                  <a:lnTo>
                    <a:pt x="0" y="94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E75A041A-032C-45DF-BDE2-2C1D242C32CC}"/>
              </a:ext>
            </a:extLst>
          </p:cNvPr>
          <p:cNvGrpSpPr/>
          <p:nvPr/>
        </p:nvGrpSpPr>
        <p:grpSpPr>
          <a:xfrm>
            <a:off x="1529246" y="1710275"/>
            <a:ext cx="955461" cy="955461"/>
            <a:chOff x="0" y="0"/>
            <a:chExt cx="1422016" cy="1422016"/>
          </a:xfrm>
        </p:grpSpPr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id="{27B02500-542E-4500-9CE1-664C4DD37725}"/>
                </a:ext>
              </a:extLst>
            </p:cNvPr>
            <p:cNvGrpSpPr/>
            <p:nvPr/>
          </p:nvGrpSpPr>
          <p:grpSpPr>
            <a:xfrm>
              <a:off x="0" y="0"/>
              <a:ext cx="1422016" cy="1422016"/>
              <a:chOff x="0" y="0"/>
              <a:chExt cx="812800" cy="812800"/>
            </a:xfrm>
          </p:grpSpPr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46F5E8F6-2D71-45A2-BDE6-23865BC3339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26" name="TextBox 13">
                <a:extLst>
                  <a:ext uri="{FF2B5EF4-FFF2-40B4-BE49-F238E27FC236}">
                    <a16:creationId xmlns:a16="http://schemas.microsoft.com/office/drawing/2014/main" id="{82679F45-A360-42D4-9919-08B64028B070}"/>
                  </a:ext>
                </a:extLst>
              </p:cNvPr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BA784FF-6A3C-4F42-A021-380800C81D3B}"/>
                </a:ext>
              </a:extLst>
            </p:cNvPr>
            <p:cNvSpPr/>
            <p:nvPr/>
          </p:nvSpPr>
          <p:spPr>
            <a:xfrm>
              <a:off x="236730" y="236730"/>
              <a:ext cx="948555" cy="948555"/>
            </a:xfrm>
            <a:custGeom>
              <a:avLst/>
              <a:gdLst/>
              <a:ahLst/>
              <a:cxnLst/>
              <a:rect l="l" t="t" r="r" b="b"/>
              <a:pathLst>
                <a:path w="948555" h="948555">
                  <a:moveTo>
                    <a:pt x="0" y="0"/>
                  </a:moveTo>
                  <a:lnTo>
                    <a:pt x="948555" y="0"/>
                  </a:lnTo>
                  <a:lnTo>
                    <a:pt x="948555" y="948555"/>
                  </a:lnTo>
                  <a:lnTo>
                    <a:pt x="0" y="94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7" name="TextBox 9">
            <a:extLst>
              <a:ext uri="{FF2B5EF4-FFF2-40B4-BE49-F238E27FC236}">
                <a16:creationId xmlns:a16="http://schemas.microsoft.com/office/drawing/2014/main" id="{9D216EBA-175F-429C-B362-B0678C568493}"/>
              </a:ext>
            </a:extLst>
          </p:cNvPr>
          <p:cNvSpPr txBox="1"/>
          <p:nvPr/>
        </p:nvSpPr>
        <p:spPr>
          <a:xfrm>
            <a:off x="2819400" y="3041447"/>
            <a:ext cx="12771298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uk-UA" sz="23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У</a:t>
            </a:r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МОВИ ТА ПОРЯДОК ПРОВЕДЕННЯ </a:t>
            </a:r>
            <a:r>
              <a:rPr lang="uk-UA" sz="23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ПЕРШОГО ТУРУ ВСЕУКРАЇНСЬКОГО КОНКУРСУ «УЧИТЕЛЬ РОКУ- 2025»</a:t>
            </a:r>
            <a:endParaRPr lang="en-US" sz="2300" b="1" dirty="0">
              <a:solidFill>
                <a:srgbClr val="000000"/>
              </a:solidFill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58C9AA95-7B0D-4FF7-9CC8-BC75B725A8A5}"/>
              </a:ext>
            </a:extLst>
          </p:cNvPr>
          <p:cNvGrpSpPr/>
          <p:nvPr/>
        </p:nvGrpSpPr>
        <p:grpSpPr>
          <a:xfrm>
            <a:off x="1343549" y="5746881"/>
            <a:ext cx="1066512" cy="1066512"/>
            <a:chOff x="0" y="0"/>
            <a:chExt cx="1422016" cy="1422016"/>
          </a:xfrm>
        </p:grpSpPr>
        <p:grpSp>
          <p:nvGrpSpPr>
            <p:cNvPr id="29" name="Group 18">
              <a:extLst>
                <a:ext uri="{FF2B5EF4-FFF2-40B4-BE49-F238E27FC236}">
                  <a16:creationId xmlns:a16="http://schemas.microsoft.com/office/drawing/2014/main" id="{CC75309B-426E-4D6C-A833-AB0B5B78E2B4}"/>
                </a:ext>
              </a:extLst>
            </p:cNvPr>
            <p:cNvGrpSpPr/>
            <p:nvPr/>
          </p:nvGrpSpPr>
          <p:grpSpPr>
            <a:xfrm>
              <a:off x="0" y="0"/>
              <a:ext cx="1422016" cy="1422016"/>
              <a:chOff x="0" y="0"/>
              <a:chExt cx="812800" cy="812800"/>
            </a:xfrm>
          </p:grpSpPr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71EDABB6-399F-49F1-85A0-9A424FA4785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003D60"/>
              </a:solidFill>
            </p:spPr>
          </p:sp>
          <p:sp>
            <p:nvSpPr>
              <p:cNvPr id="32" name="TextBox 20">
                <a:extLst>
                  <a:ext uri="{FF2B5EF4-FFF2-40B4-BE49-F238E27FC236}">
                    <a16:creationId xmlns:a16="http://schemas.microsoft.com/office/drawing/2014/main" id="{8DD40BE3-358F-4EA1-9459-3EF6B26DD0C5}"/>
                  </a:ext>
                </a:extLst>
              </p:cNvPr>
              <p:cNvSpPr txBox="1"/>
              <p:nvPr/>
            </p:nvSpPr>
            <p:spPr>
              <a:xfrm>
                <a:off x="63500" y="6350"/>
                <a:ext cx="685800" cy="742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A5589FD-93AF-4882-BBD5-959E10E4B571}"/>
                </a:ext>
              </a:extLst>
            </p:cNvPr>
            <p:cNvSpPr/>
            <p:nvPr/>
          </p:nvSpPr>
          <p:spPr>
            <a:xfrm>
              <a:off x="236730" y="236730"/>
              <a:ext cx="948555" cy="948555"/>
            </a:xfrm>
            <a:custGeom>
              <a:avLst/>
              <a:gdLst/>
              <a:ahLst/>
              <a:cxnLst/>
              <a:rect l="l" t="t" r="r" b="b"/>
              <a:pathLst>
                <a:path w="948555" h="948555">
                  <a:moveTo>
                    <a:pt x="0" y="0"/>
                  </a:moveTo>
                  <a:lnTo>
                    <a:pt x="948555" y="0"/>
                  </a:lnTo>
                  <a:lnTo>
                    <a:pt x="948555" y="948555"/>
                  </a:lnTo>
                  <a:lnTo>
                    <a:pt x="0" y="94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D3F485CD-54B4-482D-BE88-E28A6DAC7F00}"/>
              </a:ext>
            </a:extLst>
          </p:cNvPr>
          <p:cNvSpPr/>
          <p:nvPr/>
        </p:nvSpPr>
        <p:spPr>
          <a:xfrm rot="10800000" flipH="1">
            <a:off x="0" y="6313201"/>
            <a:ext cx="2907196" cy="3932890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800" y="4354916"/>
            <a:ext cx="4180139" cy="4903384"/>
            <a:chOff x="0" y="0"/>
            <a:chExt cx="996273" cy="1291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6273" cy="1291426"/>
            </a:xfrm>
            <a:custGeom>
              <a:avLst/>
              <a:gdLst/>
              <a:ahLst/>
              <a:cxnLst/>
              <a:rect l="l" t="t" r="r" b="b"/>
              <a:pathLst>
                <a:path w="996273" h="1291426">
                  <a:moveTo>
                    <a:pt x="110519" y="0"/>
                  </a:moveTo>
                  <a:lnTo>
                    <a:pt x="885754" y="0"/>
                  </a:lnTo>
                  <a:cubicBezTo>
                    <a:pt x="915066" y="0"/>
                    <a:pt x="943177" y="11644"/>
                    <a:pt x="963903" y="32370"/>
                  </a:cubicBezTo>
                  <a:cubicBezTo>
                    <a:pt x="984629" y="53097"/>
                    <a:pt x="996273" y="81208"/>
                    <a:pt x="996273" y="110519"/>
                  </a:cubicBezTo>
                  <a:lnTo>
                    <a:pt x="996273" y="1180907"/>
                  </a:lnTo>
                  <a:cubicBezTo>
                    <a:pt x="996273" y="1241945"/>
                    <a:pt x="946792" y="1291426"/>
                    <a:pt x="885754" y="1291426"/>
                  </a:cubicBezTo>
                  <a:lnTo>
                    <a:pt x="110519" y="1291426"/>
                  </a:lnTo>
                  <a:cubicBezTo>
                    <a:pt x="81208" y="1291426"/>
                    <a:pt x="53097" y="1279782"/>
                    <a:pt x="32370" y="1259056"/>
                  </a:cubicBezTo>
                  <a:cubicBezTo>
                    <a:pt x="11644" y="1238330"/>
                    <a:pt x="0" y="1210219"/>
                    <a:pt x="0" y="1180907"/>
                  </a:cubicBezTo>
                  <a:lnTo>
                    <a:pt x="0" y="110519"/>
                  </a:lnTo>
                  <a:cubicBezTo>
                    <a:pt x="0" y="81208"/>
                    <a:pt x="11644" y="53097"/>
                    <a:pt x="32370" y="32370"/>
                  </a:cubicBezTo>
                  <a:cubicBezTo>
                    <a:pt x="53097" y="11644"/>
                    <a:pt x="81208" y="0"/>
                    <a:pt x="11051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96273" cy="1348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36502" y="4354916"/>
            <a:ext cx="3960558" cy="4903384"/>
            <a:chOff x="0" y="0"/>
            <a:chExt cx="996273" cy="12914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6273" cy="1291426"/>
            </a:xfrm>
            <a:custGeom>
              <a:avLst/>
              <a:gdLst/>
              <a:ahLst/>
              <a:cxnLst/>
              <a:rect l="l" t="t" r="r" b="b"/>
              <a:pathLst>
                <a:path w="996273" h="1291426">
                  <a:moveTo>
                    <a:pt x="110519" y="0"/>
                  </a:moveTo>
                  <a:lnTo>
                    <a:pt x="885754" y="0"/>
                  </a:lnTo>
                  <a:cubicBezTo>
                    <a:pt x="915066" y="0"/>
                    <a:pt x="943177" y="11644"/>
                    <a:pt x="963903" y="32370"/>
                  </a:cubicBezTo>
                  <a:cubicBezTo>
                    <a:pt x="984629" y="53097"/>
                    <a:pt x="996273" y="81208"/>
                    <a:pt x="996273" y="110519"/>
                  </a:cubicBezTo>
                  <a:lnTo>
                    <a:pt x="996273" y="1180907"/>
                  </a:lnTo>
                  <a:cubicBezTo>
                    <a:pt x="996273" y="1241945"/>
                    <a:pt x="946792" y="1291426"/>
                    <a:pt x="885754" y="1291426"/>
                  </a:cubicBezTo>
                  <a:lnTo>
                    <a:pt x="110519" y="1291426"/>
                  </a:lnTo>
                  <a:cubicBezTo>
                    <a:pt x="81208" y="1291426"/>
                    <a:pt x="53097" y="1279782"/>
                    <a:pt x="32370" y="1259056"/>
                  </a:cubicBezTo>
                  <a:cubicBezTo>
                    <a:pt x="11644" y="1238330"/>
                    <a:pt x="0" y="1210219"/>
                    <a:pt x="0" y="1180907"/>
                  </a:cubicBezTo>
                  <a:lnTo>
                    <a:pt x="0" y="110519"/>
                  </a:lnTo>
                  <a:cubicBezTo>
                    <a:pt x="0" y="81208"/>
                    <a:pt x="11644" y="53097"/>
                    <a:pt x="32370" y="32370"/>
                  </a:cubicBezTo>
                  <a:cubicBezTo>
                    <a:pt x="53097" y="11644"/>
                    <a:pt x="81208" y="0"/>
                    <a:pt x="11051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96273" cy="1348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45454" y="4354916"/>
            <a:ext cx="4182722" cy="4903384"/>
            <a:chOff x="0" y="0"/>
            <a:chExt cx="996273" cy="12914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96273" cy="1291426"/>
            </a:xfrm>
            <a:custGeom>
              <a:avLst/>
              <a:gdLst/>
              <a:ahLst/>
              <a:cxnLst/>
              <a:rect l="l" t="t" r="r" b="b"/>
              <a:pathLst>
                <a:path w="996273" h="1291426">
                  <a:moveTo>
                    <a:pt x="110519" y="0"/>
                  </a:moveTo>
                  <a:lnTo>
                    <a:pt x="885754" y="0"/>
                  </a:lnTo>
                  <a:cubicBezTo>
                    <a:pt x="915066" y="0"/>
                    <a:pt x="943177" y="11644"/>
                    <a:pt x="963903" y="32370"/>
                  </a:cubicBezTo>
                  <a:cubicBezTo>
                    <a:pt x="984629" y="53097"/>
                    <a:pt x="996273" y="81208"/>
                    <a:pt x="996273" y="110519"/>
                  </a:cubicBezTo>
                  <a:lnTo>
                    <a:pt x="996273" y="1180907"/>
                  </a:lnTo>
                  <a:cubicBezTo>
                    <a:pt x="996273" y="1241945"/>
                    <a:pt x="946792" y="1291426"/>
                    <a:pt x="885754" y="1291426"/>
                  </a:cubicBezTo>
                  <a:lnTo>
                    <a:pt x="110519" y="1291426"/>
                  </a:lnTo>
                  <a:cubicBezTo>
                    <a:pt x="81208" y="1291426"/>
                    <a:pt x="53097" y="1279782"/>
                    <a:pt x="32370" y="1259056"/>
                  </a:cubicBezTo>
                  <a:cubicBezTo>
                    <a:pt x="11644" y="1238330"/>
                    <a:pt x="0" y="1210219"/>
                    <a:pt x="0" y="1180907"/>
                  </a:cubicBezTo>
                  <a:lnTo>
                    <a:pt x="0" y="110519"/>
                  </a:lnTo>
                  <a:cubicBezTo>
                    <a:pt x="0" y="81208"/>
                    <a:pt x="11644" y="53097"/>
                    <a:pt x="32370" y="32370"/>
                  </a:cubicBezTo>
                  <a:cubicBezTo>
                    <a:pt x="53097" y="11644"/>
                    <a:pt x="81208" y="0"/>
                    <a:pt x="11051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996273" cy="1348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59018" y="4354916"/>
            <a:ext cx="3782726" cy="4903384"/>
            <a:chOff x="0" y="0"/>
            <a:chExt cx="996273" cy="12914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96273" cy="1291426"/>
            </a:xfrm>
            <a:custGeom>
              <a:avLst/>
              <a:gdLst/>
              <a:ahLst/>
              <a:cxnLst/>
              <a:rect l="l" t="t" r="r" b="b"/>
              <a:pathLst>
                <a:path w="996273" h="1291426">
                  <a:moveTo>
                    <a:pt x="110519" y="0"/>
                  </a:moveTo>
                  <a:lnTo>
                    <a:pt x="885754" y="0"/>
                  </a:lnTo>
                  <a:cubicBezTo>
                    <a:pt x="915066" y="0"/>
                    <a:pt x="943177" y="11644"/>
                    <a:pt x="963903" y="32370"/>
                  </a:cubicBezTo>
                  <a:cubicBezTo>
                    <a:pt x="984629" y="53097"/>
                    <a:pt x="996273" y="81208"/>
                    <a:pt x="996273" y="110519"/>
                  </a:cubicBezTo>
                  <a:lnTo>
                    <a:pt x="996273" y="1180907"/>
                  </a:lnTo>
                  <a:cubicBezTo>
                    <a:pt x="996273" y="1241945"/>
                    <a:pt x="946792" y="1291426"/>
                    <a:pt x="885754" y="1291426"/>
                  </a:cubicBezTo>
                  <a:lnTo>
                    <a:pt x="110519" y="1291426"/>
                  </a:lnTo>
                  <a:cubicBezTo>
                    <a:pt x="81208" y="1291426"/>
                    <a:pt x="53097" y="1279782"/>
                    <a:pt x="32370" y="1259056"/>
                  </a:cubicBezTo>
                  <a:cubicBezTo>
                    <a:pt x="11644" y="1238330"/>
                    <a:pt x="0" y="1210219"/>
                    <a:pt x="0" y="1180907"/>
                  </a:cubicBezTo>
                  <a:lnTo>
                    <a:pt x="0" y="110519"/>
                  </a:lnTo>
                  <a:cubicBezTo>
                    <a:pt x="0" y="81208"/>
                    <a:pt x="11644" y="53097"/>
                    <a:pt x="32370" y="32370"/>
                  </a:cubicBezTo>
                  <a:cubicBezTo>
                    <a:pt x="53097" y="11644"/>
                    <a:pt x="81208" y="0"/>
                    <a:pt x="11051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996273" cy="1348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475251" y="1508133"/>
            <a:ext cx="9424454" cy="918884"/>
          </a:xfrm>
          <a:custGeom>
            <a:avLst/>
            <a:gdLst/>
            <a:ahLst/>
            <a:cxnLst/>
            <a:rect l="l" t="t" r="r" b="b"/>
            <a:pathLst>
              <a:path w="9424454" h="918884">
                <a:moveTo>
                  <a:pt x="0" y="0"/>
                </a:moveTo>
                <a:lnTo>
                  <a:pt x="9424454" y="0"/>
                </a:lnTo>
                <a:lnTo>
                  <a:pt x="9424454" y="918885"/>
                </a:lnTo>
                <a:lnTo>
                  <a:pt x="0" y="918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3655465" y="266878"/>
            <a:ext cx="10555438" cy="1502914"/>
            <a:chOff x="0" y="0"/>
            <a:chExt cx="2780033" cy="39582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80033" cy="395829"/>
            </a:xfrm>
            <a:custGeom>
              <a:avLst/>
              <a:gdLst/>
              <a:ahLst/>
              <a:cxnLst/>
              <a:rect l="l" t="t" r="r" b="b"/>
              <a:pathLst>
                <a:path w="2780033" h="395829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28352"/>
                  </a:lnTo>
                  <a:cubicBezTo>
                    <a:pt x="2780033" y="365618"/>
                    <a:pt x="2749822" y="395829"/>
                    <a:pt x="2712556" y="395829"/>
                  </a:cubicBezTo>
                  <a:lnTo>
                    <a:pt x="67478" y="395829"/>
                  </a:lnTo>
                  <a:cubicBezTo>
                    <a:pt x="49581" y="395829"/>
                    <a:pt x="32418" y="388720"/>
                    <a:pt x="19764" y="376065"/>
                  </a:cubicBezTo>
                  <a:cubicBezTo>
                    <a:pt x="7109" y="363411"/>
                    <a:pt x="0" y="346248"/>
                    <a:pt x="0" y="328352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780033" cy="452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-2694" y="12227"/>
            <a:ext cx="2693669" cy="2863185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5801042" y="12227"/>
            <a:ext cx="2476245" cy="3799982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759059" y="4632041"/>
            <a:ext cx="32877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ТЕХНОЛОГІЇ/</a:t>
            </a:r>
          </a:p>
          <a:p>
            <a:pPr algn="ctr">
              <a:lnSpc>
                <a:spcPts val="282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ТРУДОВЕ НАВЧАННЯ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668983" y="2272402"/>
            <a:ext cx="2393397" cy="235841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b="-36555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5913240" y="2256213"/>
            <a:ext cx="2515244" cy="243466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3385" b="-38014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9987659" y="2351015"/>
            <a:ext cx="2263616" cy="22636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42537" t="-6296" r="-16195" b="-39241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4252581" y="2351015"/>
            <a:ext cx="2476244" cy="247624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b="-34722"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5644149" y="4765394"/>
            <a:ext cx="2939305" cy="58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ІСТОРІЯ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222518" y="5636477"/>
            <a:ext cx="3543700" cy="239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Тіщенко</a:t>
            </a:r>
            <a:r>
              <a:rPr lang="en-US" sz="18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Анна </a:t>
            </a:r>
            <a:r>
              <a:rPr lang="en-US" sz="1899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Володимирівна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завідувач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відділу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загальної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середньої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доцент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кафедри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суспільно-гуманітарної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КНЗ КОР «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Київський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обласний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інститут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післядипломної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педагогічних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кадрів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»;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588496" y="5719681"/>
            <a:ext cx="3670819" cy="2651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90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Сацюк</a:t>
            </a:r>
            <a:r>
              <a:rPr lang="en-US" sz="1890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Олена </a:t>
            </a:r>
            <a:r>
              <a:rPr lang="en-US" sz="1890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Іванівна</a:t>
            </a:r>
            <a:endParaRPr lang="en-US" sz="1890" b="1" dirty="0">
              <a:solidFill>
                <a:srgbClr val="000000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 algn="just">
              <a:lnSpc>
                <a:spcPts val="2646"/>
              </a:lnSpc>
            </a:pP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методист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відділу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загальної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середньої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викладач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кафедри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природничо-математичної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та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технологій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КНЗ КОР «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Київський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обласний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інститут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післядипломної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педагогічних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кадрів</a:t>
            </a:r>
            <a:r>
              <a:rPr lang="en-US" sz="189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».</a:t>
            </a:r>
          </a:p>
          <a:p>
            <a:pPr algn="just">
              <a:lnSpc>
                <a:spcPts val="2646"/>
              </a:lnSpc>
              <a:spcBef>
                <a:spcPct val="0"/>
              </a:spcBef>
            </a:pPr>
            <a:r>
              <a:rPr lang="en-US" sz="189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471579" y="665948"/>
            <a:ext cx="7402224" cy="695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КУРАТОРИ НОМІНАЦІЙ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43001" y="4664097"/>
            <a:ext cx="330933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ЗАРУБІЖНА</a:t>
            </a:r>
          </a:p>
          <a:p>
            <a:pPr algn="ctr">
              <a:lnSpc>
                <a:spcPts val="353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ЛІТЕРАТУРА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890180" y="4825108"/>
            <a:ext cx="2939305" cy="58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ХІМІЯ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035551" y="5609453"/>
            <a:ext cx="3338049" cy="2394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Сотніченко</a:t>
            </a:r>
            <a:r>
              <a:rPr lang="en-US" sz="18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1899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Ірина</a:t>
            </a:r>
            <a:r>
              <a:rPr lang="en-US" sz="18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1899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Іванівна</a:t>
            </a:r>
            <a:endParaRPr lang="en-US" sz="1899" b="1" dirty="0">
              <a:solidFill>
                <a:srgbClr val="000000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доцент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кафедри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природничо-математичної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 КНЗ КОР «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Київський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обласний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інститут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післядипломної</a:t>
            </a:r>
            <a:r>
              <a:rPr lang="uk-UA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педагогічних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кадрів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»,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кандидат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педагогічних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наук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8200" y="5628333"/>
            <a:ext cx="3869143" cy="2751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Химера</a:t>
            </a:r>
            <a:r>
              <a:rPr lang="en-US" sz="18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1899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Наталія</a:t>
            </a:r>
            <a:r>
              <a:rPr lang="uk-UA" sz="18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</a:t>
            </a:r>
            <a:r>
              <a:rPr lang="en-US" sz="1899" b="1" dirty="0" err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Володимирівна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</a:p>
          <a:p>
            <a:pPr algn="just">
              <a:lnSpc>
                <a:spcPts val="2659"/>
              </a:lnSpc>
            </a:pP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методист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відділу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загальної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середньої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,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старший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викладач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кафедри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суспільно-гуманітарної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КНЗ КОР «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Київський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обласний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інститут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післядипломної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педагогічних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кадрів</a:t>
            </a:r>
            <a:r>
              <a:rPr lang="en-US" sz="18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;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18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835294"/>
            <a:ext cx="11124126" cy="1293341"/>
            <a:chOff x="0" y="0"/>
            <a:chExt cx="3061667" cy="340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61667" cy="340633"/>
            </a:xfrm>
            <a:custGeom>
              <a:avLst/>
              <a:gdLst/>
              <a:ahLst/>
              <a:cxnLst/>
              <a:rect l="l" t="t" r="r" b="b"/>
              <a:pathLst>
                <a:path w="3061667" h="340633">
                  <a:moveTo>
                    <a:pt x="61271" y="0"/>
                  </a:moveTo>
                  <a:lnTo>
                    <a:pt x="3000396" y="0"/>
                  </a:lnTo>
                  <a:cubicBezTo>
                    <a:pt x="3034235" y="0"/>
                    <a:pt x="3061667" y="27432"/>
                    <a:pt x="3061667" y="61271"/>
                  </a:cubicBezTo>
                  <a:lnTo>
                    <a:pt x="3061667" y="279362"/>
                  </a:lnTo>
                  <a:cubicBezTo>
                    <a:pt x="3061667" y="313201"/>
                    <a:pt x="3034235" y="340633"/>
                    <a:pt x="3000396" y="340633"/>
                  </a:cubicBezTo>
                  <a:lnTo>
                    <a:pt x="61271" y="340633"/>
                  </a:lnTo>
                  <a:cubicBezTo>
                    <a:pt x="27432" y="340633"/>
                    <a:pt x="0" y="313201"/>
                    <a:pt x="0" y="279362"/>
                  </a:cubicBezTo>
                  <a:lnTo>
                    <a:pt x="0" y="61271"/>
                  </a:lnTo>
                  <a:cubicBezTo>
                    <a:pt x="0" y="27432"/>
                    <a:pt x="27432" y="0"/>
                    <a:pt x="61271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061667" cy="397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65503" y="0"/>
            <a:ext cx="6442112" cy="10328434"/>
            <a:chOff x="0" y="0"/>
            <a:chExt cx="9245153" cy="1444245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46558" r="10766"/>
            <a:stretch>
              <a:fillRect/>
            </a:stretch>
          </p:blipFill>
          <p:spPr>
            <a:xfrm>
              <a:off x="0" y="0"/>
              <a:ext cx="9245153" cy="1444245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10799999">
            <a:off x="9372601" y="5539615"/>
            <a:ext cx="5443005" cy="4762630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3609890">
            <a:off x="9386921" y="7155198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357799">
            <a:off x="9113230" y="3796752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1772257">
            <a:off x="12087117" y="4513448"/>
            <a:ext cx="1798459" cy="5722846"/>
            <a:chOff x="0" y="0"/>
            <a:chExt cx="444781" cy="19655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997894">
            <a:off x="11561354" y="92571"/>
            <a:ext cx="1758392" cy="5623809"/>
            <a:chOff x="0" y="0"/>
            <a:chExt cx="463116" cy="17723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3116" cy="1772338"/>
            </a:xfrm>
            <a:custGeom>
              <a:avLst/>
              <a:gdLst/>
              <a:ahLst/>
              <a:cxnLst/>
              <a:rect l="l" t="t" r="r" b="b"/>
              <a:pathLst>
                <a:path w="463116" h="1772338">
                  <a:moveTo>
                    <a:pt x="0" y="0"/>
                  </a:moveTo>
                  <a:lnTo>
                    <a:pt x="463116" y="0"/>
                  </a:lnTo>
                  <a:lnTo>
                    <a:pt x="463116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463116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0142" y="1129577"/>
            <a:ext cx="12121054" cy="6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I ТУР КОНКУРСУ “УЧИТЕЛЬ РОКУ-2025”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9902" y="3532740"/>
            <a:ext cx="9531261" cy="563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lvl="1" indent="-259078" algn="just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Номінація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«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Зарубіжна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література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»:</a:t>
            </a:r>
          </a:p>
          <a:p>
            <a:pPr algn="just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Тестування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Майстерка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».  21.11.2024–22.11.2024 </a:t>
            </a:r>
          </a:p>
          <a:p>
            <a:pPr algn="just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518157" lvl="1" indent="-259078" algn="just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Номінація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«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Історія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»:</a:t>
            </a:r>
          </a:p>
          <a:p>
            <a:pPr algn="just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Тестування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»,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Методичний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практикум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 - 22.11.2024</a:t>
            </a:r>
          </a:p>
          <a:p>
            <a:pPr algn="just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518157" lvl="1" indent="-259078" algn="just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Номінація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«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Технології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/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Трудове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навчання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»:</a:t>
            </a:r>
          </a:p>
          <a:p>
            <a:pPr algn="just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Тестування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»,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Дорожня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карта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творчого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проєкту»-25.11.2024</a:t>
            </a:r>
          </a:p>
          <a:p>
            <a:pPr algn="just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Методичний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практикум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 -27.11.2024–28.11.2024</a:t>
            </a:r>
          </a:p>
          <a:p>
            <a:pPr algn="just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  <a:p>
            <a:pPr marL="518157" lvl="1" indent="-259078" algn="just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Номінація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«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Хімія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»: </a:t>
            </a:r>
          </a:p>
          <a:p>
            <a:pPr algn="just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Тестування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»,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Практична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робота».-26.11.2024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762900" y="2518128"/>
            <a:ext cx="8139466" cy="786067"/>
            <a:chOff x="0" y="0"/>
            <a:chExt cx="2319082" cy="2070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19082" cy="207030"/>
            </a:xfrm>
            <a:custGeom>
              <a:avLst/>
              <a:gdLst/>
              <a:ahLst/>
              <a:cxnLst/>
              <a:rect l="l" t="t" r="r" b="b"/>
              <a:pathLst>
                <a:path w="2319082" h="207030">
                  <a:moveTo>
                    <a:pt x="80890" y="0"/>
                  </a:moveTo>
                  <a:lnTo>
                    <a:pt x="2238192" y="0"/>
                  </a:lnTo>
                  <a:cubicBezTo>
                    <a:pt x="2259645" y="0"/>
                    <a:pt x="2280220" y="8522"/>
                    <a:pt x="2295390" y="23692"/>
                  </a:cubicBezTo>
                  <a:cubicBezTo>
                    <a:pt x="2310560" y="38862"/>
                    <a:pt x="2319082" y="59437"/>
                    <a:pt x="2319082" y="80890"/>
                  </a:cubicBezTo>
                  <a:lnTo>
                    <a:pt x="2319082" y="126140"/>
                  </a:lnTo>
                  <a:cubicBezTo>
                    <a:pt x="2319082" y="147593"/>
                    <a:pt x="2310560" y="168168"/>
                    <a:pt x="2295390" y="183338"/>
                  </a:cubicBezTo>
                  <a:cubicBezTo>
                    <a:pt x="2280220" y="198508"/>
                    <a:pt x="2259645" y="207030"/>
                    <a:pt x="2238192" y="207030"/>
                  </a:cubicBezTo>
                  <a:lnTo>
                    <a:pt x="80890" y="207030"/>
                  </a:lnTo>
                  <a:cubicBezTo>
                    <a:pt x="59437" y="207030"/>
                    <a:pt x="38862" y="198508"/>
                    <a:pt x="23692" y="183338"/>
                  </a:cubicBezTo>
                  <a:cubicBezTo>
                    <a:pt x="8522" y="168168"/>
                    <a:pt x="0" y="147593"/>
                    <a:pt x="0" y="126140"/>
                  </a:cubicBezTo>
                  <a:lnTo>
                    <a:pt x="0" y="80890"/>
                  </a:lnTo>
                  <a:cubicBezTo>
                    <a:pt x="0" y="59437"/>
                    <a:pt x="8522" y="38862"/>
                    <a:pt x="23692" y="23692"/>
                  </a:cubicBezTo>
                  <a:cubicBezTo>
                    <a:pt x="38862" y="8522"/>
                    <a:pt x="59437" y="0"/>
                    <a:pt x="80890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2319082" cy="264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614602" y="2583740"/>
            <a:ext cx="740222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ВІДБІРКОВИЙ ЕТАП: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05" y="810640"/>
            <a:ext cx="11624765" cy="1293341"/>
            <a:chOff x="0" y="0"/>
            <a:chExt cx="3061667" cy="340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61667" cy="340633"/>
            </a:xfrm>
            <a:custGeom>
              <a:avLst/>
              <a:gdLst/>
              <a:ahLst/>
              <a:cxnLst/>
              <a:rect l="l" t="t" r="r" b="b"/>
              <a:pathLst>
                <a:path w="3061667" h="340633">
                  <a:moveTo>
                    <a:pt x="61271" y="0"/>
                  </a:moveTo>
                  <a:lnTo>
                    <a:pt x="3000396" y="0"/>
                  </a:lnTo>
                  <a:cubicBezTo>
                    <a:pt x="3034235" y="0"/>
                    <a:pt x="3061667" y="27432"/>
                    <a:pt x="3061667" y="61271"/>
                  </a:cubicBezTo>
                  <a:lnTo>
                    <a:pt x="3061667" y="279362"/>
                  </a:lnTo>
                  <a:cubicBezTo>
                    <a:pt x="3061667" y="313201"/>
                    <a:pt x="3034235" y="340633"/>
                    <a:pt x="3000396" y="340633"/>
                  </a:cubicBezTo>
                  <a:lnTo>
                    <a:pt x="61271" y="340633"/>
                  </a:lnTo>
                  <a:cubicBezTo>
                    <a:pt x="27432" y="340633"/>
                    <a:pt x="0" y="313201"/>
                    <a:pt x="0" y="279362"/>
                  </a:cubicBezTo>
                  <a:lnTo>
                    <a:pt x="0" y="61271"/>
                  </a:lnTo>
                  <a:cubicBezTo>
                    <a:pt x="0" y="27432"/>
                    <a:pt x="27432" y="0"/>
                    <a:pt x="61271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061667" cy="397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28724" y="0"/>
            <a:ext cx="6413705" cy="10287001"/>
            <a:chOff x="0" y="0"/>
            <a:chExt cx="9245153" cy="1444245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46558" r="10766"/>
            <a:stretch>
              <a:fillRect/>
            </a:stretch>
          </p:blipFill>
          <p:spPr>
            <a:xfrm>
              <a:off x="0" y="0"/>
              <a:ext cx="9245153" cy="14442454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360142" y="1129577"/>
            <a:ext cx="12121054" cy="6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I ТУР КОНКУРСУ “УЧИТЕЛЬ РОКУ-2025”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5765" y="3399716"/>
            <a:ext cx="10325607" cy="4759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Конкурсне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випробовування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 «</a:t>
            </a:r>
            <a:r>
              <a:rPr lang="en-US" sz="2399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Урок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rPr>
              <a:t>»</a:t>
            </a:r>
          </a:p>
          <a:p>
            <a:pPr marL="518157" lvl="1" indent="-259078" algn="just">
              <a:lnSpc>
                <a:spcPts val="3359"/>
              </a:lnSpc>
              <a:buFont typeface="Arial"/>
              <a:buChar char="•"/>
            </a:pP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10.12.2024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– 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номінація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Зарубіжна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література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 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–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Фастівський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академічний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ліцей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№2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Фастівської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міської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ради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Фастівського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району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Київської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області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;</a:t>
            </a:r>
          </a:p>
          <a:p>
            <a:pPr marL="518157" lvl="1" indent="-259078" algn="just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12.12.2024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– 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номінація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Історія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 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–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Бучанський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ліцей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№3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Бучанської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міської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ради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Бучанського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району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Київської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області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;</a:t>
            </a:r>
          </a:p>
          <a:p>
            <a:pPr marL="518157" lvl="1" indent="-259078" algn="just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11.12.2024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– 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номінація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Технології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/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Трудове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навчання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 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–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Ліцей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Перша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Білоцерківська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гімназія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Білоцерківської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міської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ради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Київської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області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.</a:t>
            </a:r>
          </a:p>
          <a:p>
            <a:pPr marL="518157" lvl="1" indent="-259078" algn="just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b="1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13.12.2024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– 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номінація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«</a:t>
            </a:r>
            <a:r>
              <a:rPr lang="en-US" sz="2399" u="sng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Хімія</a:t>
            </a:r>
            <a:r>
              <a:rPr lang="en-US" sz="2399" u="sng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 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– ОЗО «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Калинівський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академічний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ліцей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–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Освітній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Центр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»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Калинівської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селищної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ради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Фастівського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району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Київської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області</a:t>
            </a:r>
            <a:r>
              <a:rPr lang="en-US" sz="2399" dirty="0">
                <a:solidFill>
                  <a:srgbClr val="000000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000000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505313" y="2509462"/>
            <a:ext cx="8805264" cy="786067"/>
            <a:chOff x="0" y="0"/>
            <a:chExt cx="2319082" cy="2070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19082" cy="207030"/>
            </a:xfrm>
            <a:custGeom>
              <a:avLst/>
              <a:gdLst/>
              <a:ahLst/>
              <a:cxnLst/>
              <a:rect l="l" t="t" r="r" b="b"/>
              <a:pathLst>
                <a:path w="2319082" h="207030">
                  <a:moveTo>
                    <a:pt x="80890" y="0"/>
                  </a:moveTo>
                  <a:lnTo>
                    <a:pt x="2238192" y="0"/>
                  </a:lnTo>
                  <a:cubicBezTo>
                    <a:pt x="2259645" y="0"/>
                    <a:pt x="2280220" y="8522"/>
                    <a:pt x="2295390" y="23692"/>
                  </a:cubicBezTo>
                  <a:cubicBezTo>
                    <a:pt x="2310560" y="38862"/>
                    <a:pt x="2319082" y="59437"/>
                    <a:pt x="2319082" y="80890"/>
                  </a:cubicBezTo>
                  <a:lnTo>
                    <a:pt x="2319082" y="126140"/>
                  </a:lnTo>
                  <a:cubicBezTo>
                    <a:pt x="2319082" y="147593"/>
                    <a:pt x="2310560" y="168168"/>
                    <a:pt x="2295390" y="183338"/>
                  </a:cubicBezTo>
                  <a:cubicBezTo>
                    <a:pt x="2280220" y="198508"/>
                    <a:pt x="2259645" y="207030"/>
                    <a:pt x="2238192" y="207030"/>
                  </a:cubicBezTo>
                  <a:lnTo>
                    <a:pt x="80890" y="207030"/>
                  </a:lnTo>
                  <a:cubicBezTo>
                    <a:pt x="59437" y="207030"/>
                    <a:pt x="38862" y="198508"/>
                    <a:pt x="23692" y="183338"/>
                  </a:cubicBezTo>
                  <a:cubicBezTo>
                    <a:pt x="8522" y="168168"/>
                    <a:pt x="0" y="147593"/>
                    <a:pt x="0" y="126140"/>
                  </a:cubicBezTo>
                  <a:lnTo>
                    <a:pt x="0" y="80890"/>
                  </a:lnTo>
                  <a:cubicBezTo>
                    <a:pt x="0" y="59437"/>
                    <a:pt x="8522" y="38862"/>
                    <a:pt x="23692" y="23692"/>
                  </a:cubicBezTo>
                  <a:cubicBezTo>
                    <a:pt x="38862" y="8522"/>
                    <a:pt x="59437" y="0"/>
                    <a:pt x="8089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2319082" cy="264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208107" y="2564344"/>
            <a:ext cx="740222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ФІНАЛЬНИЙ ЕТАП: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5788" y="8253079"/>
            <a:ext cx="10474134" cy="1159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Фінальний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етап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проводиться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на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базі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закладів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та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Комунального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навчального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закладу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«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Київський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обласний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інститут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піс­ля­дипломної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освіти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педагогічних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кадрів</a:t>
            </a:r>
            <a:r>
              <a:rPr lang="en-US" sz="2199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000000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29" y="42774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90149"/>
            <a:ext cx="2517067" cy="251706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31319" y="3167722"/>
            <a:ext cx="2517067" cy="25170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-2903" y="-44725"/>
            <a:ext cx="2581942" cy="3720173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710581" y="21988"/>
            <a:ext cx="2581943" cy="4039900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2729" y="9356740"/>
            <a:ext cx="18323632" cy="1115761"/>
            <a:chOff x="0" y="0"/>
            <a:chExt cx="5133514" cy="2938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33514" cy="293863"/>
            </a:xfrm>
            <a:custGeom>
              <a:avLst/>
              <a:gdLst/>
              <a:ahLst/>
              <a:cxnLst/>
              <a:rect l="l" t="t" r="r" b="b"/>
              <a:pathLst>
                <a:path w="5133514" h="293863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5133514" cy="3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160242" y="3065304"/>
            <a:ext cx="2517067" cy="251706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4640335" y="3427896"/>
            <a:ext cx="1556879" cy="1743616"/>
          </a:xfrm>
          <a:custGeom>
            <a:avLst/>
            <a:gdLst/>
            <a:ahLst/>
            <a:cxnLst/>
            <a:rect l="l" t="t" r="r" b="b"/>
            <a:pathLst>
              <a:path w="1556879" h="1692260">
                <a:moveTo>
                  <a:pt x="0" y="0"/>
                </a:moveTo>
                <a:lnTo>
                  <a:pt x="1556879" y="0"/>
                </a:lnTo>
                <a:lnTo>
                  <a:pt x="1556879" y="1692260"/>
                </a:lnTo>
                <a:lnTo>
                  <a:pt x="0" y="1692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800260" y="3063417"/>
            <a:ext cx="2517067" cy="251706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10200034" y="3466054"/>
            <a:ext cx="1734259" cy="1734259"/>
          </a:xfrm>
          <a:custGeom>
            <a:avLst/>
            <a:gdLst/>
            <a:ahLst/>
            <a:cxnLst/>
            <a:rect l="l" t="t" r="r" b="b"/>
            <a:pathLst>
              <a:path w="1734259" h="1734259">
                <a:moveTo>
                  <a:pt x="0" y="0"/>
                </a:moveTo>
                <a:lnTo>
                  <a:pt x="1734259" y="0"/>
                </a:lnTo>
                <a:lnTo>
                  <a:pt x="1734259" y="1734259"/>
                </a:lnTo>
                <a:lnTo>
                  <a:pt x="0" y="17342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850493" y="3600437"/>
            <a:ext cx="2078720" cy="1651638"/>
          </a:xfrm>
          <a:custGeom>
            <a:avLst/>
            <a:gdLst/>
            <a:ahLst/>
            <a:cxnLst/>
            <a:rect l="l" t="t" r="r" b="b"/>
            <a:pathLst>
              <a:path w="2078720" h="1651638">
                <a:moveTo>
                  <a:pt x="0" y="0"/>
                </a:moveTo>
                <a:lnTo>
                  <a:pt x="2078720" y="0"/>
                </a:lnTo>
                <a:lnTo>
                  <a:pt x="2078720" y="1651638"/>
                </a:lnTo>
                <a:lnTo>
                  <a:pt x="0" y="1651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27811" y="3747316"/>
            <a:ext cx="1991030" cy="1799167"/>
          </a:xfrm>
          <a:custGeom>
            <a:avLst/>
            <a:gdLst/>
            <a:ahLst/>
            <a:cxnLst/>
            <a:rect l="l" t="t" r="r" b="b"/>
            <a:pathLst>
              <a:path w="1991030" h="1799167">
                <a:moveTo>
                  <a:pt x="0" y="0"/>
                </a:moveTo>
                <a:lnTo>
                  <a:pt x="1991030" y="0"/>
                </a:lnTo>
                <a:lnTo>
                  <a:pt x="1991030" y="1799167"/>
                </a:lnTo>
                <a:lnTo>
                  <a:pt x="0" y="17991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398571" y="1062400"/>
            <a:ext cx="1369496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ФАХОВІ КОНКУРСНІ ВИПРОБОВУВАННЯ ПРОХОДЯТЬ НА БАЗІ </a:t>
            </a:r>
            <a:endParaRPr lang="uk-UA" sz="3000" b="1" dirty="0">
              <a:solidFill>
                <a:srgbClr val="000000"/>
              </a:solidFill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  <a:p>
            <a:pPr algn="ctr">
              <a:lnSpc>
                <a:spcPts val="3600"/>
              </a:lnSpc>
            </a:pPr>
            <a:r>
              <a:rPr lang="uk-UA" sz="30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КНЗ КОР 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«КИЇВСЬКИЙ ОБЛАСНИЙ ІНСТИТУТ ПІСЛЯДИПЛОМНОЇ ОСВІТИ ПЕДАГОГІЧНИХ КАДРІВ</a:t>
            </a:r>
            <a:r>
              <a:rPr lang="uk-UA" sz="3000" b="1" dirty="0">
                <a:solidFill>
                  <a:srgbClr val="000000"/>
                </a:solidFill>
                <a:latin typeface="Times New Roman" panose="02020603050405020304" pitchFamily="18" charset="0"/>
                <a:ea typeface="League Spartan"/>
                <a:cs typeface="Times New Roman" panose="02020603050405020304" pitchFamily="18" charset="0"/>
                <a:sym typeface="League Spartan"/>
              </a:rPr>
              <a:t>»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ea typeface="League Spartan"/>
              <a:cs typeface="Times New Roman" panose="02020603050405020304" pitchFamily="18" charset="0"/>
              <a:sym typeface="League Spartan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1419832" y="5863383"/>
            <a:ext cx="7836035" cy="1658466"/>
            <a:chOff x="0" y="-66675"/>
            <a:chExt cx="10448047" cy="2211288"/>
          </a:xfrm>
        </p:grpSpPr>
        <p:sp>
          <p:nvSpPr>
            <p:cNvPr id="26" name="TextBox 26"/>
            <p:cNvSpPr txBox="1"/>
            <p:nvPr/>
          </p:nvSpPr>
          <p:spPr>
            <a:xfrm>
              <a:off x="562540" y="-66675"/>
              <a:ext cx="9885507" cy="566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Times New Roman" panose="02020603050405020304" pitchFamily="18" charset="0"/>
                  <a:ea typeface="Poppins Bold"/>
                  <a:cs typeface="Times New Roman" panose="02020603050405020304" pitchFamily="18" charset="0"/>
                  <a:sym typeface="Poppins Bold"/>
                </a:rPr>
                <a:t>“ЗАРУБІЖНА ЛІТЕРАТУРА”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011411" y="1187086"/>
              <a:ext cx="7235854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«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Аналізпоетичного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твору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», </a:t>
              </a:r>
            </a:p>
            <a:p>
              <a:pPr algn="just">
                <a:lnSpc>
                  <a:spcPts val="279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«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Методичний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експромт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Poppins"/>
                  <a:cs typeface="Times New Roman" panose="02020603050405020304" pitchFamily="18" charset="0"/>
                  <a:sym typeface="Poppins"/>
                </a:rPr>
                <a:t>»;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572509"/>
              <a:ext cx="9885507" cy="566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>
                  <a:solidFill>
                    <a:srgbClr val="000000"/>
                  </a:solidFill>
                  <a:latin typeface="Times New Roman" panose="02020603050405020304" pitchFamily="18" charset="0"/>
                  <a:ea typeface="Poppins Bold"/>
                  <a:cs typeface="Times New Roman" panose="02020603050405020304" pitchFamily="18" charset="0"/>
                  <a:sym typeface="Poppins Bold"/>
                </a:rPr>
                <a:t>14.01.2025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318841" y="5846714"/>
            <a:ext cx="7414130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“ІСТОРІЯ”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34941" y="6869590"/>
            <a:ext cx="542689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«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Методичний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експромт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», 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«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Практична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робота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82788" y="6326102"/>
            <a:ext cx="7414130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15.01.2025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555295" y="5700683"/>
            <a:ext cx="7414130" cy="879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«ТЕХНОЛОГІЇ/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ТРУДОВЕ НАВЧАННЯ»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3691" y="6995035"/>
            <a:ext cx="542689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«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Майстерка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»;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37896" y="6496246"/>
            <a:ext cx="7414130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uk-UA" sz="2499" b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17</a:t>
            </a:r>
            <a:r>
              <a:rPr lang="en-US" sz="2499" b="1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.01.2025</a:t>
            </a:r>
            <a:endParaRPr lang="en-US" sz="2499" b="1" dirty="0">
              <a:solidFill>
                <a:srgbClr val="000000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902570" y="5688855"/>
            <a:ext cx="7414130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«ХІМІЯ»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893839" y="6712024"/>
            <a:ext cx="542689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«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Дослідження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»,</a:t>
            </a:r>
          </a:p>
          <a:p>
            <a:pPr algn="ctr">
              <a:lnSpc>
                <a:spcPts val="2799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«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Хімічний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експеримент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».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810403" y="6157655"/>
            <a:ext cx="7414130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1</a:t>
            </a:r>
            <a:r>
              <a:rPr lang="uk-UA" sz="24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6</a:t>
            </a:r>
            <a:r>
              <a:rPr lang="en-US" sz="2499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.01.2025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94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801313">
            <a:off x="4446522" y="1767427"/>
            <a:ext cx="1250000" cy="7445901"/>
            <a:chOff x="0" y="0"/>
            <a:chExt cx="422348" cy="2515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234808">
            <a:off x="828211" y="5289446"/>
            <a:ext cx="9979695" cy="600954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2000"/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" y="2206381"/>
            <a:ext cx="8061240" cy="8080568"/>
            <a:chOff x="0" y="0"/>
            <a:chExt cx="5765800" cy="58589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5800" cy="5858891"/>
            </a:xfrm>
            <a:custGeom>
              <a:avLst/>
              <a:gdLst/>
              <a:ahLst/>
              <a:cxnLst/>
              <a:rect l="l" t="t" r="r" b="b"/>
              <a:pathLst>
                <a:path w="5765800" h="5858891">
                  <a:moveTo>
                    <a:pt x="0" y="0"/>
                  </a:moveTo>
                  <a:lnTo>
                    <a:pt x="0" y="5858891"/>
                  </a:lnTo>
                  <a:lnTo>
                    <a:pt x="5765800" y="5858891"/>
                  </a:lnTo>
                  <a:lnTo>
                    <a:pt x="2235200" y="0"/>
                  </a:lnTo>
                  <a:close/>
                </a:path>
              </a:pathLst>
            </a:custGeom>
            <a:blipFill>
              <a:blip r:embed="rId4"/>
              <a:stretch>
                <a:fillRect l="-26210" r="-26210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400800" y="3893147"/>
            <a:ext cx="8866376" cy="1527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986"/>
              </a:lnSpc>
            </a:pPr>
            <a:r>
              <a:rPr lang="uk-UA" sz="7200" b="1" dirty="0">
                <a:solidFill>
                  <a:srgbClr val="003D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Дякую за увагу!</a:t>
            </a:r>
            <a:endParaRPr lang="en-US" sz="7200" b="1" dirty="0">
              <a:solidFill>
                <a:srgbClr val="003D6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536</Words>
  <Application>Microsoft Office PowerPoint</Application>
  <PresentationFormat>Довільний</PresentationFormat>
  <Paragraphs>81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8" baseType="lpstr">
      <vt:lpstr>Arimo</vt:lpstr>
      <vt:lpstr>Poppins Bold</vt:lpstr>
      <vt:lpstr>Arial</vt:lpstr>
      <vt:lpstr>Calibri</vt:lpstr>
      <vt:lpstr>Times New Roman</vt:lpstr>
      <vt:lpstr>Arimo Bold</vt:lpstr>
      <vt:lpstr>League Spartan</vt:lpstr>
      <vt:lpstr>Poppins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вітаємо учасників</dc:title>
  <dc:creator>Лена Мороз</dc:creator>
  <cp:lastModifiedBy>Користувач</cp:lastModifiedBy>
  <cp:revision>3</cp:revision>
  <dcterms:created xsi:type="dcterms:W3CDTF">2006-08-16T00:00:00Z</dcterms:created>
  <dcterms:modified xsi:type="dcterms:W3CDTF">2024-12-19T11:29:48Z</dcterms:modified>
  <dc:identifier>DAGV6flkON0</dc:identifier>
</cp:coreProperties>
</file>