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2"/>
  </p:notesMasterIdLst>
  <p:sldIdLst>
    <p:sldId id="461" r:id="rId2"/>
    <p:sldId id="467" r:id="rId3"/>
    <p:sldId id="470" r:id="rId4"/>
    <p:sldId id="471" r:id="rId5"/>
    <p:sldId id="472" r:id="rId6"/>
    <p:sldId id="473" r:id="rId7"/>
    <p:sldId id="474" r:id="rId8"/>
    <p:sldId id="475" r:id="rId9"/>
    <p:sldId id="476" r:id="rId10"/>
    <p:sldId id="486" r:id="rId11"/>
    <p:sldId id="477" r:id="rId12"/>
    <p:sldId id="478" r:id="rId13"/>
    <p:sldId id="479" r:id="rId14"/>
    <p:sldId id="490" r:id="rId15"/>
    <p:sldId id="481" r:id="rId16"/>
    <p:sldId id="482" r:id="rId17"/>
    <p:sldId id="483" r:id="rId18"/>
    <p:sldId id="484" r:id="rId19"/>
    <p:sldId id="485" r:id="rId20"/>
    <p:sldId id="488"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00"/>
    <a:srgbClr val="003399"/>
    <a:srgbClr val="0066CC"/>
    <a:srgbClr val="0000FF"/>
    <a:srgbClr val="3366CC"/>
    <a:srgbClr val="3333CC"/>
    <a:srgbClr val="0033CC"/>
    <a:srgbClr val="0066FF"/>
    <a:srgbClr val="CC9900"/>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06" autoAdjust="0"/>
    <p:restoredTop sz="93122" autoAdjust="0"/>
  </p:normalViewPr>
  <p:slideViewPr>
    <p:cSldViewPr>
      <p:cViewPr>
        <p:scale>
          <a:sx n="66" d="100"/>
          <a:sy n="66" d="100"/>
        </p:scale>
        <p:origin x="-70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554C38-69DD-4EAE-AE08-2A63E25A56EB}" type="datetimeFigureOut">
              <a:rPr lang="ru-RU" smtClean="0"/>
              <a:pPr/>
              <a:t>19.11.2024</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FF9838-11A0-44EC-82FB-CEFA6D03AF9C}" type="slidenum">
              <a:rPr lang="ru-RU" smtClean="0"/>
              <a:pPr/>
              <a:t>‹#›</a:t>
            </a:fld>
            <a:endParaRPr lang="ru-RU" dirty="0"/>
          </a:p>
        </p:txBody>
      </p:sp>
    </p:spTree>
    <p:extLst>
      <p:ext uri="{BB962C8B-B14F-4D97-AF65-F5344CB8AC3E}">
        <p14:creationId xmlns:p14="http://schemas.microsoft.com/office/powerpoint/2010/main" xmlns="" val="3500714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4103009-BD9C-4629-ACD5-5F587300B90E}" type="datetimeFigureOut">
              <a:rPr lang="ru-RU" smtClean="0"/>
              <a:pPr/>
              <a:t>19.11.2024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FA97E93-6848-43E5-9004-CF4D9E457C30}" type="slidenum">
              <a:rPr lang="ru-RU" smtClean="0"/>
              <a:pPr/>
              <a:t>‹#›</a:t>
            </a:fld>
            <a:endParaRPr lang="ru-RU" dirty="0"/>
          </a:p>
        </p:txBody>
      </p:sp>
    </p:spTree>
  </p:cSld>
  <p:clrMapOvr>
    <a:masterClrMapping/>
  </p:clrMapOvr>
  <p:transition advTm="7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4103009-BD9C-4629-ACD5-5F587300B90E}" type="datetimeFigureOut">
              <a:rPr lang="ru-RU" smtClean="0"/>
              <a:pPr/>
              <a:t>19.11.2024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FA97E93-6848-43E5-9004-CF4D9E457C30}" type="slidenum">
              <a:rPr lang="ru-RU" smtClean="0"/>
              <a:pPr/>
              <a:t>‹#›</a:t>
            </a:fld>
            <a:endParaRPr lang="ru-RU" dirty="0"/>
          </a:p>
        </p:txBody>
      </p:sp>
    </p:spTree>
  </p:cSld>
  <p:clrMapOvr>
    <a:masterClrMapping/>
  </p:clrMapOvr>
  <p:transition advTm="7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4103009-BD9C-4629-ACD5-5F587300B90E}" type="datetimeFigureOut">
              <a:rPr lang="ru-RU" smtClean="0"/>
              <a:pPr/>
              <a:t>19.11.2024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FA97E93-6848-43E5-9004-CF4D9E457C30}" type="slidenum">
              <a:rPr lang="ru-RU" smtClean="0"/>
              <a:pPr/>
              <a:t>‹#›</a:t>
            </a:fld>
            <a:endParaRPr lang="ru-RU" dirty="0"/>
          </a:p>
        </p:txBody>
      </p:sp>
    </p:spTree>
  </p:cSld>
  <p:clrMapOvr>
    <a:masterClrMapping/>
  </p:clrMapOvr>
  <p:transition advTm="7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4103009-BD9C-4629-ACD5-5F587300B90E}" type="datetimeFigureOut">
              <a:rPr lang="ru-RU" smtClean="0"/>
              <a:pPr/>
              <a:t>19.11.2024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FA97E93-6848-43E5-9004-CF4D9E457C30}" type="slidenum">
              <a:rPr lang="ru-RU" smtClean="0"/>
              <a:pPr/>
              <a:t>‹#›</a:t>
            </a:fld>
            <a:endParaRPr lang="ru-RU" dirty="0"/>
          </a:p>
        </p:txBody>
      </p:sp>
    </p:spTree>
  </p:cSld>
  <p:clrMapOvr>
    <a:masterClrMapping/>
  </p:clrMapOvr>
  <p:transition advTm="7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4103009-BD9C-4629-ACD5-5F587300B90E}" type="datetimeFigureOut">
              <a:rPr lang="ru-RU" smtClean="0"/>
              <a:pPr/>
              <a:t>19.11.2024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FA97E93-6848-43E5-9004-CF4D9E457C30}" type="slidenum">
              <a:rPr lang="ru-RU" smtClean="0"/>
              <a:pPr/>
              <a:t>‹#›</a:t>
            </a:fld>
            <a:endParaRPr lang="ru-RU" dirty="0"/>
          </a:p>
        </p:txBody>
      </p:sp>
    </p:spTree>
  </p:cSld>
  <p:clrMapOvr>
    <a:masterClrMapping/>
  </p:clrMapOvr>
  <p:transition advTm="7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4103009-BD9C-4629-ACD5-5F587300B90E}" type="datetimeFigureOut">
              <a:rPr lang="ru-RU" smtClean="0"/>
              <a:pPr/>
              <a:t>19.11.2024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FA97E93-6848-43E5-9004-CF4D9E457C30}" type="slidenum">
              <a:rPr lang="ru-RU" smtClean="0"/>
              <a:pPr/>
              <a:t>‹#›</a:t>
            </a:fld>
            <a:endParaRPr lang="ru-RU" dirty="0"/>
          </a:p>
        </p:txBody>
      </p:sp>
    </p:spTree>
  </p:cSld>
  <p:clrMapOvr>
    <a:masterClrMapping/>
  </p:clrMapOvr>
  <p:transition advTm="7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4103009-BD9C-4629-ACD5-5F587300B90E}" type="datetimeFigureOut">
              <a:rPr lang="ru-RU" smtClean="0"/>
              <a:pPr/>
              <a:t>19.11.2024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FA97E93-6848-43E5-9004-CF4D9E457C30}" type="slidenum">
              <a:rPr lang="ru-RU" smtClean="0"/>
              <a:pPr/>
              <a:t>‹#›</a:t>
            </a:fld>
            <a:endParaRPr lang="ru-RU" dirty="0"/>
          </a:p>
        </p:txBody>
      </p:sp>
    </p:spTree>
  </p:cSld>
  <p:clrMapOvr>
    <a:masterClrMapping/>
  </p:clrMapOvr>
  <p:transition advTm="7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4103009-BD9C-4629-ACD5-5F587300B90E}" type="datetimeFigureOut">
              <a:rPr lang="ru-RU" smtClean="0"/>
              <a:pPr/>
              <a:t>19.11.2024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FA97E93-6848-43E5-9004-CF4D9E457C30}" type="slidenum">
              <a:rPr lang="ru-RU" smtClean="0"/>
              <a:pPr/>
              <a:t>‹#›</a:t>
            </a:fld>
            <a:endParaRPr lang="ru-RU" dirty="0"/>
          </a:p>
        </p:txBody>
      </p:sp>
    </p:spTree>
  </p:cSld>
  <p:clrMapOvr>
    <a:masterClrMapping/>
  </p:clrMapOvr>
  <p:transition advTm="7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4103009-BD9C-4629-ACD5-5F587300B90E}" type="datetimeFigureOut">
              <a:rPr lang="ru-RU" smtClean="0"/>
              <a:pPr/>
              <a:t>19.11.2024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FA97E93-6848-43E5-9004-CF4D9E457C30}" type="slidenum">
              <a:rPr lang="ru-RU" smtClean="0"/>
              <a:pPr/>
              <a:t>‹#›</a:t>
            </a:fld>
            <a:endParaRPr lang="ru-RU" dirty="0"/>
          </a:p>
        </p:txBody>
      </p:sp>
    </p:spTree>
  </p:cSld>
  <p:clrMapOvr>
    <a:masterClrMapping/>
  </p:clrMapOvr>
  <p:transition advTm="7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4103009-BD9C-4629-ACD5-5F587300B90E}" type="datetimeFigureOut">
              <a:rPr lang="ru-RU" smtClean="0"/>
              <a:pPr/>
              <a:t>19.11.2024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FA97E93-6848-43E5-9004-CF4D9E457C30}" type="slidenum">
              <a:rPr lang="ru-RU" smtClean="0"/>
              <a:pPr/>
              <a:t>‹#›</a:t>
            </a:fld>
            <a:endParaRPr lang="ru-RU" dirty="0"/>
          </a:p>
        </p:txBody>
      </p:sp>
    </p:spTree>
  </p:cSld>
  <p:clrMapOvr>
    <a:masterClrMapping/>
  </p:clrMapOvr>
  <p:transition advTm="7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4103009-BD9C-4629-ACD5-5F587300B90E}" type="datetimeFigureOut">
              <a:rPr lang="ru-RU" smtClean="0"/>
              <a:pPr/>
              <a:t>19.11.2024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FA97E93-6848-43E5-9004-CF4D9E457C30}" type="slidenum">
              <a:rPr lang="ru-RU" smtClean="0"/>
              <a:pPr/>
              <a:t>‹#›</a:t>
            </a:fld>
            <a:endParaRPr lang="ru-RU" dirty="0"/>
          </a:p>
        </p:txBody>
      </p:sp>
    </p:spTree>
  </p:cSld>
  <p:clrMapOvr>
    <a:masterClrMapping/>
  </p:clrMapOvr>
  <p:transition advTm="7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03009-BD9C-4629-ACD5-5F587300B90E}" type="datetimeFigureOut">
              <a:rPr lang="ru-RU" smtClean="0"/>
              <a:pPr/>
              <a:t>19.11.2024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A97E93-6848-43E5-9004-CF4D9E457C30}"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advTm="7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screen"/>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547664" y="1628800"/>
            <a:ext cx="7272808" cy="1631216"/>
          </a:xfrm>
          <a:prstGeom prst="rect">
            <a:avLst/>
          </a:prstGeom>
        </p:spPr>
        <p:txBody>
          <a:bodyPr wrap="square">
            <a:spAutoFit/>
          </a:bodyPr>
          <a:lstStyle/>
          <a:p>
            <a:pPr algn="ctr"/>
            <a:r>
              <a:rPr lang="uk-UA" sz="5000" b="1" dirty="0" smtClean="0">
                <a:solidFill>
                  <a:schemeClr val="bg1"/>
                </a:solidFill>
                <a:effectLst>
                  <a:glow rad="101600">
                    <a:schemeClr val="accent6">
                      <a:satMod val="175000"/>
                      <a:alpha val="40000"/>
                    </a:schemeClr>
                  </a:glow>
                </a:effectLst>
                <a:latin typeface="Arial Black" pitchFamily="34" charset="0"/>
                <a:cs typeface="Tunga" pitchFamily="2"/>
              </a:rPr>
              <a:t>Великий голод – </a:t>
            </a:r>
          </a:p>
          <a:p>
            <a:pPr algn="ctr"/>
            <a:r>
              <a:rPr lang="uk-UA" sz="5000" b="1" dirty="0" smtClean="0">
                <a:solidFill>
                  <a:schemeClr val="bg1"/>
                </a:solidFill>
                <a:effectLst>
                  <a:glow rad="101600">
                    <a:schemeClr val="accent6">
                      <a:satMod val="175000"/>
                      <a:alpha val="40000"/>
                    </a:schemeClr>
                  </a:glow>
                </a:effectLst>
                <a:latin typeface="Arial Black" pitchFamily="34" charset="0"/>
                <a:cs typeface="Tunga" pitchFamily="2"/>
              </a:rPr>
              <a:t>вічний гріх</a:t>
            </a:r>
          </a:p>
        </p:txBody>
      </p:sp>
      <p:sp>
        <p:nvSpPr>
          <p:cNvPr id="5" name="TextBox 4"/>
          <p:cNvSpPr txBox="1"/>
          <p:nvPr/>
        </p:nvSpPr>
        <p:spPr>
          <a:xfrm>
            <a:off x="1115616" y="620688"/>
            <a:ext cx="6984776" cy="400110"/>
          </a:xfrm>
          <a:prstGeom prst="rect">
            <a:avLst/>
          </a:prstGeom>
          <a:noFill/>
        </p:spPr>
        <p:txBody>
          <a:bodyPr wrap="square" rtlCol="0">
            <a:spAutoFit/>
          </a:bodyPr>
          <a:lstStyle/>
          <a:p>
            <a:pPr algn="ctr"/>
            <a:r>
              <a:rPr lang="uk-UA" sz="2000" b="1" dirty="0" smtClean="0">
                <a:solidFill>
                  <a:schemeClr val="bg1"/>
                </a:solidFill>
                <a:effectLst>
                  <a:glow rad="101600">
                    <a:schemeClr val="accent6">
                      <a:satMod val="175000"/>
                      <a:alpha val="40000"/>
                    </a:schemeClr>
                  </a:glow>
                </a:effectLst>
              </a:rPr>
              <a:t>ВІРТУАЛЬНА ВИСТАВКА-ПАМ’ЯТЬ</a:t>
            </a:r>
          </a:p>
        </p:txBody>
      </p:sp>
      <p:sp>
        <p:nvSpPr>
          <p:cNvPr id="6" name="TextBox 5"/>
          <p:cNvSpPr txBox="1"/>
          <p:nvPr/>
        </p:nvSpPr>
        <p:spPr>
          <a:xfrm>
            <a:off x="5076056" y="4869160"/>
            <a:ext cx="3816424" cy="1477328"/>
          </a:xfrm>
          <a:prstGeom prst="rect">
            <a:avLst/>
          </a:prstGeom>
          <a:noFill/>
        </p:spPr>
        <p:txBody>
          <a:bodyPr wrap="square" rtlCol="0">
            <a:spAutoFit/>
          </a:bodyPr>
          <a:lstStyle/>
          <a:p>
            <a:r>
              <a:rPr lang="uk-UA" b="1" dirty="0" smtClean="0">
                <a:solidFill>
                  <a:srgbClr val="FFFFFF"/>
                </a:solidFill>
                <a:effectLst/>
              </a:rPr>
              <a:t>Виставку підготували:</a:t>
            </a:r>
          </a:p>
          <a:p>
            <a:r>
              <a:rPr lang="uk-UA" b="1" dirty="0" smtClean="0">
                <a:solidFill>
                  <a:srgbClr val="FFFFFF"/>
                </a:solidFill>
                <a:effectLst/>
              </a:rPr>
              <a:t>Суткова В.О., завідувач бібліотеки </a:t>
            </a:r>
            <a:endParaRPr lang="en-US" b="1" dirty="0" smtClean="0">
              <a:solidFill>
                <a:srgbClr val="FFFFFF"/>
              </a:solidFill>
              <a:effectLst/>
            </a:endParaRPr>
          </a:p>
          <a:p>
            <a:r>
              <a:rPr lang="uk-UA" b="1" dirty="0" smtClean="0">
                <a:solidFill>
                  <a:srgbClr val="FFFFFF"/>
                </a:solidFill>
                <a:effectLst/>
              </a:rPr>
              <a:t>КНЗ КОР “КОІПОПК”,</a:t>
            </a:r>
          </a:p>
          <a:p>
            <a:r>
              <a:rPr lang="uk-UA" b="1" dirty="0" smtClean="0">
                <a:solidFill>
                  <a:srgbClr val="FFFFFF"/>
                </a:solidFill>
                <a:effectLst/>
              </a:rPr>
              <a:t>Веровенко В.С., бібліотекар </a:t>
            </a:r>
            <a:endParaRPr lang="en-US" b="1" dirty="0" smtClean="0">
              <a:solidFill>
                <a:srgbClr val="FFFFFF"/>
              </a:solidFill>
              <a:effectLst/>
            </a:endParaRPr>
          </a:p>
          <a:p>
            <a:r>
              <a:rPr lang="uk-UA" b="1" dirty="0" smtClean="0">
                <a:solidFill>
                  <a:srgbClr val="FFFFFF"/>
                </a:solidFill>
                <a:effectLst/>
              </a:rPr>
              <a:t>КНЗ КОР “КОІПОПК”</a:t>
            </a:r>
            <a:endParaRPr lang="ru-RU" dirty="0" smtClean="0">
              <a:solidFill>
                <a:srgbClr val="FFFFFF"/>
              </a:solidFill>
              <a:effectLst/>
            </a:endParaRPr>
          </a:p>
        </p:txBody>
      </p:sp>
      <p:sp>
        <p:nvSpPr>
          <p:cNvPr id="7" name="Прямоугольник 6"/>
          <p:cNvSpPr/>
          <p:nvPr/>
        </p:nvSpPr>
        <p:spPr>
          <a:xfrm>
            <a:off x="0" y="0"/>
            <a:ext cx="9144000" cy="6858000"/>
          </a:xfrm>
          <a:prstGeom prst="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TextBox 7"/>
          <p:cNvSpPr txBox="1"/>
          <p:nvPr/>
        </p:nvSpPr>
        <p:spPr>
          <a:xfrm>
            <a:off x="2267744" y="3284984"/>
            <a:ext cx="5832648" cy="369332"/>
          </a:xfrm>
          <a:prstGeom prst="rect">
            <a:avLst/>
          </a:prstGeom>
          <a:noFill/>
        </p:spPr>
        <p:txBody>
          <a:bodyPr wrap="square" rtlCol="0">
            <a:spAutoFit/>
          </a:bodyPr>
          <a:lstStyle/>
          <a:p>
            <a:pPr algn="ctr"/>
            <a:r>
              <a:rPr lang="uk-UA" b="1" dirty="0" smtClean="0">
                <a:solidFill>
                  <a:schemeClr val="bg1"/>
                </a:solidFill>
                <a:effectLst>
                  <a:glow rad="101600">
                    <a:schemeClr val="accent6">
                      <a:satMod val="175000"/>
                      <a:alpha val="40000"/>
                    </a:schemeClr>
                  </a:glow>
                </a:effectLst>
              </a:rPr>
              <a:t>ДО ДНЯ ПАМ’ЯТІ ЖЕРТВ ГОЛОДОМОРІВ</a:t>
            </a:r>
            <a:endParaRPr lang="ru-RU" b="1" dirty="0" smtClean="0">
              <a:effectLst>
                <a:glow rad="101600">
                  <a:schemeClr val="accent6">
                    <a:satMod val="175000"/>
                    <a:alpha val="40000"/>
                  </a:schemeClr>
                </a:glow>
              </a:effectLst>
            </a:endParaRPr>
          </a:p>
        </p:txBody>
      </p:sp>
    </p:spTree>
  </p:cSld>
  <p:clrMapOvr>
    <a:masterClrMapping/>
  </p:clrMapOvr>
  <p:transition advTm="7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l="-24000" t="-6000" b="-6000"/>
          </a:stretch>
        </a:blipFill>
        <a:effectLst/>
      </p:bgPr>
    </p:bg>
    <p:spTree>
      <p:nvGrpSpPr>
        <p:cNvPr id="1" name=""/>
        <p:cNvGrpSpPr/>
        <p:nvPr/>
      </p:nvGrpSpPr>
      <p:grpSpPr>
        <a:xfrm>
          <a:off x="0" y="0"/>
          <a:ext cx="0" cy="0"/>
          <a:chOff x="0" y="0"/>
          <a:chExt cx="0" cy="0"/>
        </a:xfrm>
      </p:grpSpPr>
      <p:sp>
        <p:nvSpPr>
          <p:cNvPr id="8" name="Скругленный прямоугольник 7"/>
          <p:cNvSpPr/>
          <p:nvPr/>
        </p:nvSpPr>
        <p:spPr>
          <a:xfrm>
            <a:off x="4860032" y="620688"/>
            <a:ext cx="3888432" cy="5688632"/>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p:cNvSpPr txBox="1"/>
          <p:nvPr/>
        </p:nvSpPr>
        <p:spPr>
          <a:xfrm>
            <a:off x="5004048" y="1052736"/>
            <a:ext cx="3528392" cy="923330"/>
          </a:xfrm>
          <a:prstGeom prst="rect">
            <a:avLst/>
          </a:prstGeom>
          <a:noFill/>
        </p:spPr>
        <p:txBody>
          <a:bodyPr wrap="square" rtlCol="0">
            <a:spAutoFit/>
          </a:bodyPr>
          <a:lstStyle/>
          <a:p>
            <a:pPr algn="just"/>
            <a:r>
              <a:rPr lang="uk-UA" dirty="0" smtClean="0"/>
              <a:t>Піст від диявола / </a:t>
            </a:r>
            <a:r>
              <a:rPr lang="en-US" dirty="0" smtClean="0"/>
              <a:t>[</a:t>
            </a:r>
            <a:r>
              <a:rPr lang="uk-UA" dirty="0" smtClean="0"/>
              <a:t>упоряд. і авт. тексту ігуменя Серафима</a:t>
            </a:r>
            <a:r>
              <a:rPr lang="en-US" dirty="0" smtClean="0"/>
              <a:t>]</a:t>
            </a:r>
            <a:r>
              <a:rPr lang="uk-UA" dirty="0" smtClean="0"/>
              <a:t>. – Київ : Мистецтво, 2003. – 111 с. : іл.</a:t>
            </a:r>
          </a:p>
        </p:txBody>
      </p:sp>
      <p:sp>
        <p:nvSpPr>
          <p:cNvPr id="11" name="TextBox 10"/>
          <p:cNvSpPr txBox="1"/>
          <p:nvPr/>
        </p:nvSpPr>
        <p:spPr>
          <a:xfrm>
            <a:off x="5004048" y="2132856"/>
            <a:ext cx="3600400" cy="3693319"/>
          </a:xfrm>
          <a:prstGeom prst="rect">
            <a:avLst/>
          </a:prstGeom>
          <a:noFill/>
        </p:spPr>
        <p:txBody>
          <a:bodyPr wrap="square" rtlCol="0">
            <a:spAutoFit/>
          </a:bodyPr>
          <a:lstStyle/>
          <a:p>
            <a:pPr algn="just"/>
            <a:r>
              <a:rPr lang="uk-UA" i="1" dirty="0" smtClean="0"/>
              <a:t>Книга розповідає про голодомори в Україні 1921−1923, 1932−1933 і 1946−1947 років. У ній вміщено документальні матеріали, спогади, фотографії, інші свідчення тих часів, зібрані Синодальною комісією Української Православної Церкви з увічнення пам’яті жертв голодоморів, дано церковно-історичну та духовно-етичну оцінку жахливого злочину більшовицького тоталітарного режиму.</a:t>
            </a:r>
            <a:endParaRPr lang="ru-RU" dirty="0" smtClean="0"/>
          </a:p>
        </p:txBody>
      </p:sp>
      <p:pic>
        <p:nvPicPr>
          <p:cNvPr id="63490" name="Picture 2" descr="D:\Мои документы\Виставки опис\2019\Голодомор\Голодомор портал\Фото книги\Голодомор 2020 003.jpg"/>
          <p:cNvPicPr>
            <a:picLocks noChangeAspect="1" noChangeArrowheads="1"/>
          </p:cNvPicPr>
          <p:nvPr/>
        </p:nvPicPr>
        <p:blipFill>
          <a:blip r:embed="rId3" cstate="screen"/>
          <a:srcRect/>
          <a:stretch>
            <a:fillRect/>
          </a:stretch>
        </p:blipFill>
        <p:spPr bwMode="auto">
          <a:xfrm>
            <a:off x="395537" y="548680"/>
            <a:ext cx="3888432" cy="5760640"/>
          </a:xfrm>
          <a:prstGeom prst="rect">
            <a:avLst/>
          </a:prstGeom>
          <a:noFill/>
          <a:ln>
            <a:solidFill>
              <a:schemeClr val="accent6"/>
            </a:solidFill>
          </a:ln>
        </p:spPr>
      </p:pic>
      <p:sp>
        <p:nvSpPr>
          <p:cNvPr id="6" name="Прямоугольник 5"/>
          <p:cNvSpPr/>
          <p:nvPr/>
        </p:nvSpPr>
        <p:spPr>
          <a:xfrm>
            <a:off x="0" y="0"/>
            <a:ext cx="9144000" cy="6858000"/>
          </a:xfrm>
          <a:prstGeom prst="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ransition advTm="7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l="-24000" t="-6000" b="-6000"/>
          </a:stretch>
        </a:blipFill>
        <a:effectLst/>
      </p:bgPr>
    </p:bg>
    <p:spTree>
      <p:nvGrpSpPr>
        <p:cNvPr id="1" name=""/>
        <p:cNvGrpSpPr/>
        <p:nvPr/>
      </p:nvGrpSpPr>
      <p:grpSpPr>
        <a:xfrm>
          <a:off x="0" y="0"/>
          <a:ext cx="0" cy="0"/>
          <a:chOff x="0" y="0"/>
          <a:chExt cx="0" cy="0"/>
        </a:xfrm>
      </p:grpSpPr>
      <p:sp>
        <p:nvSpPr>
          <p:cNvPr id="8" name="Скругленный прямоугольник 7"/>
          <p:cNvSpPr/>
          <p:nvPr/>
        </p:nvSpPr>
        <p:spPr>
          <a:xfrm>
            <a:off x="4860032" y="980728"/>
            <a:ext cx="3888432" cy="5400600"/>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p:cNvSpPr txBox="1"/>
          <p:nvPr/>
        </p:nvSpPr>
        <p:spPr>
          <a:xfrm>
            <a:off x="5076056" y="1052736"/>
            <a:ext cx="3456384" cy="2308324"/>
          </a:xfrm>
          <a:prstGeom prst="rect">
            <a:avLst/>
          </a:prstGeom>
          <a:noFill/>
        </p:spPr>
        <p:txBody>
          <a:bodyPr wrap="square" rtlCol="0">
            <a:spAutoFit/>
          </a:bodyPr>
          <a:lstStyle/>
          <a:p>
            <a:pPr algn="just"/>
            <a:r>
              <a:rPr lang="uk-UA" dirty="0" smtClean="0"/>
              <a:t>Національна книга пам'яті</a:t>
            </a:r>
            <a:r>
              <a:rPr lang="ru-RU" dirty="0" smtClean="0"/>
              <a:t> </a:t>
            </a:r>
            <a:r>
              <a:rPr lang="uk-UA" dirty="0" smtClean="0"/>
              <a:t>жертв Голодомору 1932−1933 років в Україні. Київська область / Український ін-т нац. пам'яті, Київ. облдержадмін. ; [упоряд. Гай А. І. ; редкол.: Ульянченко В. І. та ін.]. – </a:t>
            </a:r>
            <a:r>
              <a:rPr lang="ru-RU" dirty="0" smtClean="0"/>
              <a:t>Біла Церква : Буква, 2008. </a:t>
            </a:r>
            <a:r>
              <a:rPr lang="uk-UA" dirty="0" smtClean="0"/>
              <a:t>–</a:t>
            </a:r>
            <a:r>
              <a:rPr lang="ru-RU" dirty="0" smtClean="0"/>
              <a:t> 1375 с.</a:t>
            </a:r>
          </a:p>
        </p:txBody>
      </p:sp>
      <p:sp>
        <p:nvSpPr>
          <p:cNvPr id="11" name="TextBox 10"/>
          <p:cNvSpPr txBox="1"/>
          <p:nvPr/>
        </p:nvSpPr>
        <p:spPr>
          <a:xfrm>
            <a:off x="5076056" y="3429000"/>
            <a:ext cx="3456384" cy="2862322"/>
          </a:xfrm>
          <a:prstGeom prst="rect">
            <a:avLst/>
          </a:prstGeom>
          <a:noFill/>
        </p:spPr>
        <p:txBody>
          <a:bodyPr wrap="square" rtlCol="0">
            <a:spAutoFit/>
          </a:bodyPr>
          <a:lstStyle/>
          <a:p>
            <a:pPr algn="just"/>
            <a:r>
              <a:rPr lang="uk-UA" i="1" dirty="0" smtClean="0"/>
              <a:t>У книзі зібрано майже сорок тисяч документів і свідчень, які розкривають моторошні картини найстрахітливішого в історії людства злочину. Представлено документи тодішніх спецслужб – ДПУ, НКВС, результати опитувань тисяч очевидців голоду, фотознімки тієї пори.</a:t>
            </a:r>
            <a:endParaRPr lang="ru-RU" dirty="0" smtClean="0"/>
          </a:p>
        </p:txBody>
      </p:sp>
      <p:sp>
        <p:nvSpPr>
          <p:cNvPr id="10" name="TextBox 9"/>
          <p:cNvSpPr txBox="1"/>
          <p:nvPr/>
        </p:nvSpPr>
        <p:spPr>
          <a:xfrm>
            <a:off x="755576" y="188640"/>
            <a:ext cx="7776864" cy="523220"/>
          </a:xfrm>
          <a:prstGeom prst="rect">
            <a:avLst/>
          </a:prstGeom>
          <a:noFill/>
        </p:spPr>
        <p:txBody>
          <a:bodyPr wrap="square" rtlCol="0">
            <a:spAutoFit/>
          </a:bodyPr>
          <a:lstStyle/>
          <a:p>
            <a:pPr algn="ctr"/>
            <a:r>
              <a:rPr lang="uk-UA" sz="2800" b="1" dirty="0" smtClean="0">
                <a:solidFill>
                  <a:srgbClr val="FFC000"/>
                </a:solidFill>
              </a:rPr>
              <a:t>ГОЛОДОМОР 1932-1933 РОКІВ НА КИЇВЩИНІ </a:t>
            </a:r>
            <a:endParaRPr lang="ru-RU" sz="2800" b="1" dirty="0">
              <a:solidFill>
                <a:srgbClr val="FFC000"/>
              </a:solidFill>
            </a:endParaRPr>
          </a:p>
        </p:txBody>
      </p:sp>
      <p:pic>
        <p:nvPicPr>
          <p:cNvPr id="54274" name="Picture 2" descr="D:\Мои документы\Виставки опис\2021\Голодомор\Фото книги\15.jpg"/>
          <p:cNvPicPr>
            <a:picLocks noChangeAspect="1" noChangeArrowheads="1"/>
          </p:cNvPicPr>
          <p:nvPr/>
        </p:nvPicPr>
        <p:blipFill>
          <a:blip r:embed="rId3" cstate="screen"/>
          <a:srcRect/>
          <a:stretch>
            <a:fillRect/>
          </a:stretch>
        </p:blipFill>
        <p:spPr bwMode="auto">
          <a:xfrm>
            <a:off x="395537" y="980728"/>
            <a:ext cx="3960440" cy="5400600"/>
          </a:xfrm>
          <a:prstGeom prst="rect">
            <a:avLst/>
          </a:prstGeom>
          <a:noFill/>
          <a:ln>
            <a:solidFill>
              <a:schemeClr val="accent6">
                <a:lumMod val="40000"/>
                <a:lumOff val="60000"/>
              </a:schemeClr>
            </a:solidFill>
          </a:ln>
        </p:spPr>
      </p:pic>
      <p:sp>
        <p:nvSpPr>
          <p:cNvPr id="7" name="Прямоугольник 6"/>
          <p:cNvSpPr/>
          <p:nvPr/>
        </p:nvSpPr>
        <p:spPr>
          <a:xfrm>
            <a:off x="0" y="0"/>
            <a:ext cx="9144000" cy="6858000"/>
          </a:xfrm>
          <a:prstGeom prst="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ransition advTm="7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l="-24000" t="-6000" b="-6000"/>
          </a:stretch>
        </a:blipFill>
        <a:effectLst/>
      </p:bgPr>
    </p:bg>
    <p:spTree>
      <p:nvGrpSpPr>
        <p:cNvPr id="1" name=""/>
        <p:cNvGrpSpPr/>
        <p:nvPr/>
      </p:nvGrpSpPr>
      <p:grpSpPr>
        <a:xfrm>
          <a:off x="0" y="0"/>
          <a:ext cx="0" cy="0"/>
          <a:chOff x="0" y="0"/>
          <a:chExt cx="0" cy="0"/>
        </a:xfrm>
      </p:grpSpPr>
      <p:sp>
        <p:nvSpPr>
          <p:cNvPr id="8" name="Скругленный прямоугольник 7"/>
          <p:cNvSpPr/>
          <p:nvPr/>
        </p:nvSpPr>
        <p:spPr>
          <a:xfrm>
            <a:off x="4860032" y="476672"/>
            <a:ext cx="3888432" cy="5904656"/>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p:cNvSpPr txBox="1"/>
          <p:nvPr/>
        </p:nvSpPr>
        <p:spPr>
          <a:xfrm>
            <a:off x="5004048" y="620688"/>
            <a:ext cx="3528392" cy="3488328"/>
          </a:xfrm>
          <a:prstGeom prst="rect">
            <a:avLst/>
          </a:prstGeom>
          <a:noFill/>
        </p:spPr>
        <p:txBody>
          <a:bodyPr wrap="square" rtlCol="0">
            <a:spAutoFit/>
          </a:bodyPr>
          <a:lstStyle/>
          <a:p>
            <a:pPr algn="just"/>
            <a:r>
              <a:rPr lang="uk-UA" dirty="0" smtClean="0"/>
              <a:t>Голодомор 1932−1933 років. Забуттю не підлягає : книга-реквієм : свідчення очевидців, розповіді, спогади, авторські думки, записані юними дослідниками і освітянами Київщини / Київ. обл. ін-т післядиплом. освіти пед. кадрів ; [редкол.: Є. М. Бачинська та ін.]. – Біла Церква : КОІПОПК, 2008. – 176 с.</a:t>
            </a:r>
            <a:endParaRPr lang="ru-RU" dirty="0" smtClean="0"/>
          </a:p>
          <a:p>
            <a:pPr algn="just"/>
            <a:endParaRPr lang="ru-RU" dirty="0" smtClean="0"/>
          </a:p>
        </p:txBody>
      </p:sp>
      <p:sp>
        <p:nvSpPr>
          <p:cNvPr id="11" name="TextBox 10"/>
          <p:cNvSpPr txBox="1"/>
          <p:nvPr/>
        </p:nvSpPr>
        <p:spPr>
          <a:xfrm>
            <a:off x="5004048" y="3789040"/>
            <a:ext cx="3600400" cy="2308324"/>
          </a:xfrm>
          <a:prstGeom prst="rect">
            <a:avLst/>
          </a:prstGeom>
          <a:noFill/>
        </p:spPr>
        <p:txBody>
          <a:bodyPr wrap="square" rtlCol="0">
            <a:spAutoFit/>
          </a:bodyPr>
          <a:lstStyle/>
          <a:p>
            <a:pPr algn="just"/>
            <a:r>
              <a:rPr lang="uk-UA" i="1" dirty="0" smtClean="0"/>
              <a:t>Матеріали, вміщені у цій книзі, зібрано і записано юними дослідниками-школярами та педагогічними працівниками регіону від свідків, очевидців – жителів міст та сіл Київської області, які пережили роки Голодомору.</a:t>
            </a:r>
            <a:endParaRPr lang="ru-RU" dirty="0" smtClean="0"/>
          </a:p>
        </p:txBody>
      </p:sp>
      <p:pic>
        <p:nvPicPr>
          <p:cNvPr id="6" name="Рисунок 5" descr="D:\Мои документы\Віртуальні виставки\Голодомор\Фото\9.jpg"/>
          <p:cNvPicPr/>
          <p:nvPr/>
        </p:nvPicPr>
        <p:blipFill>
          <a:blip r:embed="rId3" cstate="screen"/>
          <a:srcRect/>
          <a:stretch>
            <a:fillRect/>
          </a:stretch>
        </p:blipFill>
        <p:spPr bwMode="auto">
          <a:xfrm>
            <a:off x="395536" y="476672"/>
            <a:ext cx="3960440" cy="5904656"/>
          </a:xfrm>
          <a:prstGeom prst="rect">
            <a:avLst/>
          </a:prstGeom>
          <a:noFill/>
          <a:ln w="9525">
            <a:solidFill>
              <a:schemeClr val="accent6"/>
            </a:solidFill>
            <a:miter lim="800000"/>
            <a:headEnd/>
            <a:tailEnd/>
          </a:ln>
        </p:spPr>
      </p:pic>
      <p:sp>
        <p:nvSpPr>
          <p:cNvPr id="7" name="Прямоугольник 6"/>
          <p:cNvSpPr/>
          <p:nvPr/>
        </p:nvSpPr>
        <p:spPr>
          <a:xfrm>
            <a:off x="0" y="0"/>
            <a:ext cx="9144000" cy="6858000"/>
          </a:xfrm>
          <a:prstGeom prst="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ransition advTm="7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l="-24000" t="-6000" b="-6000"/>
          </a:stretch>
        </a:blipFill>
        <a:effectLst/>
      </p:bgPr>
    </p:bg>
    <p:spTree>
      <p:nvGrpSpPr>
        <p:cNvPr id="1" name=""/>
        <p:cNvGrpSpPr/>
        <p:nvPr/>
      </p:nvGrpSpPr>
      <p:grpSpPr>
        <a:xfrm>
          <a:off x="0" y="0"/>
          <a:ext cx="0" cy="0"/>
          <a:chOff x="0" y="0"/>
          <a:chExt cx="0" cy="0"/>
        </a:xfrm>
      </p:grpSpPr>
      <p:sp>
        <p:nvSpPr>
          <p:cNvPr id="8" name="Скругленный прямоугольник 7"/>
          <p:cNvSpPr/>
          <p:nvPr/>
        </p:nvSpPr>
        <p:spPr>
          <a:xfrm>
            <a:off x="4860032" y="548680"/>
            <a:ext cx="3888432" cy="5760640"/>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p:cNvSpPr txBox="1"/>
          <p:nvPr/>
        </p:nvSpPr>
        <p:spPr>
          <a:xfrm>
            <a:off x="5004048" y="1124744"/>
            <a:ext cx="3528392" cy="1477328"/>
          </a:xfrm>
          <a:prstGeom prst="rect">
            <a:avLst/>
          </a:prstGeom>
          <a:noFill/>
        </p:spPr>
        <p:txBody>
          <a:bodyPr wrap="square" rtlCol="0">
            <a:spAutoFit/>
          </a:bodyPr>
          <a:lstStyle/>
          <a:p>
            <a:pPr algn="just"/>
            <a:r>
              <a:rPr lang="uk-UA" dirty="0" smtClean="0"/>
              <a:t>Книга пам’яті жертв Голодомору 1932−1933 років Яготинщини / </a:t>
            </a:r>
            <a:r>
              <a:rPr lang="ru-RU" dirty="0" smtClean="0"/>
              <a:t>[</a:t>
            </a:r>
            <a:r>
              <a:rPr lang="uk-UA" dirty="0" smtClean="0"/>
              <a:t>редкол.: Строцька Г. С. </a:t>
            </a:r>
            <a:r>
              <a:rPr lang="ru-RU" dirty="0" smtClean="0"/>
              <a:t>та ін.]. – Ки</a:t>
            </a:r>
            <a:r>
              <a:rPr lang="uk-UA" dirty="0" smtClean="0"/>
              <a:t>їв : </a:t>
            </a:r>
            <a:r>
              <a:rPr lang="ru-RU" dirty="0" smtClean="0"/>
              <a:t>[</a:t>
            </a:r>
            <a:r>
              <a:rPr lang="uk-UA" dirty="0" smtClean="0"/>
              <a:t>б. в.</a:t>
            </a:r>
            <a:r>
              <a:rPr lang="ru-RU" dirty="0" smtClean="0"/>
              <a:t>]</a:t>
            </a:r>
            <a:r>
              <a:rPr lang="uk-UA" dirty="0" smtClean="0"/>
              <a:t>, 2008. – 52 с.</a:t>
            </a:r>
            <a:endParaRPr lang="ru-RU" dirty="0" smtClean="0"/>
          </a:p>
          <a:p>
            <a:pPr algn="just"/>
            <a:endParaRPr lang="ru-RU" dirty="0" smtClean="0"/>
          </a:p>
        </p:txBody>
      </p:sp>
      <p:sp>
        <p:nvSpPr>
          <p:cNvPr id="11" name="TextBox 10"/>
          <p:cNvSpPr txBox="1"/>
          <p:nvPr/>
        </p:nvSpPr>
        <p:spPr>
          <a:xfrm>
            <a:off x="5004048" y="2564904"/>
            <a:ext cx="3600400" cy="3139321"/>
          </a:xfrm>
          <a:prstGeom prst="rect">
            <a:avLst/>
          </a:prstGeom>
          <a:noFill/>
        </p:spPr>
        <p:txBody>
          <a:bodyPr wrap="square" rtlCol="0">
            <a:spAutoFit/>
          </a:bodyPr>
          <a:lstStyle/>
          <a:p>
            <a:pPr algn="just"/>
            <a:r>
              <a:rPr lang="uk-UA" i="1" dirty="0" smtClean="0"/>
              <a:t>Ця книга – то негасима свічка пам’яті загиблим від голоду жителям району, запалена небайдужими людьми різного віку і професій, які наполегливо збирали матеріали. Нехай довгі списки загиблих земляків і невимовно тяжкі спогади очевидців тих страшних подій стануть застереженням багатьом поколінням. </a:t>
            </a:r>
            <a:endParaRPr lang="ru-RU" dirty="0" smtClean="0"/>
          </a:p>
        </p:txBody>
      </p:sp>
      <p:sp>
        <p:nvSpPr>
          <p:cNvPr id="6" name="Прямоугольник 5"/>
          <p:cNvSpPr/>
          <p:nvPr/>
        </p:nvSpPr>
        <p:spPr>
          <a:xfrm>
            <a:off x="0" y="0"/>
            <a:ext cx="9144000" cy="6858000"/>
          </a:xfrm>
          <a:prstGeom prst="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26" name="Picture 2" descr="D:\Мои документы\Виставки опис\2019\Голодомор\Голодомор портал\Фото книги\10.jpg"/>
          <p:cNvPicPr>
            <a:picLocks noChangeAspect="1" noChangeArrowheads="1"/>
          </p:cNvPicPr>
          <p:nvPr/>
        </p:nvPicPr>
        <p:blipFill>
          <a:blip r:embed="rId3" cstate="screen"/>
          <a:srcRect/>
          <a:stretch>
            <a:fillRect/>
          </a:stretch>
        </p:blipFill>
        <p:spPr bwMode="auto">
          <a:xfrm>
            <a:off x="397740" y="548680"/>
            <a:ext cx="3914443" cy="5760639"/>
          </a:xfrm>
          <a:prstGeom prst="rect">
            <a:avLst/>
          </a:prstGeom>
          <a:noFill/>
          <a:ln>
            <a:solidFill>
              <a:schemeClr val="accent6"/>
            </a:solidFill>
          </a:ln>
        </p:spPr>
      </p:pic>
    </p:spTree>
  </p:cSld>
  <p:clrMapOvr>
    <a:masterClrMapping/>
  </p:clrMapOvr>
  <p:transition advTm="7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l="-24000" t="-6000" b="-6000"/>
          </a:stretch>
        </a:blipFill>
        <a:effectLst/>
      </p:bgPr>
    </p:bg>
    <p:spTree>
      <p:nvGrpSpPr>
        <p:cNvPr id="1" name=""/>
        <p:cNvGrpSpPr/>
        <p:nvPr/>
      </p:nvGrpSpPr>
      <p:grpSpPr>
        <a:xfrm>
          <a:off x="0" y="0"/>
          <a:ext cx="0" cy="0"/>
          <a:chOff x="0" y="0"/>
          <a:chExt cx="0" cy="0"/>
        </a:xfrm>
      </p:grpSpPr>
      <p:sp>
        <p:nvSpPr>
          <p:cNvPr id="8" name="Скругленный прямоугольник 7"/>
          <p:cNvSpPr/>
          <p:nvPr/>
        </p:nvSpPr>
        <p:spPr>
          <a:xfrm>
            <a:off x="4860032" y="620688"/>
            <a:ext cx="3888432" cy="5688632"/>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p:cNvSpPr txBox="1"/>
          <p:nvPr/>
        </p:nvSpPr>
        <p:spPr>
          <a:xfrm>
            <a:off x="5004048" y="764704"/>
            <a:ext cx="3528392" cy="923330"/>
          </a:xfrm>
          <a:prstGeom prst="rect">
            <a:avLst/>
          </a:prstGeom>
          <a:noFill/>
        </p:spPr>
        <p:txBody>
          <a:bodyPr wrap="square" rtlCol="0">
            <a:spAutoFit/>
          </a:bodyPr>
          <a:lstStyle/>
          <a:p>
            <a:pPr algn="just"/>
            <a:endParaRPr lang="ru-RU" dirty="0" smtClean="0"/>
          </a:p>
          <a:p>
            <a:pPr algn="just"/>
            <a:endParaRPr lang="ru-RU" dirty="0" smtClean="0"/>
          </a:p>
          <a:p>
            <a:pPr algn="just"/>
            <a:endParaRPr lang="ru-RU" dirty="0" smtClean="0"/>
          </a:p>
        </p:txBody>
      </p:sp>
      <p:pic>
        <p:nvPicPr>
          <p:cNvPr id="6" name="Рисунок 5" descr="D:\Мои документы\Віртуальні виставки\Голодомор\Фото\13.jpg"/>
          <p:cNvPicPr/>
          <p:nvPr/>
        </p:nvPicPr>
        <p:blipFill>
          <a:blip r:embed="rId3" cstate="screen"/>
          <a:srcRect/>
          <a:stretch>
            <a:fillRect/>
          </a:stretch>
        </p:blipFill>
        <p:spPr bwMode="auto">
          <a:xfrm>
            <a:off x="395536" y="548680"/>
            <a:ext cx="3888432" cy="5760640"/>
          </a:xfrm>
          <a:prstGeom prst="rect">
            <a:avLst/>
          </a:prstGeom>
          <a:noFill/>
          <a:ln w="9525">
            <a:solidFill>
              <a:schemeClr val="accent6"/>
            </a:solidFill>
            <a:miter lim="800000"/>
            <a:headEnd/>
            <a:tailEnd/>
          </a:ln>
        </p:spPr>
      </p:pic>
      <p:sp>
        <p:nvSpPr>
          <p:cNvPr id="7" name="Прямоугольник 6"/>
          <p:cNvSpPr/>
          <p:nvPr/>
        </p:nvSpPr>
        <p:spPr>
          <a:xfrm>
            <a:off x="0" y="0"/>
            <a:ext cx="9144000" cy="6858000"/>
          </a:xfrm>
          <a:prstGeom prst="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TextBox 9"/>
          <p:cNvSpPr txBox="1"/>
          <p:nvPr/>
        </p:nvSpPr>
        <p:spPr>
          <a:xfrm>
            <a:off x="5004048" y="1052736"/>
            <a:ext cx="3600400" cy="1754326"/>
          </a:xfrm>
          <a:prstGeom prst="rect">
            <a:avLst/>
          </a:prstGeom>
          <a:noFill/>
        </p:spPr>
        <p:txBody>
          <a:bodyPr wrap="square" rtlCol="0">
            <a:spAutoFit/>
          </a:bodyPr>
          <a:lstStyle/>
          <a:p>
            <a:pPr algn="just"/>
            <a:r>
              <a:rPr lang="uk-UA" dirty="0" smtClean="0"/>
              <a:t>Чорні жнива на Фастівщині : до 75-річчя Голодомору 1932−1933 років в Україні / Фастівський держ. краєзнавчий музей ; [ред. рада: Т. Неліна та ін.]. – Фастів : Інтертехнодрук, 2008. – 302 с.</a:t>
            </a:r>
            <a:endParaRPr lang="ru-RU" dirty="0" smtClean="0"/>
          </a:p>
        </p:txBody>
      </p:sp>
      <p:sp>
        <p:nvSpPr>
          <p:cNvPr id="12" name="TextBox 11"/>
          <p:cNvSpPr txBox="1"/>
          <p:nvPr/>
        </p:nvSpPr>
        <p:spPr>
          <a:xfrm>
            <a:off x="5004048" y="2996952"/>
            <a:ext cx="3600400" cy="2862322"/>
          </a:xfrm>
          <a:prstGeom prst="rect">
            <a:avLst/>
          </a:prstGeom>
          <a:noFill/>
        </p:spPr>
        <p:txBody>
          <a:bodyPr wrap="square" rtlCol="0">
            <a:spAutoFit/>
          </a:bodyPr>
          <a:lstStyle/>
          <a:p>
            <a:pPr algn="just"/>
            <a:r>
              <a:rPr lang="uk-UA" i="1" dirty="0" smtClean="0"/>
              <a:t>У збірнику вміщені спогади очевидців, доробок науковців і краєзнавців, місцевих поетів і письменників, учителів і учнів закладів загальної середньої освіти міста та району. Мета збірника – донести правдиву інформацію, на основі якої читач зможе дати власну оцінку подіям, що відбувалися в Україні.  </a:t>
            </a:r>
            <a:endParaRPr lang="ru-RU" dirty="0" smtClean="0"/>
          </a:p>
        </p:txBody>
      </p:sp>
    </p:spTree>
  </p:cSld>
  <p:clrMapOvr>
    <a:masterClrMapping/>
  </p:clrMapOvr>
  <p:transition advTm="7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l="-24000" t="-6000" b="-6000"/>
          </a:stretch>
        </a:blipFill>
        <a:effectLst/>
      </p:bgPr>
    </p:bg>
    <p:spTree>
      <p:nvGrpSpPr>
        <p:cNvPr id="1" name=""/>
        <p:cNvGrpSpPr/>
        <p:nvPr/>
      </p:nvGrpSpPr>
      <p:grpSpPr>
        <a:xfrm>
          <a:off x="0" y="0"/>
          <a:ext cx="0" cy="0"/>
          <a:chOff x="0" y="0"/>
          <a:chExt cx="0" cy="0"/>
        </a:xfrm>
      </p:grpSpPr>
      <p:sp>
        <p:nvSpPr>
          <p:cNvPr id="8" name="Скругленный прямоугольник 7"/>
          <p:cNvSpPr/>
          <p:nvPr/>
        </p:nvSpPr>
        <p:spPr>
          <a:xfrm>
            <a:off x="4860032" y="620688"/>
            <a:ext cx="3888432" cy="5688632"/>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p:cNvSpPr txBox="1"/>
          <p:nvPr/>
        </p:nvSpPr>
        <p:spPr>
          <a:xfrm>
            <a:off x="5004048" y="692696"/>
            <a:ext cx="3528392" cy="1200329"/>
          </a:xfrm>
          <a:prstGeom prst="rect">
            <a:avLst/>
          </a:prstGeom>
          <a:noFill/>
        </p:spPr>
        <p:txBody>
          <a:bodyPr wrap="square" rtlCol="0">
            <a:spAutoFit/>
          </a:bodyPr>
          <a:lstStyle/>
          <a:p>
            <a:pPr algn="just"/>
            <a:r>
              <a:rPr lang="uk-UA" dirty="0" smtClean="0"/>
              <a:t>Галатенко, В. І. Чорна книга Бориспільщини / В. І. Галатенко, М. Я. Корніяка. – Бориспіль : Сканнер, 1998. – 74 с.</a:t>
            </a:r>
            <a:endParaRPr lang="ru-RU" dirty="0" smtClean="0"/>
          </a:p>
        </p:txBody>
      </p:sp>
      <p:sp>
        <p:nvSpPr>
          <p:cNvPr id="11" name="TextBox 10"/>
          <p:cNvSpPr txBox="1"/>
          <p:nvPr/>
        </p:nvSpPr>
        <p:spPr>
          <a:xfrm>
            <a:off x="5004048" y="1988840"/>
            <a:ext cx="3600400" cy="4391333"/>
          </a:xfrm>
          <a:prstGeom prst="rect">
            <a:avLst/>
          </a:prstGeom>
          <a:noFill/>
        </p:spPr>
        <p:txBody>
          <a:bodyPr wrap="square" rtlCol="0">
            <a:spAutoFit/>
          </a:bodyPr>
          <a:lstStyle/>
          <a:p>
            <a:pPr algn="just"/>
            <a:r>
              <a:rPr lang="uk-UA" i="1" dirty="0" smtClean="0"/>
              <a:t>У Чорну книгу Бориспільщини вписані імена земляків, репресованих і знищених комуністичним режимом. Ці безневинні люди жили, трудились, любили, мріяли, надіялись. Але їх надії і мрії були обірвані комуністичною косою одного із найжорстокіших тоталітарних режимів, що існували в історії людства. Їх імена не повинні бути забутими нащадками. Вони пекучим болем нагадують про чорну сторінку історії нашого народу.  </a:t>
            </a:r>
            <a:endParaRPr lang="ru-RU" dirty="0" smtClean="0"/>
          </a:p>
        </p:txBody>
      </p:sp>
      <p:pic>
        <p:nvPicPr>
          <p:cNvPr id="7" name="Рисунок 6" descr="D:\Мои документы\Віртуальні виставки\Голодомор\Фото\10.jpg"/>
          <p:cNvPicPr/>
          <p:nvPr/>
        </p:nvPicPr>
        <p:blipFill>
          <a:blip r:embed="rId3" cstate="screen"/>
          <a:srcRect/>
          <a:stretch>
            <a:fillRect/>
          </a:stretch>
        </p:blipFill>
        <p:spPr bwMode="auto">
          <a:xfrm>
            <a:off x="395536" y="620688"/>
            <a:ext cx="3960440" cy="5688632"/>
          </a:xfrm>
          <a:prstGeom prst="rect">
            <a:avLst/>
          </a:prstGeom>
          <a:noFill/>
          <a:ln w="9525">
            <a:solidFill>
              <a:schemeClr val="accent6"/>
            </a:solidFill>
            <a:miter lim="800000"/>
            <a:headEnd/>
            <a:tailEnd/>
          </a:ln>
        </p:spPr>
      </p:pic>
      <p:sp>
        <p:nvSpPr>
          <p:cNvPr id="6" name="Прямоугольник 5"/>
          <p:cNvSpPr/>
          <p:nvPr/>
        </p:nvSpPr>
        <p:spPr>
          <a:xfrm>
            <a:off x="0" y="0"/>
            <a:ext cx="9144000" cy="6858000"/>
          </a:xfrm>
          <a:prstGeom prst="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ransition advTm="7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l="-24000" t="-6000" b="-6000"/>
          </a:stretch>
        </a:blipFill>
        <a:effectLst/>
      </p:bgPr>
    </p:bg>
    <p:spTree>
      <p:nvGrpSpPr>
        <p:cNvPr id="1" name=""/>
        <p:cNvGrpSpPr/>
        <p:nvPr/>
      </p:nvGrpSpPr>
      <p:grpSpPr>
        <a:xfrm>
          <a:off x="0" y="0"/>
          <a:ext cx="0" cy="0"/>
          <a:chOff x="0" y="0"/>
          <a:chExt cx="0" cy="0"/>
        </a:xfrm>
      </p:grpSpPr>
      <p:sp>
        <p:nvSpPr>
          <p:cNvPr id="8" name="Скругленный прямоугольник 7"/>
          <p:cNvSpPr/>
          <p:nvPr/>
        </p:nvSpPr>
        <p:spPr>
          <a:xfrm>
            <a:off x="4860032" y="980728"/>
            <a:ext cx="3888432" cy="5400600"/>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p:cNvSpPr txBox="1"/>
          <p:nvPr/>
        </p:nvSpPr>
        <p:spPr>
          <a:xfrm>
            <a:off x="5004048" y="1628800"/>
            <a:ext cx="3528392" cy="923330"/>
          </a:xfrm>
          <a:prstGeom prst="rect">
            <a:avLst/>
          </a:prstGeom>
          <a:noFill/>
        </p:spPr>
        <p:txBody>
          <a:bodyPr wrap="square" rtlCol="0">
            <a:spAutoFit/>
          </a:bodyPr>
          <a:lstStyle/>
          <a:p>
            <a:pPr algn="just"/>
            <a:r>
              <a:rPr lang="uk-UA" dirty="0" smtClean="0"/>
              <a:t>Гудима, А. Д. Кара без вини : роман / Андрій Гудима. – Київ : Урожай, 1993. – 282, </a:t>
            </a:r>
            <a:r>
              <a:rPr lang="ru-RU" dirty="0" smtClean="0"/>
              <a:t>[</a:t>
            </a:r>
            <a:r>
              <a:rPr lang="uk-UA" dirty="0" smtClean="0"/>
              <a:t>3</a:t>
            </a:r>
            <a:r>
              <a:rPr lang="ru-RU" dirty="0" smtClean="0"/>
              <a:t>]</a:t>
            </a:r>
            <a:r>
              <a:rPr lang="uk-UA" dirty="0" smtClean="0"/>
              <a:t> с.</a:t>
            </a:r>
            <a:endParaRPr lang="ru-RU" dirty="0" smtClean="0"/>
          </a:p>
        </p:txBody>
      </p:sp>
      <p:sp>
        <p:nvSpPr>
          <p:cNvPr id="11" name="TextBox 10"/>
          <p:cNvSpPr txBox="1"/>
          <p:nvPr/>
        </p:nvSpPr>
        <p:spPr>
          <a:xfrm>
            <a:off x="5004048" y="2780928"/>
            <a:ext cx="3600400" cy="2862322"/>
          </a:xfrm>
          <a:prstGeom prst="rect">
            <a:avLst/>
          </a:prstGeom>
          <a:noFill/>
        </p:spPr>
        <p:txBody>
          <a:bodyPr wrap="square" rtlCol="0">
            <a:spAutoFit/>
          </a:bodyPr>
          <a:lstStyle/>
          <a:p>
            <a:pPr algn="just"/>
            <a:r>
              <a:rPr lang="uk-UA" i="1" dirty="0" smtClean="0"/>
              <a:t>У романі автор звертається до жахливих подій, що внаслідок безглуздої сталінської тоталітарної політики мали місце в Україні у 1932−1933 роках. Далеко від жвавих шляхів та людських міст розкинулося невелике село Слобода, проте голод безжалісним потоптом пройшовся і по ньому.  </a:t>
            </a:r>
            <a:endParaRPr lang="ru-RU" dirty="0" smtClean="0"/>
          </a:p>
        </p:txBody>
      </p:sp>
      <p:pic>
        <p:nvPicPr>
          <p:cNvPr id="6" name="Рисунок 5" descr="D:\Мои документы\Віртуальні виставки\Голодомор\Фото\19.jpg"/>
          <p:cNvPicPr/>
          <p:nvPr/>
        </p:nvPicPr>
        <p:blipFill>
          <a:blip r:embed="rId3" cstate="screen"/>
          <a:srcRect/>
          <a:stretch>
            <a:fillRect/>
          </a:stretch>
        </p:blipFill>
        <p:spPr bwMode="auto">
          <a:xfrm>
            <a:off x="395536" y="980728"/>
            <a:ext cx="3888432" cy="5400600"/>
          </a:xfrm>
          <a:prstGeom prst="rect">
            <a:avLst/>
          </a:prstGeom>
          <a:noFill/>
          <a:ln w="9525">
            <a:solidFill>
              <a:schemeClr val="accent6">
                <a:lumMod val="40000"/>
                <a:lumOff val="60000"/>
              </a:schemeClr>
            </a:solidFill>
            <a:miter lim="800000"/>
            <a:headEnd/>
            <a:tailEnd/>
          </a:ln>
        </p:spPr>
      </p:pic>
      <p:sp>
        <p:nvSpPr>
          <p:cNvPr id="10" name="TextBox 9"/>
          <p:cNvSpPr txBox="1"/>
          <p:nvPr/>
        </p:nvSpPr>
        <p:spPr>
          <a:xfrm>
            <a:off x="611560" y="188640"/>
            <a:ext cx="7776864" cy="523220"/>
          </a:xfrm>
          <a:prstGeom prst="rect">
            <a:avLst/>
          </a:prstGeom>
          <a:noFill/>
        </p:spPr>
        <p:txBody>
          <a:bodyPr wrap="square" rtlCol="0">
            <a:spAutoFit/>
          </a:bodyPr>
          <a:lstStyle/>
          <a:p>
            <a:pPr algn="ctr"/>
            <a:r>
              <a:rPr lang="uk-UA" sz="2800" b="1" dirty="0" smtClean="0">
                <a:solidFill>
                  <a:srgbClr val="FFC000"/>
                </a:solidFill>
              </a:rPr>
              <a:t>ТЕМА ГОЛОДОМОРУ В ХУДОЖНІЙ ЛІТЕРАТУРІ</a:t>
            </a:r>
            <a:endParaRPr lang="ru-RU" sz="2800" b="1" dirty="0">
              <a:solidFill>
                <a:srgbClr val="FFC000"/>
              </a:solidFill>
            </a:endParaRPr>
          </a:p>
        </p:txBody>
      </p:sp>
      <p:sp>
        <p:nvSpPr>
          <p:cNvPr id="7" name="Прямоугольник 6"/>
          <p:cNvSpPr/>
          <p:nvPr/>
        </p:nvSpPr>
        <p:spPr>
          <a:xfrm>
            <a:off x="0" y="0"/>
            <a:ext cx="9144000" cy="6858000"/>
          </a:xfrm>
          <a:prstGeom prst="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ransition advTm="7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l="-24000" t="-6000" b="-6000"/>
          </a:stretch>
        </a:blipFill>
        <a:effectLst/>
      </p:bgPr>
    </p:bg>
    <p:spTree>
      <p:nvGrpSpPr>
        <p:cNvPr id="1" name=""/>
        <p:cNvGrpSpPr/>
        <p:nvPr/>
      </p:nvGrpSpPr>
      <p:grpSpPr>
        <a:xfrm>
          <a:off x="0" y="0"/>
          <a:ext cx="0" cy="0"/>
          <a:chOff x="0" y="0"/>
          <a:chExt cx="0" cy="0"/>
        </a:xfrm>
      </p:grpSpPr>
      <p:sp>
        <p:nvSpPr>
          <p:cNvPr id="8" name="Скругленный прямоугольник 7"/>
          <p:cNvSpPr/>
          <p:nvPr/>
        </p:nvSpPr>
        <p:spPr>
          <a:xfrm>
            <a:off x="4860032" y="548680"/>
            <a:ext cx="3888432" cy="5760640"/>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p:cNvSpPr txBox="1"/>
          <p:nvPr/>
        </p:nvSpPr>
        <p:spPr>
          <a:xfrm>
            <a:off x="5004048" y="836712"/>
            <a:ext cx="3528392" cy="1200329"/>
          </a:xfrm>
          <a:prstGeom prst="rect">
            <a:avLst/>
          </a:prstGeom>
          <a:noFill/>
        </p:spPr>
        <p:txBody>
          <a:bodyPr wrap="square" rtlCol="0">
            <a:spAutoFit/>
          </a:bodyPr>
          <a:lstStyle/>
          <a:p>
            <a:pPr algn="just"/>
            <a:r>
              <a:rPr lang="uk-UA" dirty="0" smtClean="0"/>
              <a:t>Самчук, У. О. Марія: Хроніка одного життя : </a:t>
            </a:r>
            <a:r>
              <a:rPr lang="ru-RU" dirty="0" smtClean="0"/>
              <a:t>[</a:t>
            </a:r>
            <a:r>
              <a:rPr lang="uk-UA" dirty="0" smtClean="0"/>
              <a:t>роман</a:t>
            </a:r>
            <a:r>
              <a:rPr lang="ru-RU" dirty="0" smtClean="0"/>
              <a:t>]</a:t>
            </a:r>
            <a:r>
              <a:rPr lang="uk-UA" dirty="0" smtClean="0"/>
              <a:t> / Улас Самчук. – Львів : Оріяна-Нова, 2004. – 174, </a:t>
            </a:r>
            <a:r>
              <a:rPr lang="ru-RU" dirty="0" smtClean="0"/>
              <a:t>[</a:t>
            </a:r>
            <a:r>
              <a:rPr lang="uk-UA" dirty="0" smtClean="0"/>
              <a:t>2</a:t>
            </a:r>
            <a:r>
              <a:rPr lang="ru-RU" dirty="0" smtClean="0"/>
              <a:t>]</a:t>
            </a:r>
            <a:r>
              <a:rPr lang="uk-UA" dirty="0" smtClean="0"/>
              <a:t> с.</a:t>
            </a:r>
            <a:endParaRPr lang="ru-RU" dirty="0" smtClean="0"/>
          </a:p>
        </p:txBody>
      </p:sp>
      <p:sp>
        <p:nvSpPr>
          <p:cNvPr id="11" name="TextBox 10"/>
          <p:cNvSpPr txBox="1"/>
          <p:nvPr/>
        </p:nvSpPr>
        <p:spPr>
          <a:xfrm>
            <a:off x="5004048" y="2060848"/>
            <a:ext cx="3600400" cy="3970318"/>
          </a:xfrm>
          <a:prstGeom prst="rect">
            <a:avLst/>
          </a:prstGeom>
          <a:noFill/>
        </p:spPr>
        <p:txBody>
          <a:bodyPr wrap="square" rtlCol="0">
            <a:spAutoFit/>
          </a:bodyPr>
          <a:lstStyle/>
          <a:p>
            <a:pPr algn="just"/>
            <a:r>
              <a:rPr lang="uk-UA" i="1" dirty="0" smtClean="0"/>
              <a:t>Роман «Марія» – це перший в українській літературі художній твір про примусову колективізацію та про Голодомор тридцять третього року. Написаний він у стилі хроніки життя жінки-селянки. Помираючи голодною смертю, Марія пропускає через свою просвітлілу свідомість все своє страдницьке життя. Це надає образу Марії вищого, надпобутового сенсу, підносить його до рівня символу України.</a:t>
            </a:r>
            <a:endParaRPr lang="ru-RU" dirty="0" smtClean="0"/>
          </a:p>
        </p:txBody>
      </p:sp>
      <p:pic>
        <p:nvPicPr>
          <p:cNvPr id="7" name="Рисунок 6" descr="D:\Мои документы\Віртуальні виставки\Голодомор\Фото\7.jpg"/>
          <p:cNvPicPr/>
          <p:nvPr/>
        </p:nvPicPr>
        <p:blipFill>
          <a:blip r:embed="rId3" cstate="screen"/>
          <a:srcRect/>
          <a:stretch>
            <a:fillRect/>
          </a:stretch>
        </p:blipFill>
        <p:spPr bwMode="auto">
          <a:xfrm>
            <a:off x="395536" y="548680"/>
            <a:ext cx="3888432" cy="5760640"/>
          </a:xfrm>
          <a:prstGeom prst="rect">
            <a:avLst/>
          </a:prstGeom>
          <a:noFill/>
          <a:ln w="9525">
            <a:solidFill>
              <a:schemeClr val="accent6">
                <a:lumMod val="40000"/>
                <a:lumOff val="60000"/>
              </a:schemeClr>
            </a:solidFill>
            <a:miter lim="800000"/>
            <a:headEnd/>
            <a:tailEnd/>
          </a:ln>
        </p:spPr>
      </p:pic>
      <p:sp>
        <p:nvSpPr>
          <p:cNvPr id="6" name="Прямоугольник 5"/>
          <p:cNvSpPr/>
          <p:nvPr/>
        </p:nvSpPr>
        <p:spPr>
          <a:xfrm>
            <a:off x="0" y="0"/>
            <a:ext cx="9144000" cy="6858000"/>
          </a:xfrm>
          <a:prstGeom prst="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ransition advTm="7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l="-24000" t="-6000" b="-6000"/>
          </a:stretch>
        </a:blipFill>
        <a:effectLst/>
      </p:bgPr>
    </p:bg>
    <p:spTree>
      <p:nvGrpSpPr>
        <p:cNvPr id="1" name=""/>
        <p:cNvGrpSpPr/>
        <p:nvPr/>
      </p:nvGrpSpPr>
      <p:grpSpPr>
        <a:xfrm>
          <a:off x="0" y="0"/>
          <a:ext cx="0" cy="0"/>
          <a:chOff x="0" y="0"/>
          <a:chExt cx="0" cy="0"/>
        </a:xfrm>
      </p:grpSpPr>
      <p:sp>
        <p:nvSpPr>
          <p:cNvPr id="8" name="Скругленный прямоугольник 7"/>
          <p:cNvSpPr/>
          <p:nvPr/>
        </p:nvSpPr>
        <p:spPr>
          <a:xfrm>
            <a:off x="4860032" y="620688"/>
            <a:ext cx="3888432" cy="5616624"/>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p:cNvSpPr txBox="1"/>
          <p:nvPr/>
        </p:nvSpPr>
        <p:spPr>
          <a:xfrm>
            <a:off x="5004048" y="1268760"/>
            <a:ext cx="3600400" cy="923330"/>
          </a:xfrm>
          <a:prstGeom prst="rect">
            <a:avLst/>
          </a:prstGeom>
          <a:noFill/>
        </p:spPr>
        <p:txBody>
          <a:bodyPr wrap="square" rtlCol="0">
            <a:spAutoFit/>
          </a:bodyPr>
          <a:lstStyle/>
          <a:p>
            <a:pPr algn="just"/>
            <a:r>
              <a:rPr lang="uk-UA" dirty="0" smtClean="0"/>
              <a:t>Барка, В. К. Жовтий князь : роман / Василь Барка. – Харків : Фоліо, 2009. – 316, </a:t>
            </a:r>
            <a:r>
              <a:rPr lang="ru-RU" dirty="0" smtClean="0"/>
              <a:t>[</a:t>
            </a:r>
            <a:r>
              <a:rPr lang="uk-UA" dirty="0" smtClean="0"/>
              <a:t>1</a:t>
            </a:r>
            <a:r>
              <a:rPr lang="ru-RU" dirty="0" smtClean="0"/>
              <a:t>]</a:t>
            </a:r>
            <a:r>
              <a:rPr lang="uk-UA" dirty="0" smtClean="0"/>
              <a:t> с. </a:t>
            </a:r>
            <a:endParaRPr lang="ru-RU" dirty="0" smtClean="0"/>
          </a:p>
        </p:txBody>
      </p:sp>
      <p:pic>
        <p:nvPicPr>
          <p:cNvPr id="6" name="Рисунок 5" descr="D:\Мои документы\Віртуальні виставки\Голодомор\Фото\76693287_2503183396466661_8316875509216575488_n.jpg"/>
          <p:cNvPicPr/>
          <p:nvPr/>
        </p:nvPicPr>
        <p:blipFill>
          <a:blip r:embed="rId3" cstate="screen"/>
          <a:srcRect/>
          <a:stretch>
            <a:fillRect/>
          </a:stretch>
        </p:blipFill>
        <p:spPr bwMode="auto">
          <a:xfrm>
            <a:off x="395536" y="620688"/>
            <a:ext cx="3960440" cy="5616624"/>
          </a:xfrm>
          <a:prstGeom prst="rect">
            <a:avLst/>
          </a:prstGeom>
          <a:noFill/>
          <a:ln w="9525">
            <a:solidFill>
              <a:schemeClr val="accent6"/>
            </a:solidFill>
            <a:miter lim="800000"/>
            <a:headEnd/>
            <a:tailEnd/>
          </a:ln>
        </p:spPr>
      </p:pic>
      <p:sp>
        <p:nvSpPr>
          <p:cNvPr id="7" name="Прямоугольник 6"/>
          <p:cNvSpPr/>
          <p:nvPr/>
        </p:nvSpPr>
        <p:spPr>
          <a:xfrm>
            <a:off x="0" y="0"/>
            <a:ext cx="9144000" cy="6858000"/>
          </a:xfrm>
          <a:prstGeom prst="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TextBox 9"/>
          <p:cNvSpPr txBox="1"/>
          <p:nvPr/>
        </p:nvSpPr>
        <p:spPr>
          <a:xfrm>
            <a:off x="5076056" y="2420888"/>
            <a:ext cx="3456384" cy="3211329"/>
          </a:xfrm>
          <a:prstGeom prst="rect">
            <a:avLst/>
          </a:prstGeom>
          <a:noFill/>
        </p:spPr>
        <p:txBody>
          <a:bodyPr wrap="square" rtlCol="0">
            <a:spAutoFit/>
          </a:bodyPr>
          <a:lstStyle/>
          <a:p>
            <a:pPr algn="just"/>
            <a:r>
              <a:rPr lang="uk-UA" i="1" dirty="0" smtClean="0"/>
              <a:t>Роман «Жовтий князь» – це великий прозовий твір, присвячений національній трагедії України – страшному Голодомору 1932−1933 років, що забрав життя мільйонів людей. Письменник створює символічний образ Жовтого князя, демона зла, який несе з собою лише руйнування, спустошення, муки і смерть. </a:t>
            </a:r>
            <a:endParaRPr lang="ru-RU" dirty="0" smtClean="0"/>
          </a:p>
        </p:txBody>
      </p:sp>
    </p:spTree>
  </p:cSld>
  <p:clrMapOvr>
    <a:masterClrMapping/>
  </p:clrMapOvr>
  <p:transition advTm="7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l="-24000" t="-6000" b="-6000"/>
          </a:stretch>
        </a:blipFill>
        <a:effectLst/>
      </p:bgPr>
    </p:bg>
    <p:spTree>
      <p:nvGrpSpPr>
        <p:cNvPr id="1" name=""/>
        <p:cNvGrpSpPr/>
        <p:nvPr/>
      </p:nvGrpSpPr>
      <p:grpSpPr>
        <a:xfrm>
          <a:off x="0" y="0"/>
          <a:ext cx="0" cy="0"/>
          <a:chOff x="0" y="0"/>
          <a:chExt cx="0" cy="0"/>
        </a:xfrm>
      </p:grpSpPr>
      <p:sp>
        <p:nvSpPr>
          <p:cNvPr id="8" name="Скругленный прямоугольник 7"/>
          <p:cNvSpPr/>
          <p:nvPr/>
        </p:nvSpPr>
        <p:spPr>
          <a:xfrm>
            <a:off x="4860032" y="620688"/>
            <a:ext cx="3888432" cy="5688632"/>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p:cNvSpPr txBox="1"/>
          <p:nvPr/>
        </p:nvSpPr>
        <p:spPr>
          <a:xfrm>
            <a:off x="5004048" y="1628800"/>
            <a:ext cx="3600400" cy="923330"/>
          </a:xfrm>
          <a:prstGeom prst="rect">
            <a:avLst/>
          </a:prstGeom>
          <a:noFill/>
        </p:spPr>
        <p:txBody>
          <a:bodyPr wrap="square" rtlCol="0">
            <a:spAutoFit/>
          </a:bodyPr>
          <a:lstStyle/>
          <a:p>
            <a:pPr algn="just"/>
            <a:r>
              <a:rPr lang="uk-UA" dirty="0" smtClean="0"/>
              <a:t>Цюпа, І. А. Ненаситні жорна : повість пам’яті / Іван Цюпа. – Київ : </a:t>
            </a:r>
            <a:r>
              <a:rPr lang="ru-RU" dirty="0" smtClean="0"/>
              <a:t>[</a:t>
            </a:r>
            <a:r>
              <a:rPr lang="uk-UA" dirty="0" smtClean="0"/>
              <a:t>б. в.</a:t>
            </a:r>
            <a:r>
              <a:rPr lang="ru-RU" dirty="0" smtClean="0"/>
              <a:t>]</a:t>
            </a:r>
            <a:r>
              <a:rPr lang="uk-UA" dirty="0" smtClean="0"/>
              <a:t>, 2003. – 255 с.</a:t>
            </a:r>
            <a:endParaRPr lang="ru-RU" dirty="0" smtClean="0"/>
          </a:p>
        </p:txBody>
      </p:sp>
      <p:sp>
        <p:nvSpPr>
          <p:cNvPr id="11" name="TextBox 10"/>
          <p:cNvSpPr txBox="1"/>
          <p:nvPr/>
        </p:nvSpPr>
        <p:spPr>
          <a:xfrm>
            <a:off x="5004048" y="2852936"/>
            <a:ext cx="3600400" cy="2308324"/>
          </a:xfrm>
          <a:prstGeom prst="rect">
            <a:avLst/>
          </a:prstGeom>
          <a:noFill/>
        </p:spPr>
        <p:txBody>
          <a:bodyPr wrap="square" rtlCol="0">
            <a:spAutoFit/>
          </a:bodyPr>
          <a:lstStyle/>
          <a:p>
            <a:pPr algn="just"/>
            <a:r>
              <a:rPr lang="uk-UA" i="1" dirty="0" smtClean="0"/>
              <a:t>Книга присвячена світлій пам’яті земляків, розчавлених жорнами тиранії, замучених Голодомором, доведених до згуби в роки сталінізму і сваволі. Нехай повість стане замість хреста на безіменних могилах мучеників окраденої України.</a:t>
            </a:r>
            <a:endParaRPr lang="ru-RU" dirty="0" smtClean="0"/>
          </a:p>
        </p:txBody>
      </p:sp>
      <p:pic>
        <p:nvPicPr>
          <p:cNvPr id="62466" name="Picture 2" descr="D:\Мои документы\Виставки опис\2019\Голодомор\Голодомор портал\Фото книги\12.jpg"/>
          <p:cNvPicPr>
            <a:picLocks noChangeAspect="1" noChangeArrowheads="1"/>
          </p:cNvPicPr>
          <p:nvPr/>
        </p:nvPicPr>
        <p:blipFill>
          <a:blip r:embed="rId3" cstate="screen"/>
          <a:srcRect/>
          <a:stretch>
            <a:fillRect/>
          </a:stretch>
        </p:blipFill>
        <p:spPr bwMode="auto">
          <a:xfrm>
            <a:off x="405915" y="584359"/>
            <a:ext cx="3853040" cy="5724961"/>
          </a:xfrm>
          <a:prstGeom prst="rect">
            <a:avLst/>
          </a:prstGeom>
          <a:solidFill>
            <a:schemeClr val="accent6"/>
          </a:solidFill>
          <a:ln>
            <a:solidFill>
              <a:schemeClr val="accent6">
                <a:lumMod val="40000"/>
                <a:lumOff val="60000"/>
              </a:schemeClr>
            </a:solidFill>
          </a:ln>
        </p:spPr>
      </p:pic>
      <p:sp>
        <p:nvSpPr>
          <p:cNvPr id="6" name="Прямоугольник 5"/>
          <p:cNvSpPr/>
          <p:nvPr/>
        </p:nvSpPr>
        <p:spPr>
          <a:xfrm>
            <a:off x="0" y="0"/>
            <a:ext cx="9144000" cy="6858000"/>
          </a:xfrm>
          <a:prstGeom prst="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ransition advTm="7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r="-2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ransition advTm="7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t="-5000" b="-5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ransition advTm="7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l="-24000" t="-6000" b="-6000"/>
          </a:stretch>
        </a:blipFill>
        <a:effectLst/>
      </p:bgPr>
    </p:bg>
    <p:spTree>
      <p:nvGrpSpPr>
        <p:cNvPr id="1" name=""/>
        <p:cNvGrpSpPr/>
        <p:nvPr/>
      </p:nvGrpSpPr>
      <p:grpSpPr>
        <a:xfrm>
          <a:off x="0" y="0"/>
          <a:ext cx="0" cy="0"/>
          <a:chOff x="0" y="0"/>
          <a:chExt cx="0" cy="0"/>
        </a:xfrm>
      </p:grpSpPr>
      <p:sp>
        <p:nvSpPr>
          <p:cNvPr id="3" name="TextBox 2"/>
          <p:cNvSpPr txBox="1"/>
          <p:nvPr/>
        </p:nvSpPr>
        <p:spPr>
          <a:xfrm>
            <a:off x="1835696" y="188640"/>
            <a:ext cx="5760640" cy="523220"/>
          </a:xfrm>
          <a:prstGeom prst="rect">
            <a:avLst/>
          </a:prstGeom>
          <a:noFill/>
        </p:spPr>
        <p:txBody>
          <a:bodyPr wrap="square" rtlCol="0">
            <a:spAutoFit/>
          </a:bodyPr>
          <a:lstStyle/>
          <a:p>
            <a:pPr algn="ctr"/>
            <a:r>
              <a:rPr lang="uk-UA" sz="2800" b="1" dirty="0" smtClean="0">
                <a:solidFill>
                  <a:srgbClr val="FFC000"/>
                </a:solidFill>
              </a:rPr>
              <a:t>ГОЛОДОМОР 1932-1933 РОКІВ</a:t>
            </a:r>
            <a:endParaRPr lang="ru-RU" sz="2800" b="1" dirty="0">
              <a:solidFill>
                <a:srgbClr val="FFC000"/>
              </a:solidFill>
            </a:endParaRPr>
          </a:p>
        </p:txBody>
      </p:sp>
      <p:sp>
        <p:nvSpPr>
          <p:cNvPr id="5" name="Скругленный прямоугольник 4"/>
          <p:cNvSpPr/>
          <p:nvPr/>
        </p:nvSpPr>
        <p:spPr>
          <a:xfrm>
            <a:off x="323528" y="836712"/>
            <a:ext cx="8496944" cy="5760640"/>
          </a:xfrm>
          <a:prstGeom prst="roundRect">
            <a:avLst/>
          </a:prstGeom>
          <a:solidFill>
            <a:schemeClr val="accent6">
              <a:lumMod val="40000"/>
              <a:lumOff val="60000"/>
            </a:schemeClr>
          </a:solidFill>
          <a:ln>
            <a:solidFill>
              <a:schemeClr val="accent6"/>
            </a:solidFill>
          </a:ln>
        </p:spPr>
        <p:style>
          <a:lnRef idx="2">
            <a:schemeClr val="dk1"/>
          </a:lnRef>
          <a:fillRef idx="1">
            <a:schemeClr val="lt1"/>
          </a:fillRef>
          <a:effectRef idx="0">
            <a:schemeClr val="dk1"/>
          </a:effectRef>
          <a:fontRef idx="minor">
            <a:schemeClr val="dk1"/>
          </a:fontRef>
        </p:style>
        <p:txBody>
          <a:bodyPr rtlCol="0" anchor="ctr"/>
          <a:lstStyle/>
          <a:p>
            <a:pPr algn="just"/>
            <a:endParaRPr lang="ru-RU" sz="1400" dirty="0"/>
          </a:p>
        </p:txBody>
      </p:sp>
      <p:sp>
        <p:nvSpPr>
          <p:cNvPr id="4" name="TextBox 3"/>
          <p:cNvSpPr txBox="1"/>
          <p:nvPr/>
        </p:nvSpPr>
        <p:spPr>
          <a:xfrm>
            <a:off x="611560" y="1196752"/>
            <a:ext cx="7920880" cy="5016758"/>
          </a:xfrm>
          <a:prstGeom prst="rect">
            <a:avLst/>
          </a:prstGeom>
          <a:noFill/>
        </p:spPr>
        <p:txBody>
          <a:bodyPr wrap="square" rtlCol="0">
            <a:spAutoFit/>
          </a:bodyPr>
          <a:lstStyle/>
          <a:p>
            <a:pPr algn="just"/>
            <a:r>
              <a:rPr lang="uk-UA" dirty="0" smtClean="0"/>
              <a:t>   </a:t>
            </a:r>
            <a:r>
              <a:rPr lang="uk-UA" sz="2000" dirty="0" smtClean="0"/>
              <a:t>Найжорстокішим злочином комуністичного режиму проти українського народу був голодомор 1932−1933 років. Ця спланована проти українського селянства акція мала на меті ліквідувати основу української нації і національного відродження, унеможливити протистояння радянській владі.  В українському селі мали місце всі елементи політики геноциду. Не посуха, яка охопила степові райони, була причиною голодомору, а цілеспрямована злочинна політика більшовицького керівництва. Такого висновку дотримуються і  члени Міжнародної комісії з розслідування голоду в Україні, яка працювала в 1988−1990 роках. Інакше кажучи, харчів не бракувало. Проте…</a:t>
            </a:r>
          </a:p>
          <a:p>
            <a:pPr algn="just"/>
            <a:r>
              <a:rPr lang="en-US" sz="2000" dirty="0" smtClean="0"/>
              <a:t>   </a:t>
            </a:r>
            <a:r>
              <a:rPr lang="uk-UA" sz="2000" dirty="0" smtClean="0"/>
              <a:t>Держава систематично конфісковувала більшу їх частину, ігноруючи заклики і попередження українських представників з місць. Це прирекло мільйони людей на смерть від голоду, який можна назвати, як  штучний. </a:t>
            </a:r>
          </a:p>
          <a:p>
            <a:pPr algn="just"/>
            <a:r>
              <a:rPr lang="uk-UA" sz="2000" dirty="0" smtClean="0"/>
              <a:t>   Навесні 1933 року помирало: щохвилини – 17, щогодини – 1000, щодня – 25000 українців.</a:t>
            </a:r>
            <a:endParaRPr lang="ru-RU" sz="2000" dirty="0"/>
          </a:p>
        </p:txBody>
      </p:sp>
      <p:sp>
        <p:nvSpPr>
          <p:cNvPr id="6" name="Прямоугольник 5"/>
          <p:cNvSpPr/>
          <p:nvPr/>
        </p:nvSpPr>
        <p:spPr>
          <a:xfrm>
            <a:off x="0" y="0"/>
            <a:ext cx="9144000" cy="6858000"/>
          </a:xfrm>
          <a:prstGeom prst="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ransition advTm="7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l="-24000" t="-6000" b="-6000"/>
          </a:stretch>
        </a:blipFill>
        <a:effectLst/>
      </p:bgPr>
    </p:bg>
    <p:spTree>
      <p:nvGrpSpPr>
        <p:cNvPr id="1" name=""/>
        <p:cNvGrpSpPr/>
        <p:nvPr/>
      </p:nvGrpSpPr>
      <p:grpSpPr>
        <a:xfrm>
          <a:off x="0" y="0"/>
          <a:ext cx="0" cy="0"/>
          <a:chOff x="0" y="0"/>
          <a:chExt cx="0" cy="0"/>
        </a:xfrm>
      </p:grpSpPr>
      <p:pic>
        <p:nvPicPr>
          <p:cNvPr id="6" name="Рисунок 5" descr="D:\Мои документы\Віртуальні виставки\Голодомор\Фото\1.jpg"/>
          <p:cNvPicPr/>
          <p:nvPr/>
        </p:nvPicPr>
        <p:blipFill>
          <a:blip r:embed="rId3" cstate="screen"/>
          <a:srcRect/>
          <a:stretch>
            <a:fillRect/>
          </a:stretch>
        </p:blipFill>
        <p:spPr bwMode="auto">
          <a:xfrm>
            <a:off x="395536" y="620688"/>
            <a:ext cx="3960440" cy="5688632"/>
          </a:xfrm>
          <a:prstGeom prst="rect">
            <a:avLst/>
          </a:prstGeom>
          <a:noFill/>
          <a:ln w="9525">
            <a:solidFill>
              <a:schemeClr val="accent6"/>
            </a:solidFill>
            <a:miter lim="800000"/>
            <a:headEnd/>
            <a:tailEnd/>
          </a:ln>
        </p:spPr>
      </p:pic>
      <p:sp>
        <p:nvSpPr>
          <p:cNvPr id="8" name="Скругленный прямоугольник 7"/>
          <p:cNvSpPr/>
          <p:nvPr/>
        </p:nvSpPr>
        <p:spPr>
          <a:xfrm>
            <a:off x="4860032" y="620688"/>
            <a:ext cx="3888432" cy="5688632"/>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p:cNvSpPr txBox="1"/>
          <p:nvPr/>
        </p:nvSpPr>
        <p:spPr>
          <a:xfrm>
            <a:off x="5004048" y="908720"/>
            <a:ext cx="3528392" cy="2103333"/>
          </a:xfrm>
          <a:prstGeom prst="rect">
            <a:avLst/>
          </a:prstGeom>
          <a:noFill/>
        </p:spPr>
        <p:txBody>
          <a:bodyPr wrap="square" rtlCol="0">
            <a:spAutoFit/>
          </a:bodyPr>
          <a:lstStyle/>
          <a:p>
            <a:pPr algn="just"/>
            <a:r>
              <a:rPr lang="uk-UA" dirty="0" smtClean="0"/>
              <a:t>Національна книга пам'яті жертв Голодомору 1932-1933 років в Україні / [редкол.: В. Ющенко (голова) та ін.</a:t>
            </a:r>
            <a:r>
              <a:rPr lang="en-US" dirty="0" smtClean="0"/>
              <a:t> </a:t>
            </a:r>
            <a:r>
              <a:rPr lang="uk-UA" dirty="0" smtClean="0"/>
              <a:t>; авт. кол.: І. Юхновський (кер.) та ін.]. – Київ : Вид-во ім. Олени Теліги, 2008. – 949 с.</a:t>
            </a:r>
          </a:p>
        </p:txBody>
      </p:sp>
      <p:sp>
        <p:nvSpPr>
          <p:cNvPr id="11" name="TextBox 10"/>
          <p:cNvSpPr txBox="1"/>
          <p:nvPr/>
        </p:nvSpPr>
        <p:spPr>
          <a:xfrm>
            <a:off x="5004048" y="2924944"/>
            <a:ext cx="3600400" cy="3139321"/>
          </a:xfrm>
          <a:prstGeom prst="rect">
            <a:avLst/>
          </a:prstGeom>
          <a:noFill/>
        </p:spPr>
        <p:txBody>
          <a:bodyPr wrap="square" rtlCol="0">
            <a:spAutoFit/>
          </a:bodyPr>
          <a:lstStyle/>
          <a:p>
            <a:pPr algn="just"/>
            <a:r>
              <a:rPr lang="uk-UA" i="1" dirty="0" smtClean="0"/>
              <a:t>У книзі узагальнено сучасний стан наукових досліджень проблеми Голодомору. На основі архівних джерел та свідчень очевидців розкриваються причини, масштаби та наслідки Голодомору. Публікуються реєстр архівних документів, перелік населених пунктів, мешканці яких постраждали під час Голодомору.</a:t>
            </a:r>
            <a:endParaRPr lang="ru-RU" dirty="0" smtClean="0"/>
          </a:p>
        </p:txBody>
      </p:sp>
      <p:sp>
        <p:nvSpPr>
          <p:cNvPr id="12" name="Прямоугольник 11"/>
          <p:cNvSpPr/>
          <p:nvPr/>
        </p:nvSpPr>
        <p:spPr>
          <a:xfrm>
            <a:off x="0" y="0"/>
            <a:ext cx="9144000" cy="6858000"/>
          </a:xfrm>
          <a:prstGeom prst="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ransition advTm="7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l="-24000" t="-6000" b="-6000"/>
          </a:stretch>
        </a:blipFill>
        <a:effectLst/>
      </p:bgPr>
    </p:bg>
    <p:spTree>
      <p:nvGrpSpPr>
        <p:cNvPr id="1" name=""/>
        <p:cNvGrpSpPr/>
        <p:nvPr/>
      </p:nvGrpSpPr>
      <p:grpSpPr>
        <a:xfrm>
          <a:off x="0" y="0"/>
          <a:ext cx="0" cy="0"/>
          <a:chOff x="0" y="0"/>
          <a:chExt cx="0" cy="0"/>
        </a:xfrm>
      </p:grpSpPr>
      <p:sp>
        <p:nvSpPr>
          <p:cNvPr id="8" name="Скругленный прямоугольник 7"/>
          <p:cNvSpPr/>
          <p:nvPr/>
        </p:nvSpPr>
        <p:spPr>
          <a:xfrm>
            <a:off x="4860032" y="548680"/>
            <a:ext cx="3888432" cy="5688632"/>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p:cNvSpPr txBox="1"/>
          <p:nvPr/>
        </p:nvSpPr>
        <p:spPr>
          <a:xfrm>
            <a:off x="5004048" y="620688"/>
            <a:ext cx="3528392" cy="2308324"/>
          </a:xfrm>
          <a:prstGeom prst="rect">
            <a:avLst/>
          </a:prstGeom>
          <a:noFill/>
        </p:spPr>
        <p:txBody>
          <a:bodyPr wrap="square" rtlCol="0">
            <a:spAutoFit/>
          </a:bodyPr>
          <a:lstStyle/>
          <a:p>
            <a:pPr algn="just"/>
            <a:r>
              <a:rPr lang="uk-UA" dirty="0" smtClean="0"/>
              <a:t> Голодомор 1932−1933 років – геноцид українського народу : виставка / авт.</a:t>
            </a:r>
            <a:r>
              <a:rPr lang="en-US" dirty="0" smtClean="0"/>
              <a:t> </a:t>
            </a:r>
            <a:r>
              <a:rPr lang="uk-UA" dirty="0" smtClean="0"/>
              <a:t>виставки: Д. Гетьман, І. Юхновський ; Український ін-т нац. пам’яті. – Київ : Вид-во ім. Олени Теліги, 2008. – 48 с. : іл.</a:t>
            </a:r>
            <a:endParaRPr lang="ru-RU" dirty="0" smtClean="0"/>
          </a:p>
          <a:p>
            <a:pPr algn="just"/>
            <a:endParaRPr lang="uk-UA" dirty="0" smtClean="0"/>
          </a:p>
        </p:txBody>
      </p:sp>
      <p:sp>
        <p:nvSpPr>
          <p:cNvPr id="11" name="TextBox 10"/>
          <p:cNvSpPr txBox="1"/>
          <p:nvPr/>
        </p:nvSpPr>
        <p:spPr>
          <a:xfrm>
            <a:off x="5004048" y="2708920"/>
            <a:ext cx="3600400" cy="3416320"/>
          </a:xfrm>
          <a:prstGeom prst="rect">
            <a:avLst/>
          </a:prstGeom>
          <a:noFill/>
        </p:spPr>
        <p:txBody>
          <a:bodyPr wrap="square" rtlCol="0">
            <a:spAutoFit/>
          </a:bodyPr>
          <a:lstStyle/>
          <a:p>
            <a:pPr algn="just"/>
            <a:r>
              <a:rPr lang="uk-UA" i="1" dirty="0" smtClean="0"/>
              <a:t>Виставка висвітлює трагічні події в історії українського народу, що призвели до драми «Голодомору 1932−1933 років». Крім документів тодішньої офіційної влади, існує понад 200 тисяч задокументованих свідчень очевидців геноциду. Окремі їхні свідчення, а також фрагменти хроніки того часу демонструються на виставці у відеоформаті.</a:t>
            </a:r>
            <a:endParaRPr lang="ru-RU" dirty="0" smtClean="0"/>
          </a:p>
        </p:txBody>
      </p:sp>
      <p:pic>
        <p:nvPicPr>
          <p:cNvPr id="10" name="Рисунок 9" descr="D:\Мои документы\Віртуальні виставки\Голодомор\Фото\5.jpg"/>
          <p:cNvPicPr/>
          <p:nvPr/>
        </p:nvPicPr>
        <p:blipFill>
          <a:blip r:embed="rId3" cstate="screen"/>
          <a:srcRect/>
          <a:stretch>
            <a:fillRect/>
          </a:stretch>
        </p:blipFill>
        <p:spPr bwMode="auto">
          <a:xfrm>
            <a:off x="395536" y="548680"/>
            <a:ext cx="3888432" cy="5688632"/>
          </a:xfrm>
          <a:prstGeom prst="rect">
            <a:avLst/>
          </a:prstGeom>
          <a:noFill/>
          <a:ln w="9525">
            <a:solidFill>
              <a:schemeClr val="accent6"/>
            </a:solidFill>
            <a:miter lim="800000"/>
            <a:headEnd/>
            <a:tailEnd/>
          </a:ln>
        </p:spPr>
      </p:pic>
      <p:sp>
        <p:nvSpPr>
          <p:cNvPr id="6" name="Прямоугольник 5"/>
          <p:cNvSpPr/>
          <p:nvPr/>
        </p:nvSpPr>
        <p:spPr>
          <a:xfrm>
            <a:off x="0" y="0"/>
            <a:ext cx="9144000" cy="6858000"/>
          </a:xfrm>
          <a:prstGeom prst="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ransition advTm="7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l="-24000" t="-6000" b="-6000"/>
          </a:stretch>
        </a:blipFill>
        <a:effectLst/>
      </p:bgPr>
    </p:bg>
    <p:spTree>
      <p:nvGrpSpPr>
        <p:cNvPr id="1" name=""/>
        <p:cNvGrpSpPr/>
        <p:nvPr/>
      </p:nvGrpSpPr>
      <p:grpSpPr>
        <a:xfrm>
          <a:off x="0" y="0"/>
          <a:ext cx="0" cy="0"/>
          <a:chOff x="0" y="0"/>
          <a:chExt cx="0" cy="0"/>
        </a:xfrm>
      </p:grpSpPr>
      <p:sp>
        <p:nvSpPr>
          <p:cNvPr id="8" name="Скругленный прямоугольник 7"/>
          <p:cNvSpPr/>
          <p:nvPr/>
        </p:nvSpPr>
        <p:spPr>
          <a:xfrm>
            <a:off x="4860032" y="548680"/>
            <a:ext cx="3888432" cy="5760640"/>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p:cNvSpPr txBox="1"/>
          <p:nvPr/>
        </p:nvSpPr>
        <p:spPr>
          <a:xfrm>
            <a:off x="5004048" y="764704"/>
            <a:ext cx="3528392" cy="2657331"/>
          </a:xfrm>
          <a:prstGeom prst="rect">
            <a:avLst/>
          </a:prstGeom>
          <a:noFill/>
        </p:spPr>
        <p:txBody>
          <a:bodyPr wrap="square" rtlCol="0">
            <a:spAutoFit/>
          </a:bodyPr>
          <a:lstStyle/>
          <a:p>
            <a:pPr algn="just"/>
            <a:r>
              <a:rPr lang="ru-RU" dirty="0" smtClean="0"/>
              <a:t>Голодомор 1932−1933 років в Україні: документи і матеріали / НАН України, Ін-т історії України НАН України, Міжнар. благод. Фонд "Україна 3000" ; [упоряд. Руслан Пиріг]. </a:t>
            </a:r>
            <a:r>
              <a:rPr lang="uk-UA" dirty="0" smtClean="0"/>
              <a:t>–</a:t>
            </a:r>
            <a:r>
              <a:rPr lang="ru-RU" dirty="0" smtClean="0"/>
              <a:t> Київ : Києво-Могилянська академія, 2007. </a:t>
            </a:r>
            <a:r>
              <a:rPr lang="uk-UA" dirty="0" smtClean="0"/>
              <a:t>–</a:t>
            </a:r>
            <a:r>
              <a:rPr lang="ru-RU" dirty="0" smtClean="0"/>
              <a:t> 1125, [1] с. : фотогр. </a:t>
            </a:r>
            <a:r>
              <a:rPr lang="uk-UA" dirty="0" smtClean="0"/>
              <a:t>–</a:t>
            </a:r>
            <a:r>
              <a:rPr lang="ru-RU" dirty="0" smtClean="0"/>
              <a:t> (Серія "Більше не таємно"). </a:t>
            </a:r>
            <a:endParaRPr lang="uk-UA" dirty="0" smtClean="0"/>
          </a:p>
        </p:txBody>
      </p:sp>
      <p:sp>
        <p:nvSpPr>
          <p:cNvPr id="11" name="TextBox 10"/>
          <p:cNvSpPr txBox="1"/>
          <p:nvPr/>
        </p:nvSpPr>
        <p:spPr>
          <a:xfrm>
            <a:off x="5004048" y="3501008"/>
            <a:ext cx="3600400" cy="2657331"/>
          </a:xfrm>
          <a:prstGeom prst="rect">
            <a:avLst/>
          </a:prstGeom>
          <a:noFill/>
        </p:spPr>
        <p:txBody>
          <a:bodyPr wrap="square" rtlCol="0">
            <a:spAutoFit/>
          </a:bodyPr>
          <a:lstStyle/>
          <a:p>
            <a:pPr algn="just"/>
            <a:r>
              <a:rPr lang="uk-UA" i="1" dirty="0" smtClean="0"/>
              <a:t>У книзі вміщено великий комплекс документів і матеріалів, які переконливо розкривають причини, перебіг, масштаби та наслідки страшної соціогуманітарної катастрофи українського народу, інспірованої радянським політичним режимом на початку 1930-х років. </a:t>
            </a:r>
            <a:endParaRPr lang="ru-RU" dirty="0" smtClean="0"/>
          </a:p>
        </p:txBody>
      </p:sp>
      <p:pic>
        <p:nvPicPr>
          <p:cNvPr id="49154" name="Picture 2" descr="D:\Мои документы\Виставки опис\2019\Голодомор\Голодомор портал\Фото книги\5.jpg"/>
          <p:cNvPicPr>
            <a:picLocks noChangeAspect="1" noChangeArrowheads="1"/>
          </p:cNvPicPr>
          <p:nvPr/>
        </p:nvPicPr>
        <p:blipFill>
          <a:blip r:embed="rId3" cstate="screen"/>
          <a:srcRect/>
          <a:stretch>
            <a:fillRect/>
          </a:stretch>
        </p:blipFill>
        <p:spPr bwMode="auto">
          <a:xfrm>
            <a:off x="439411" y="548680"/>
            <a:ext cx="3844557" cy="5781377"/>
          </a:xfrm>
          <a:prstGeom prst="rect">
            <a:avLst/>
          </a:prstGeom>
          <a:noFill/>
          <a:ln>
            <a:solidFill>
              <a:schemeClr val="accent6"/>
            </a:solidFill>
          </a:ln>
        </p:spPr>
      </p:pic>
      <p:sp>
        <p:nvSpPr>
          <p:cNvPr id="6" name="Прямоугольник 5"/>
          <p:cNvSpPr/>
          <p:nvPr/>
        </p:nvSpPr>
        <p:spPr>
          <a:xfrm>
            <a:off x="0" y="0"/>
            <a:ext cx="9144000" cy="6858000"/>
          </a:xfrm>
          <a:prstGeom prst="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ransition advTm="7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l="-24000" t="-6000" b="-6000"/>
          </a:stretch>
        </a:blipFill>
        <a:effectLst/>
      </p:bgPr>
    </p:bg>
    <p:spTree>
      <p:nvGrpSpPr>
        <p:cNvPr id="1" name=""/>
        <p:cNvGrpSpPr/>
        <p:nvPr/>
      </p:nvGrpSpPr>
      <p:grpSpPr>
        <a:xfrm>
          <a:off x="0" y="0"/>
          <a:ext cx="0" cy="0"/>
          <a:chOff x="0" y="0"/>
          <a:chExt cx="0" cy="0"/>
        </a:xfrm>
      </p:grpSpPr>
      <p:sp>
        <p:nvSpPr>
          <p:cNvPr id="8" name="Скругленный прямоугольник 7"/>
          <p:cNvSpPr/>
          <p:nvPr/>
        </p:nvSpPr>
        <p:spPr>
          <a:xfrm>
            <a:off x="4788024" y="476672"/>
            <a:ext cx="3960440" cy="5760640"/>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p:cNvSpPr txBox="1"/>
          <p:nvPr/>
        </p:nvSpPr>
        <p:spPr>
          <a:xfrm>
            <a:off x="5004048" y="620688"/>
            <a:ext cx="3528392" cy="2308324"/>
          </a:xfrm>
          <a:prstGeom prst="rect">
            <a:avLst/>
          </a:prstGeom>
          <a:noFill/>
        </p:spPr>
        <p:txBody>
          <a:bodyPr wrap="square" rtlCol="0">
            <a:spAutoFit/>
          </a:bodyPr>
          <a:lstStyle/>
          <a:p>
            <a:pPr algn="just"/>
            <a:r>
              <a:rPr lang="ru-RU" dirty="0" smtClean="0"/>
              <a:t>Голодомор 1932−1933 років в Україні: причини, демографічні наслідки, правова оцінка : </a:t>
            </a:r>
            <a:r>
              <a:rPr lang="uk-UA" dirty="0" smtClean="0"/>
              <a:t>матеріали </a:t>
            </a:r>
            <a:r>
              <a:rPr lang="uk-UA" dirty="0" err="1" smtClean="0"/>
              <a:t>Міжнар</a:t>
            </a:r>
            <a:r>
              <a:rPr lang="uk-UA" dirty="0" smtClean="0"/>
              <a:t>. </a:t>
            </a:r>
            <a:r>
              <a:rPr lang="ru-RU" dirty="0" smtClean="0"/>
              <a:t>наук. конф. : Київ, 25-26 верес. 2008 р. / Укр. ін-т нац. пам'яті. </a:t>
            </a:r>
            <a:r>
              <a:rPr lang="uk-UA" dirty="0" smtClean="0"/>
              <a:t>–</a:t>
            </a:r>
            <a:r>
              <a:rPr lang="ru-RU" dirty="0" smtClean="0"/>
              <a:t> Київ :</a:t>
            </a:r>
            <a:r>
              <a:rPr lang="en-US" dirty="0" smtClean="0"/>
              <a:t> </a:t>
            </a:r>
            <a:r>
              <a:rPr lang="ru-RU" dirty="0" smtClean="0"/>
              <a:t>Києво-Могилянська академія, 2009. </a:t>
            </a:r>
            <a:r>
              <a:rPr lang="uk-UA" dirty="0" smtClean="0"/>
              <a:t>–</a:t>
            </a:r>
            <a:r>
              <a:rPr lang="ru-RU" dirty="0" smtClean="0"/>
              <a:t> 446 с. </a:t>
            </a:r>
          </a:p>
        </p:txBody>
      </p:sp>
      <p:sp>
        <p:nvSpPr>
          <p:cNvPr id="11" name="TextBox 10"/>
          <p:cNvSpPr txBox="1"/>
          <p:nvPr/>
        </p:nvSpPr>
        <p:spPr>
          <a:xfrm>
            <a:off x="5004048" y="2996952"/>
            <a:ext cx="3528392" cy="3139321"/>
          </a:xfrm>
          <a:prstGeom prst="rect">
            <a:avLst/>
          </a:prstGeom>
          <a:noFill/>
        </p:spPr>
        <p:txBody>
          <a:bodyPr wrap="square" rtlCol="0">
            <a:spAutoFit/>
          </a:bodyPr>
          <a:lstStyle/>
          <a:p>
            <a:pPr algn="just"/>
            <a:r>
              <a:rPr lang="uk-UA" i="1" dirty="0" smtClean="0"/>
              <a:t>У книзі зібрано матеріали Міжнародної наукової конференції, що проводилася за підтримки ЮНЕСКО. Мета конференції – обмін результатами наукових досліджень щодо причин та наслідків Голодомору 1932−1933 років в Україні та збереження національної пам’яті українського народу.</a:t>
            </a:r>
            <a:endParaRPr lang="ru-RU" dirty="0" smtClean="0"/>
          </a:p>
        </p:txBody>
      </p:sp>
      <p:pic>
        <p:nvPicPr>
          <p:cNvPr id="6" name="Рисунок 5" descr="D:\Мои документы\Віртуальні виставки\Голодомор\Фото\5А.jpg"/>
          <p:cNvPicPr/>
          <p:nvPr/>
        </p:nvPicPr>
        <p:blipFill>
          <a:blip r:embed="rId3" cstate="screen"/>
          <a:srcRect/>
          <a:stretch>
            <a:fillRect/>
          </a:stretch>
        </p:blipFill>
        <p:spPr bwMode="auto">
          <a:xfrm>
            <a:off x="395536" y="476672"/>
            <a:ext cx="3888432" cy="5760640"/>
          </a:xfrm>
          <a:prstGeom prst="rect">
            <a:avLst/>
          </a:prstGeom>
          <a:noFill/>
          <a:ln w="9525">
            <a:solidFill>
              <a:schemeClr val="accent6"/>
            </a:solidFill>
            <a:miter lim="800000"/>
            <a:headEnd/>
            <a:tailEnd/>
          </a:ln>
        </p:spPr>
      </p:pic>
      <p:sp>
        <p:nvSpPr>
          <p:cNvPr id="7" name="Прямоугольник 6"/>
          <p:cNvSpPr/>
          <p:nvPr/>
        </p:nvSpPr>
        <p:spPr>
          <a:xfrm>
            <a:off x="0" y="0"/>
            <a:ext cx="9144000" cy="6858000"/>
          </a:xfrm>
          <a:prstGeom prst="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ransition advTm="7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l="-24000" t="-6000" b="-6000"/>
          </a:stretch>
        </a:blipFill>
        <a:effectLst/>
      </p:bgPr>
    </p:bg>
    <p:spTree>
      <p:nvGrpSpPr>
        <p:cNvPr id="1" name=""/>
        <p:cNvGrpSpPr/>
        <p:nvPr/>
      </p:nvGrpSpPr>
      <p:grpSpPr>
        <a:xfrm>
          <a:off x="0" y="0"/>
          <a:ext cx="0" cy="0"/>
          <a:chOff x="0" y="0"/>
          <a:chExt cx="0" cy="0"/>
        </a:xfrm>
      </p:grpSpPr>
      <p:sp>
        <p:nvSpPr>
          <p:cNvPr id="8" name="Скругленный прямоугольник 7"/>
          <p:cNvSpPr/>
          <p:nvPr/>
        </p:nvSpPr>
        <p:spPr>
          <a:xfrm>
            <a:off x="4860032" y="620688"/>
            <a:ext cx="3888432" cy="5616624"/>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p:cNvSpPr txBox="1"/>
          <p:nvPr/>
        </p:nvSpPr>
        <p:spPr>
          <a:xfrm>
            <a:off x="5004048" y="1484784"/>
            <a:ext cx="3528392" cy="1477328"/>
          </a:xfrm>
          <a:prstGeom prst="rect">
            <a:avLst/>
          </a:prstGeom>
          <a:noFill/>
        </p:spPr>
        <p:txBody>
          <a:bodyPr wrap="square" rtlCol="0">
            <a:spAutoFit/>
          </a:bodyPr>
          <a:lstStyle/>
          <a:p>
            <a:pPr algn="just"/>
            <a:r>
              <a:rPr lang="ru-RU" dirty="0" smtClean="0"/>
              <a:t>Шуйський, І. В. Голодомор у першій столиці / І. В. Шуйський, В. А. Полянецький. </a:t>
            </a:r>
            <a:r>
              <a:rPr lang="uk-UA" dirty="0" smtClean="0"/>
              <a:t>–</a:t>
            </a:r>
            <a:r>
              <a:rPr lang="ru-RU" dirty="0" smtClean="0"/>
              <a:t> Київ : Шанс, 2008. </a:t>
            </a:r>
            <a:r>
              <a:rPr lang="uk-UA" dirty="0" smtClean="0"/>
              <a:t>–</a:t>
            </a:r>
            <a:r>
              <a:rPr lang="ru-RU" dirty="0" smtClean="0"/>
              <a:t> 286, [1] с.</a:t>
            </a:r>
            <a:r>
              <a:rPr lang="uk-UA" dirty="0" smtClean="0"/>
              <a:t> : іл.</a:t>
            </a:r>
            <a:endParaRPr lang="ru-RU" dirty="0" smtClean="0"/>
          </a:p>
          <a:p>
            <a:pPr algn="just"/>
            <a:endParaRPr lang="uk-UA" dirty="0" smtClean="0"/>
          </a:p>
        </p:txBody>
      </p:sp>
      <p:sp>
        <p:nvSpPr>
          <p:cNvPr id="11" name="TextBox 10"/>
          <p:cNvSpPr txBox="1"/>
          <p:nvPr/>
        </p:nvSpPr>
        <p:spPr>
          <a:xfrm>
            <a:off x="5004048" y="2852936"/>
            <a:ext cx="3600400" cy="2657331"/>
          </a:xfrm>
          <a:prstGeom prst="rect">
            <a:avLst/>
          </a:prstGeom>
          <a:noFill/>
        </p:spPr>
        <p:txBody>
          <a:bodyPr wrap="square" rtlCol="0">
            <a:spAutoFit/>
          </a:bodyPr>
          <a:lstStyle/>
          <a:p>
            <a:pPr algn="just"/>
            <a:r>
              <a:rPr lang="uk-UA" i="1" dirty="0" smtClean="0"/>
              <a:t>У книзі висвітлені трагічні події, пов’язані з Голодомором 1932−1933 років, які відбулися в Харкові – столиці радянської України. На підставі архівних документів, свідчень очевидців, автори доводять, що голод був створений у результаті цілеспрямованої дії влади. </a:t>
            </a:r>
            <a:endParaRPr lang="ru-RU" dirty="0" smtClean="0"/>
          </a:p>
        </p:txBody>
      </p:sp>
      <p:pic>
        <p:nvPicPr>
          <p:cNvPr id="7" name="Рисунок 6" descr="D:\Мои документы\Віртуальні виставки\Голодомор\Фото\4.jpg"/>
          <p:cNvPicPr/>
          <p:nvPr/>
        </p:nvPicPr>
        <p:blipFill>
          <a:blip r:embed="rId3" cstate="screen"/>
          <a:srcRect/>
          <a:stretch>
            <a:fillRect/>
          </a:stretch>
        </p:blipFill>
        <p:spPr bwMode="auto">
          <a:xfrm>
            <a:off x="467544" y="620688"/>
            <a:ext cx="3888432" cy="5616624"/>
          </a:xfrm>
          <a:prstGeom prst="rect">
            <a:avLst/>
          </a:prstGeom>
          <a:noFill/>
          <a:ln w="9525">
            <a:solidFill>
              <a:schemeClr val="accent6"/>
            </a:solidFill>
            <a:miter lim="800000"/>
            <a:headEnd/>
            <a:tailEnd/>
          </a:ln>
        </p:spPr>
      </p:pic>
      <p:sp>
        <p:nvSpPr>
          <p:cNvPr id="6" name="Прямоугольник 5"/>
          <p:cNvSpPr/>
          <p:nvPr/>
        </p:nvSpPr>
        <p:spPr>
          <a:xfrm>
            <a:off x="0" y="0"/>
            <a:ext cx="9144000" cy="6858000"/>
          </a:xfrm>
          <a:prstGeom prst="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ransition advTm="7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blip>
          <a:srcRect/>
          <a:stretch>
            <a:fillRect l="-24000" t="-6000" b="-6000"/>
          </a:stretch>
        </a:blipFill>
        <a:effectLst/>
      </p:bgPr>
    </p:bg>
    <p:spTree>
      <p:nvGrpSpPr>
        <p:cNvPr id="1" name=""/>
        <p:cNvGrpSpPr/>
        <p:nvPr/>
      </p:nvGrpSpPr>
      <p:grpSpPr>
        <a:xfrm>
          <a:off x="0" y="0"/>
          <a:ext cx="0" cy="0"/>
          <a:chOff x="0" y="0"/>
          <a:chExt cx="0" cy="0"/>
        </a:xfrm>
      </p:grpSpPr>
      <p:sp>
        <p:nvSpPr>
          <p:cNvPr id="8" name="Скругленный прямоугольник 7"/>
          <p:cNvSpPr/>
          <p:nvPr/>
        </p:nvSpPr>
        <p:spPr>
          <a:xfrm>
            <a:off x="4860032" y="620688"/>
            <a:ext cx="3888432" cy="5544616"/>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TextBox 8"/>
          <p:cNvSpPr txBox="1"/>
          <p:nvPr/>
        </p:nvSpPr>
        <p:spPr>
          <a:xfrm>
            <a:off x="5004048" y="1340768"/>
            <a:ext cx="3528392" cy="1754326"/>
          </a:xfrm>
          <a:prstGeom prst="rect">
            <a:avLst/>
          </a:prstGeom>
          <a:noFill/>
        </p:spPr>
        <p:txBody>
          <a:bodyPr wrap="square" rtlCol="0">
            <a:spAutoFit/>
          </a:bodyPr>
          <a:lstStyle/>
          <a:p>
            <a:pPr algn="just"/>
            <a:r>
              <a:rPr lang="uk-UA" dirty="0" smtClean="0"/>
              <a:t>Кульчицький, С. В. Голодомор 1932−1933 рр. як геноцид: труднощі усвідомлення / Станіслав Кульчицький. – Київ : Наш час, 2007. – 421, [1] с. – (Невідома Україна).</a:t>
            </a:r>
          </a:p>
        </p:txBody>
      </p:sp>
      <p:sp>
        <p:nvSpPr>
          <p:cNvPr id="11" name="TextBox 10"/>
          <p:cNvSpPr txBox="1"/>
          <p:nvPr/>
        </p:nvSpPr>
        <p:spPr>
          <a:xfrm>
            <a:off x="5004048" y="3212976"/>
            <a:ext cx="3600400" cy="2380332"/>
          </a:xfrm>
          <a:prstGeom prst="rect">
            <a:avLst/>
          </a:prstGeom>
          <a:noFill/>
        </p:spPr>
        <p:txBody>
          <a:bodyPr wrap="square" rtlCol="0">
            <a:spAutoFit/>
          </a:bodyPr>
          <a:lstStyle/>
          <a:p>
            <a:pPr algn="just"/>
            <a:r>
              <a:rPr lang="uk-UA" i="1" dirty="0" smtClean="0"/>
              <a:t>На підставі багатьох документів і свідчень автор встановлює, що Голодомор 1932−1933 рр. в українському селі являв собою результат замаскованої під хлібозаготівлі каральної акції з вилучення у селян всього наявного у них продовольства. </a:t>
            </a:r>
            <a:endParaRPr lang="ru-RU" dirty="0" smtClean="0"/>
          </a:p>
        </p:txBody>
      </p:sp>
      <p:pic>
        <p:nvPicPr>
          <p:cNvPr id="6" name="Рисунок 5" descr="D:\Мои документы\Віртуальні виставки\Голодомор\Фото\16.jpg"/>
          <p:cNvPicPr/>
          <p:nvPr/>
        </p:nvPicPr>
        <p:blipFill>
          <a:blip r:embed="rId3" cstate="screen"/>
          <a:srcRect/>
          <a:stretch>
            <a:fillRect/>
          </a:stretch>
        </p:blipFill>
        <p:spPr bwMode="auto">
          <a:xfrm>
            <a:off x="467544" y="620688"/>
            <a:ext cx="3888432" cy="5544616"/>
          </a:xfrm>
          <a:prstGeom prst="rect">
            <a:avLst/>
          </a:prstGeom>
          <a:noFill/>
          <a:ln w="9525">
            <a:solidFill>
              <a:schemeClr val="accent6"/>
            </a:solidFill>
            <a:miter lim="800000"/>
            <a:headEnd/>
            <a:tailEnd/>
          </a:ln>
        </p:spPr>
      </p:pic>
      <p:sp>
        <p:nvSpPr>
          <p:cNvPr id="7" name="Прямоугольник 6"/>
          <p:cNvSpPr/>
          <p:nvPr/>
        </p:nvSpPr>
        <p:spPr>
          <a:xfrm>
            <a:off x="0" y="0"/>
            <a:ext cx="9144000" cy="6858000"/>
          </a:xfrm>
          <a:prstGeom prst="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cSld>
  <p:clrMapOvr>
    <a:masterClrMapping/>
  </p:clrMapOvr>
  <p:transition advTm="7000"/>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11157</TotalTime>
  <Words>1401</Words>
  <Application>Microsoft Office PowerPoint</Application>
  <PresentationFormat>Экран (4:3)</PresentationFormat>
  <Paragraphs>48</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Company>office 2007 rus 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Шляхами великої долі</dc:title>
  <dc:creator>User</dc:creator>
  <cp:lastModifiedBy>User</cp:lastModifiedBy>
  <cp:revision>1087</cp:revision>
  <dcterms:created xsi:type="dcterms:W3CDTF">2019-03-05T14:09:43Z</dcterms:created>
  <dcterms:modified xsi:type="dcterms:W3CDTF">2024-11-19T06:44:12Z</dcterms:modified>
</cp:coreProperties>
</file>