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497" r:id="rId2"/>
    <p:sldId id="506" r:id="rId3"/>
    <p:sldId id="508" r:id="rId4"/>
    <p:sldId id="509" r:id="rId5"/>
    <p:sldId id="510" r:id="rId6"/>
    <p:sldId id="511" r:id="rId7"/>
    <p:sldId id="512" r:id="rId8"/>
    <p:sldId id="515" r:id="rId9"/>
    <p:sldId id="514" r:id="rId10"/>
    <p:sldId id="517" r:id="rId11"/>
    <p:sldId id="516" r:id="rId12"/>
    <p:sldId id="513" r:id="rId13"/>
    <p:sldId id="518" r:id="rId14"/>
    <p:sldId id="519" r:id="rId15"/>
    <p:sldId id="52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FF9900"/>
    <a:srgbClr val="990000"/>
    <a:srgbClr val="4A1B1A"/>
    <a:srgbClr val="FFFFCC"/>
    <a:srgbClr val="FFFF66"/>
    <a:srgbClr val="FFFF99"/>
    <a:srgbClr val="0066FF"/>
    <a:srgbClr val="003300"/>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93122" autoAdjust="0"/>
  </p:normalViewPr>
  <p:slideViewPr>
    <p:cSldViewPr>
      <p:cViewPr varScale="1">
        <p:scale>
          <a:sx n="65" d="100"/>
          <a:sy n="65" d="100"/>
        </p:scale>
        <p:origin x="-7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54C38-69DD-4EAE-AE08-2A63E25A56EB}" type="datetimeFigureOut">
              <a:rPr lang="ru-RU" smtClean="0"/>
              <a:pPr/>
              <a:t>01.05.2024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F9838-11A0-44EC-82FB-CEFA6D03AF9C}" type="slidenum">
              <a:rPr lang="ru-RU" smtClean="0"/>
              <a:pPr/>
              <a:t>‹#›</a:t>
            </a:fld>
            <a:endParaRPr lang="ru-RU" dirty="0"/>
          </a:p>
        </p:txBody>
      </p:sp>
    </p:spTree>
    <p:extLst>
      <p:ext uri="{BB962C8B-B14F-4D97-AF65-F5344CB8AC3E}">
        <p14:creationId xmlns="" xmlns:p14="http://schemas.microsoft.com/office/powerpoint/2010/main" val="350071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4103009-BD9C-4629-ACD5-5F587300B90E}" type="datetimeFigureOut">
              <a:rPr lang="ru-RU" smtClean="0"/>
              <a:pPr/>
              <a:t>01.05.2024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03009-BD9C-4629-ACD5-5F587300B90E}" type="datetimeFigureOut">
              <a:rPr lang="ru-RU" smtClean="0"/>
              <a:pPr/>
              <a:t>01.05.2024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97E93-6848-43E5-9004-CF4D9E457C3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7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0" y="5517232"/>
            <a:ext cx="3960440" cy="830997"/>
          </a:xfrm>
          <a:prstGeom prst="rect">
            <a:avLst/>
          </a:prstGeom>
        </p:spPr>
        <p:txBody>
          <a:bodyPr wrap="square">
            <a:spAutoFit/>
            <a:scene3d>
              <a:camera prst="orthographicFront"/>
              <a:lightRig rig="threePt" dir="t"/>
            </a:scene3d>
            <a:sp3d extrusionH="57150">
              <a:bevelT w="38100" h="38100"/>
            </a:sp3d>
          </a:bodyPr>
          <a:lstStyle/>
          <a:p>
            <a:r>
              <a:rPr lang="uk-UA" sz="1600" dirty="0" smtClean="0">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path path="circle">
                    <a:fillToRect l="100000" t="100000"/>
                  </a:path>
                  <a:tileRect r="-100000" b="-100000"/>
                </a:gradFill>
                <a:effectLst>
                  <a:glow rad="63500">
                    <a:schemeClr val="accent6">
                      <a:satMod val="175000"/>
                      <a:alpha val="40000"/>
                    </a:schemeClr>
                  </a:glow>
                </a:effectLst>
                <a:latin typeface="Georgia" pitchFamily="18" charset="0"/>
              </a:rPr>
              <a:t>Виставку підготували:</a:t>
            </a:r>
          </a:p>
          <a:p>
            <a:r>
              <a:rPr lang="uk-UA" sz="1600" dirty="0" smtClean="0">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path path="circle">
                    <a:fillToRect l="100000" t="100000"/>
                  </a:path>
                  <a:tileRect r="-100000" b="-100000"/>
                </a:gradFill>
                <a:effectLst>
                  <a:glow rad="63500">
                    <a:schemeClr val="accent6">
                      <a:satMod val="175000"/>
                      <a:alpha val="40000"/>
                    </a:schemeClr>
                  </a:glow>
                </a:effectLst>
                <a:latin typeface="Georgia" pitchFamily="18" charset="0"/>
              </a:rPr>
              <a:t>Суткова В.О., завідувач бібліотеки,</a:t>
            </a:r>
          </a:p>
          <a:p>
            <a:r>
              <a:rPr lang="uk-UA" sz="1600" dirty="0" smtClean="0">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path path="circle">
                    <a:fillToRect l="100000" t="100000"/>
                  </a:path>
                  <a:tileRect r="-100000" b="-100000"/>
                </a:gradFill>
                <a:effectLst>
                  <a:glow rad="63500">
                    <a:schemeClr val="accent6">
                      <a:satMod val="175000"/>
                      <a:alpha val="40000"/>
                    </a:schemeClr>
                  </a:glow>
                </a:effectLst>
                <a:latin typeface="Georgia" pitchFamily="18" charset="0"/>
              </a:rPr>
              <a:t>Веровенко В.С., бібліотекар </a:t>
            </a:r>
            <a:endParaRPr lang="uk-UA" sz="1600" dirty="0">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path path="circle">
                  <a:fillToRect l="100000" t="100000"/>
                </a:path>
                <a:tileRect r="-100000" b="-100000"/>
              </a:gradFill>
              <a:effectLst>
                <a:glow rad="63500">
                  <a:schemeClr val="accent6">
                    <a:satMod val="175000"/>
                    <a:alpha val="40000"/>
                  </a:schemeClr>
                </a:glow>
              </a:effectLst>
              <a:latin typeface="Georgia" pitchFamily="18" charset="0"/>
            </a:endParaRPr>
          </a:p>
        </p:txBody>
      </p:sp>
      <p:sp>
        <p:nvSpPr>
          <p:cNvPr id="3" name="TextBox 2"/>
          <p:cNvSpPr txBox="1"/>
          <p:nvPr/>
        </p:nvSpPr>
        <p:spPr>
          <a:xfrm>
            <a:off x="2267744" y="1196752"/>
            <a:ext cx="6408712" cy="1508105"/>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600" b="1" spc="50" dirty="0" smtClean="0">
                <a:ln w="11430"/>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2700000" scaled="1"/>
                  <a:tileRect/>
                </a:gradFill>
                <a:effectLst>
                  <a:outerShdw blurRad="76200" dist="50800" dir="5400000" algn="tl" rotWithShape="0">
                    <a:srgbClr val="000000">
                      <a:alpha val="65000"/>
                    </a:srgbClr>
                  </a:outerShdw>
                </a:effectLst>
                <a:latin typeface="Georgia" pitchFamily="18" charset="0"/>
              </a:rPr>
              <a:t>ЇМ ВИПАЛА ДОЛЯ СОЛДАТА</a:t>
            </a:r>
          </a:p>
        </p:txBody>
      </p:sp>
      <p:sp>
        <p:nvSpPr>
          <p:cNvPr id="4" name="TextBox 3"/>
          <p:cNvSpPr txBox="1"/>
          <p:nvPr/>
        </p:nvSpPr>
        <p:spPr>
          <a:xfrm rot="10800000" flipV="1">
            <a:off x="3419872" y="3077323"/>
            <a:ext cx="4536504" cy="707886"/>
          </a:xfrm>
          <a:prstGeom prst="rect">
            <a:avLst/>
          </a:prstGeom>
          <a:solidFill>
            <a:schemeClr val="bg1"/>
          </a:solidFill>
        </p:spPr>
        <p:txBody>
          <a:bodyPr wrap="square" rtlCol="0">
            <a:spAutoFit/>
          </a:bodyPr>
          <a:lstStyle/>
          <a:p>
            <a:pPr algn="ctr"/>
            <a:r>
              <a:rPr lang="uk-UA" sz="2000" i="1" dirty="0" smtClean="0">
                <a:ln>
                  <a:solidFill>
                    <a:schemeClr val="accent2">
                      <a:lumMod val="50000"/>
                    </a:schemeClr>
                  </a:solidFill>
                </a:ln>
                <a:solidFill>
                  <a:srgbClr val="800000"/>
                </a:solidFill>
                <a:effectLst>
                  <a:glow rad="63500">
                    <a:schemeClr val="accent6">
                      <a:satMod val="175000"/>
                      <a:alpha val="40000"/>
                    </a:schemeClr>
                  </a:glow>
                </a:effectLst>
                <a:latin typeface="Georgia" pitchFamily="18" charset="0"/>
              </a:rPr>
              <a:t>Книги про Другу світову війну,</a:t>
            </a:r>
            <a:endParaRPr lang="en-US" sz="2000" i="1" dirty="0" smtClean="0">
              <a:ln>
                <a:solidFill>
                  <a:schemeClr val="accent2">
                    <a:lumMod val="50000"/>
                  </a:schemeClr>
                </a:solidFill>
              </a:ln>
              <a:solidFill>
                <a:srgbClr val="800000"/>
              </a:solidFill>
              <a:effectLst>
                <a:glow rad="63500">
                  <a:schemeClr val="accent6">
                    <a:satMod val="175000"/>
                    <a:alpha val="40000"/>
                  </a:schemeClr>
                </a:glow>
              </a:effectLst>
              <a:latin typeface="Georgia" pitchFamily="18" charset="0"/>
            </a:endParaRPr>
          </a:p>
          <a:p>
            <a:pPr algn="ctr"/>
            <a:r>
              <a:rPr lang="uk-UA" sz="2000" i="1" dirty="0" smtClean="0">
                <a:ln>
                  <a:solidFill>
                    <a:schemeClr val="accent2">
                      <a:lumMod val="50000"/>
                    </a:schemeClr>
                  </a:solidFill>
                </a:ln>
                <a:solidFill>
                  <a:srgbClr val="800000"/>
                </a:solidFill>
                <a:effectLst>
                  <a:glow rad="63500">
                    <a:schemeClr val="accent6">
                      <a:satMod val="175000"/>
                      <a:alpha val="40000"/>
                    </a:schemeClr>
                  </a:glow>
                </a:effectLst>
                <a:latin typeface="Georgia" pitchFamily="18" charset="0"/>
              </a:rPr>
              <a:t>що можуть вразити</a:t>
            </a:r>
            <a:endParaRPr lang="ru-RU" sz="2000" i="1" dirty="0">
              <a:ln>
                <a:solidFill>
                  <a:schemeClr val="accent2">
                    <a:lumMod val="50000"/>
                  </a:schemeClr>
                </a:solidFill>
              </a:ln>
              <a:solidFill>
                <a:srgbClr val="800000"/>
              </a:solidFill>
              <a:effectLst>
                <a:glow rad="63500">
                  <a:schemeClr val="accent6">
                    <a:satMod val="175000"/>
                    <a:alpha val="40000"/>
                  </a:schemeClr>
                </a:glow>
              </a:effectLst>
              <a:latin typeface="Georgia" pitchFamily="18" charset="0"/>
            </a:endParaRPr>
          </a:p>
        </p:txBody>
      </p:sp>
      <p:sp>
        <p:nvSpPr>
          <p:cNvPr id="5" name="TextBox 4"/>
          <p:cNvSpPr txBox="1"/>
          <p:nvPr/>
        </p:nvSpPr>
        <p:spPr>
          <a:xfrm>
            <a:off x="2267744" y="404664"/>
            <a:ext cx="5688632" cy="400110"/>
          </a:xfrm>
          <a:prstGeom prst="rect">
            <a:avLst/>
          </a:prstGeom>
          <a:solidFill>
            <a:schemeClr val="bg1"/>
          </a:solidFill>
        </p:spPr>
        <p:txBody>
          <a:bodyPr wrap="square" rtlCol="0">
            <a:spAutoFit/>
          </a:bodyPr>
          <a:lstStyle/>
          <a:p>
            <a:pPr algn="ctr"/>
            <a:r>
              <a:rPr lang="uk-UA" sz="2000" i="1" dirty="0" smtClean="0">
                <a:ln>
                  <a:solidFill>
                    <a:schemeClr val="accent2">
                      <a:lumMod val="50000"/>
                    </a:schemeClr>
                  </a:solidFill>
                </a:ln>
                <a:solidFill>
                  <a:schemeClr val="accent2">
                    <a:lumMod val="50000"/>
                  </a:schemeClr>
                </a:solidFill>
                <a:effectLst>
                  <a:glow rad="63500">
                    <a:schemeClr val="accent6">
                      <a:satMod val="175000"/>
                      <a:alpha val="40000"/>
                    </a:schemeClr>
                  </a:glow>
                </a:effectLst>
                <a:latin typeface="Georgia" pitchFamily="18" charset="0"/>
              </a:rPr>
              <a:t>Віртуальна книжкова виставка-пам’ять</a:t>
            </a:r>
            <a:endParaRPr lang="uk-UA" sz="2000" i="1" dirty="0">
              <a:ln>
                <a:solidFill>
                  <a:schemeClr val="accent2">
                    <a:lumMod val="50000"/>
                  </a:schemeClr>
                </a:solidFill>
              </a:ln>
              <a:solidFill>
                <a:schemeClr val="accent2">
                  <a:lumMod val="50000"/>
                </a:schemeClr>
              </a:solidFill>
              <a:effectLst>
                <a:glow rad="63500">
                  <a:schemeClr val="accent6">
                    <a:satMod val="175000"/>
                    <a:alpha val="40000"/>
                  </a:schemeClr>
                </a:glow>
              </a:effectLst>
              <a:latin typeface="Georgia" pitchFamily="18" charset="0"/>
            </a:endParaRPr>
          </a:p>
        </p:txBody>
      </p:sp>
    </p:spTree>
  </p:cSld>
  <p:clrMapOvr>
    <a:masterClrMapping/>
  </p:clrMapOvr>
  <p:transition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3" name="TextBox 2"/>
          <p:cNvSpPr txBox="1"/>
          <p:nvPr/>
        </p:nvSpPr>
        <p:spPr>
          <a:xfrm>
            <a:off x="4427984" y="476672"/>
            <a:ext cx="4320480" cy="646331"/>
          </a:xfrm>
          <a:prstGeom prst="rect">
            <a:avLst/>
          </a:prstGeom>
          <a:noFill/>
        </p:spPr>
        <p:txBody>
          <a:bodyPr wrap="square" rtlCol="0">
            <a:spAutoFit/>
          </a:bodyPr>
          <a:lstStyle/>
          <a:p>
            <a:pPr algn="just"/>
            <a:r>
              <a:rPr lang="uk-UA" dirty="0" smtClean="0"/>
              <a:t>Франк, А. Сховище. Щоденник у листах / Анна Франк. – Харків : Віват, 2016. – 384 с.</a:t>
            </a:r>
            <a:endParaRPr lang="ru-RU" dirty="0" smtClean="0"/>
          </a:p>
        </p:txBody>
      </p:sp>
      <p:sp>
        <p:nvSpPr>
          <p:cNvPr id="4" name="TextBox 3"/>
          <p:cNvSpPr txBox="1"/>
          <p:nvPr/>
        </p:nvSpPr>
        <p:spPr>
          <a:xfrm>
            <a:off x="4427984" y="1340769"/>
            <a:ext cx="4320480" cy="5078313"/>
          </a:xfrm>
          <a:prstGeom prst="rect">
            <a:avLst/>
          </a:prstGeom>
          <a:noFill/>
        </p:spPr>
        <p:txBody>
          <a:bodyPr wrap="square" rtlCol="0">
            <a:spAutoFit/>
          </a:bodyPr>
          <a:lstStyle/>
          <a:p>
            <a:pPr algn="just"/>
            <a:r>
              <a:rPr lang="ru-RU" i="1" dirty="0" smtClean="0"/>
              <a:t>Перший </a:t>
            </a:r>
            <a:r>
              <a:rPr lang="uk-UA" i="1" dirty="0" smtClean="0"/>
              <a:t>запис у щоденнику Анна Франк, дочка офіцера й підприємця Отто Франка, зробила в червні 1942 року – їй було 13 років. Анна вела щоденник упродовж двох років, поки разом з родиною перебувала в сховищі в офісній будівлі в Амстердамі, який захопили нацисти. Дівчинка мріяла стати письменницею. Щоденник Анни Франк опублікував у 1947 році її батько, єдиний, хто вижив з того сховища – сама Анна загинула в 1945 році в концтаборі, захворівши на тиф. Сьогодні </a:t>
            </a:r>
            <a:r>
              <a:rPr lang="uk-UA" i="1" dirty="0" smtClean="0">
                <a:latin typeface="Arial"/>
                <a:cs typeface="Arial"/>
              </a:rPr>
              <a:t>"</a:t>
            </a:r>
            <a:r>
              <a:rPr lang="uk-UA" i="1" dirty="0" smtClean="0"/>
              <a:t>Щоденник Анни Франк</a:t>
            </a:r>
            <a:r>
              <a:rPr lang="uk-UA" i="1" dirty="0" smtClean="0">
                <a:latin typeface="Arial"/>
                <a:cs typeface="Arial"/>
              </a:rPr>
              <a:t>"</a:t>
            </a:r>
            <a:r>
              <a:rPr lang="uk-UA" i="1" dirty="0" smtClean="0"/>
              <a:t> перекладено 70 мовами. Ця книга – хвилюючий документ</a:t>
            </a:r>
            <a:r>
              <a:rPr lang="uk-UA" b="1" i="1" dirty="0" smtClean="0"/>
              <a:t>,</a:t>
            </a:r>
            <a:r>
              <a:rPr lang="uk-UA" i="1" dirty="0" smtClean="0"/>
              <a:t> що викриває людиноненависницьку політику геноциду, здійснюваного гітлерівською Німеччиною.</a:t>
            </a:r>
          </a:p>
        </p:txBody>
      </p:sp>
      <p:pic>
        <p:nvPicPr>
          <p:cNvPr id="43011" name="Picture 3" descr="D:\Мои документы\Виставки опис\2024\День памяті та примирення\Книги\День памяті_книги 9.jpeg"/>
          <p:cNvPicPr>
            <a:picLocks noChangeAspect="1" noChangeArrowheads="1"/>
          </p:cNvPicPr>
          <p:nvPr/>
        </p:nvPicPr>
        <p:blipFill>
          <a:blip r:embed="rId3" cstate="screen"/>
          <a:srcRect/>
          <a:stretch>
            <a:fillRect/>
          </a:stretch>
        </p:blipFill>
        <p:spPr bwMode="auto">
          <a:xfrm>
            <a:off x="467545" y="692696"/>
            <a:ext cx="3576255" cy="5356454"/>
          </a:xfrm>
          <a:prstGeom prst="rect">
            <a:avLst/>
          </a:prstGeom>
          <a:noFill/>
          <a:ln w="28575">
            <a:solidFill>
              <a:srgbClr val="800000"/>
            </a:solidFill>
          </a:ln>
        </p:spPr>
      </p:pic>
    </p:spTree>
  </p:cSld>
  <p:clrMapOvr>
    <a:masterClrMapping/>
  </p:clrMapOvr>
  <p:transition advTm="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44034" name="Picture 2" descr="D:\Мои документы\Виставки опис\2024\День памяті та примирення\Книги\Копия Ю_Винничук_Танго_смерти.png"/>
          <p:cNvPicPr>
            <a:picLocks noChangeAspect="1" noChangeArrowheads="1"/>
          </p:cNvPicPr>
          <p:nvPr/>
        </p:nvPicPr>
        <p:blipFill>
          <a:blip r:embed="rId3" cstate="screen"/>
          <a:srcRect/>
          <a:stretch>
            <a:fillRect/>
          </a:stretch>
        </p:blipFill>
        <p:spPr bwMode="auto">
          <a:xfrm>
            <a:off x="446415" y="764704"/>
            <a:ext cx="3714154" cy="5256584"/>
          </a:xfrm>
          <a:prstGeom prst="rect">
            <a:avLst/>
          </a:prstGeom>
          <a:noFill/>
          <a:ln w="28575">
            <a:solidFill>
              <a:srgbClr val="800000"/>
            </a:solidFill>
          </a:ln>
        </p:spPr>
      </p:pic>
      <p:sp>
        <p:nvSpPr>
          <p:cNvPr id="3" name="TextBox 2"/>
          <p:cNvSpPr txBox="1"/>
          <p:nvPr/>
        </p:nvSpPr>
        <p:spPr>
          <a:xfrm>
            <a:off x="4572000" y="692696"/>
            <a:ext cx="4176464" cy="646331"/>
          </a:xfrm>
          <a:prstGeom prst="rect">
            <a:avLst/>
          </a:prstGeom>
          <a:noFill/>
        </p:spPr>
        <p:txBody>
          <a:bodyPr wrap="square" rtlCol="0">
            <a:spAutoFit/>
          </a:bodyPr>
          <a:lstStyle/>
          <a:p>
            <a:pPr algn="just"/>
            <a:r>
              <a:rPr lang="uk-UA" dirty="0" smtClean="0"/>
              <a:t>Винничук, Ю. Танго смерті / Юрій Винничук. – Харків : Фоліо, 2015. – 384 c.</a:t>
            </a:r>
          </a:p>
        </p:txBody>
      </p:sp>
      <p:sp>
        <p:nvSpPr>
          <p:cNvPr id="4" name="TextBox 3"/>
          <p:cNvSpPr txBox="1"/>
          <p:nvPr/>
        </p:nvSpPr>
        <p:spPr>
          <a:xfrm>
            <a:off x="4572000" y="1628801"/>
            <a:ext cx="4176464" cy="4524315"/>
          </a:xfrm>
          <a:prstGeom prst="rect">
            <a:avLst/>
          </a:prstGeom>
          <a:noFill/>
        </p:spPr>
        <p:txBody>
          <a:bodyPr wrap="square" rtlCol="0">
            <a:spAutoFit/>
          </a:bodyPr>
          <a:lstStyle/>
          <a:p>
            <a:pPr algn="just"/>
            <a:r>
              <a:rPr lang="uk-UA" i="1" dirty="0" smtClean="0"/>
              <a:t>Події у новому романі Юрія Винничука </a:t>
            </a:r>
            <a:r>
              <a:rPr lang="uk-UA" i="1" dirty="0" smtClean="0">
                <a:latin typeface="Arial"/>
                <a:cs typeface="Arial"/>
              </a:rPr>
              <a:t>"</a:t>
            </a:r>
            <a:r>
              <a:rPr lang="uk-UA" i="1" dirty="0" smtClean="0"/>
              <a:t>Танґо смерті</a:t>
            </a:r>
            <a:r>
              <a:rPr lang="uk-UA" i="1" dirty="0" smtClean="0">
                <a:latin typeface="Arial"/>
                <a:cs typeface="Arial"/>
              </a:rPr>
              <a:t>"</a:t>
            </a:r>
            <a:r>
              <a:rPr lang="uk-UA" i="1" dirty="0" smtClean="0"/>
              <a:t> розгортаються у двох сюжетних зрізах. У довоєнному Львові і під час Другої світової четверо друзів – українець, поляк, німець і єврей, батьки яких були бійцями армії УНР і загинули у 1921 році під Базаром, – переживають різноманітні пригоди, закохуються, воюють, але за будь-яких катаклізмів не зраджують своєї дружби. Паралельно у наші дні відбуваються інші події з іншими героями. І не лише у Львові, але й у Туреччині. Про те, як обидві сюжетні лінії зійдуться докупи, довідаєтеся у несподіваному фіналі. </a:t>
            </a:r>
          </a:p>
        </p:txBody>
      </p:sp>
    </p:spTree>
  </p:cSld>
  <p:clrMapOvr>
    <a:masterClrMapping/>
  </p:clrMapOvr>
  <p:transition advTm="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1026" name="Picture 2" descr="D:\Мои документы\Виставки опис\2024\День памяті та примирення\Книги\Читець.jpg"/>
          <p:cNvPicPr>
            <a:picLocks noChangeAspect="1" noChangeArrowheads="1"/>
          </p:cNvPicPr>
          <p:nvPr/>
        </p:nvPicPr>
        <p:blipFill>
          <a:blip r:embed="rId3" cstate="screen"/>
          <a:srcRect/>
          <a:stretch>
            <a:fillRect/>
          </a:stretch>
        </p:blipFill>
        <p:spPr bwMode="auto">
          <a:xfrm>
            <a:off x="467543" y="620688"/>
            <a:ext cx="3873854" cy="5328592"/>
          </a:xfrm>
          <a:prstGeom prst="rect">
            <a:avLst/>
          </a:prstGeom>
          <a:noFill/>
          <a:ln w="28575">
            <a:solidFill>
              <a:srgbClr val="800000"/>
            </a:solidFill>
          </a:ln>
        </p:spPr>
      </p:pic>
      <p:sp>
        <p:nvSpPr>
          <p:cNvPr id="3" name="TextBox 2"/>
          <p:cNvSpPr txBox="1"/>
          <p:nvPr/>
        </p:nvSpPr>
        <p:spPr>
          <a:xfrm>
            <a:off x="4716016" y="1052736"/>
            <a:ext cx="4032448" cy="646331"/>
          </a:xfrm>
          <a:prstGeom prst="rect">
            <a:avLst/>
          </a:prstGeom>
          <a:noFill/>
        </p:spPr>
        <p:txBody>
          <a:bodyPr wrap="square" rtlCol="0">
            <a:spAutoFit/>
          </a:bodyPr>
          <a:lstStyle/>
          <a:p>
            <a:pPr algn="just"/>
            <a:r>
              <a:rPr lang="uk-UA" dirty="0" smtClean="0"/>
              <a:t>Шлінк, Б. Читець / Бернгард Шлінк. – Харків : Фоліо, 2016. – 203 с.</a:t>
            </a:r>
            <a:endParaRPr lang="ru-RU" dirty="0" smtClean="0"/>
          </a:p>
        </p:txBody>
      </p:sp>
      <p:sp>
        <p:nvSpPr>
          <p:cNvPr id="4" name="TextBox 3"/>
          <p:cNvSpPr txBox="1"/>
          <p:nvPr/>
        </p:nvSpPr>
        <p:spPr>
          <a:xfrm>
            <a:off x="4716016" y="1988840"/>
            <a:ext cx="4032448" cy="3693319"/>
          </a:xfrm>
          <a:prstGeom prst="rect">
            <a:avLst/>
          </a:prstGeom>
          <a:noFill/>
        </p:spPr>
        <p:txBody>
          <a:bodyPr wrap="square" rtlCol="0">
            <a:spAutoFit/>
          </a:bodyPr>
          <a:lstStyle/>
          <a:p>
            <a:pPr algn="just"/>
            <a:r>
              <a:rPr lang="uk-UA" i="1" dirty="0" smtClean="0"/>
              <a:t>Роман між п’ятнадцятирічним підлітком, хлопчиком із професорської сім’ї, і дорослою жінкою обірвався, коли вона раптово зникла з міста. Через вісім років Міхаель, тепер уже студент випускного курсу юридичного факультету, знову побачив Ганну на показовому</a:t>
            </a:r>
            <a:r>
              <a:rPr lang="uk-UA" b="1" i="1" dirty="0" smtClean="0"/>
              <a:t> </a:t>
            </a:r>
            <a:r>
              <a:rPr lang="uk-UA" i="1" dirty="0" smtClean="0"/>
              <a:t>процесі над наглядачками концтабору Освенцим.</a:t>
            </a:r>
            <a:r>
              <a:rPr lang="uk-UA" b="1" i="1" dirty="0" smtClean="0"/>
              <a:t> </a:t>
            </a:r>
            <a:r>
              <a:rPr lang="uk-UA" i="1" dirty="0" smtClean="0"/>
              <a:t>Але це не єдина таємниця, про яку дізнався герой роману Бернгарда Шлінка </a:t>
            </a:r>
            <a:r>
              <a:rPr lang="uk-UA" i="1" dirty="0" smtClean="0">
                <a:latin typeface="Arial"/>
                <a:cs typeface="Arial"/>
              </a:rPr>
              <a:t>"</a:t>
            </a:r>
            <a:r>
              <a:rPr lang="uk-UA" i="1" dirty="0" smtClean="0"/>
              <a:t>Читець</a:t>
            </a:r>
            <a:r>
              <a:rPr lang="uk-UA" i="1" dirty="0" smtClean="0">
                <a:latin typeface="Arial"/>
                <a:cs typeface="Arial"/>
              </a:rPr>
              <a:t>"</a:t>
            </a:r>
            <a:r>
              <a:rPr lang="uk-UA" i="1" dirty="0" smtClean="0"/>
              <a:t>.</a:t>
            </a:r>
            <a:endParaRPr lang="ru-RU" b="1" i="1" dirty="0" smtClean="0"/>
          </a:p>
        </p:txBody>
      </p:sp>
    </p:spTree>
  </p:cSld>
  <p:clrMapOvr>
    <a:masterClrMapping/>
  </p:clrMapOvr>
  <p:transition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2" name="Picture 2" descr="D:\Мои документы\Виставки опис\2024\День памяті та примирення\Книги\Алексієвич.jpg"/>
          <p:cNvPicPr>
            <a:picLocks noChangeAspect="1" noChangeArrowheads="1"/>
          </p:cNvPicPr>
          <p:nvPr/>
        </p:nvPicPr>
        <p:blipFill>
          <a:blip r:embed="rId3" cstate="screen"/>
          <a:srcRect/>
          <a:stretch>
            <a:fillRect/>
          </a:stretch>
        </p:blipFill>
        <p:spPr bwMode="auto">
          <a:xfrm>
            <a:off x="467545" y="620688"/>
            <a:ext cx="3750771" cy="5544616"/>
          </a:xfrm>
          <a:prstGeom prst="rect">
            <a:avLst/>
          </a:prstGeom>
          <a:noFill/>
          <a:ln w="28575">
            <a:solidFill>
              <a:srgbClr val="800000"/>
            </a:solidFill>
          </a:ln>
        </p:spPr>
      </p:pic>
      <p:sp>
        <p:nvSpPr>
          <p:cNvPr id="3" name="TextBox 2"/>
          <p:cNvSpPr txBox="1"/>
          <p:nvPr/>
        </p:nvSpPr>
        <p:spPr>
          <a:xfrm>
            <a:off x="4572000" y="476672"/>
            <a:ext cx="4176464" cy="923330"/>
          </a:xfrm>
          <a:prstGeom prst="rect">
            <a:avLst/>
          </a:prstGeom>
          <a:noFill/>
        </p:spPr>
        <p:txBody>
          <a:bodyPr wrap="square" rtlCol="0">
            <a:spAutoFit/>
          </a:bodyPr>
          <a:lstStyle/>
          <a:p>
            <a:pPr algn="just"/>
            <a:r>
              <a:rPr lang="uk-UA" dirty="0" smtClean="0"/>
              <a:t>Алексієвич, С. У війни не жіноче обличчя / Світлана Алексієвич. – Харків : Віват, 2016. – 400 с.</a:t>
            </a:r>
          </a:p>
        </p:txBody>
      </p:sp>
      <p:sp>
        <p:nvSpPr>
          <p:cNvPr id="4" name="TextBox 3"/>
          <p:cNvSpPr txBox="1"/>
          <p:nvPr/>
        </p:nvSpPr>
        <p:spPr>
          <a:xfrm>
            <a:off x="4572000" y="1556792"/>
            <a:ext cx="4176464" cy="4801314"/>
          </a:xfrm>
          <a:prstGeom prst="rect">
            <a:avLst/>
          </a:prstGeom>
          <a:noFill/>
        </p:spPr>
        <p:txBody>
          <a:bodyPr wrap="square" rtlCol="0">
            <a:spAutoFit/>
          </a:bodyPr>
          <a:lstStyle/>
          <a:p>
            <a:pPr algn="just"/>
            <a:r>
              <a:rPr lang="uk-UA" i="1" dirty="0" smtClean="0"/>
              <a:t>Одна з найвідоміших книг про війну, котру написала Нобелівська лауреатка Світлана Алексієвич.</a:t>
            </a:r>
            <a:r>
              <a:rPr lang="uk-UA" dirty="0" smtClean="0"/>
              <a:t> </a:t>
            </a:r>
            <a:r>
              <a:rPr lang="uk-UA" i="1" dirty="0" smtClean="0"/>
              <a:t>Книга-сповідь, документ людської пам’яті, запис історій жінок, котрим війна дала в руки зброю для захисту рідної землі від фашизму. Це дослідження духовного світу жінок, що виживали в нелюдських умовах війни. Книга видавалася мільйонними накладами, була екранізована й неодноразово поставлена в театрі. Перекладена понад 20 мовами. У новій авторській редакції, підготовленій 30 років потому, письменниця поновила порізаний цензурою текст і додала нові епізоди.</a:t>
            </a:r>
            <a:endParaRPr lang="ru-RU" i="1" dirty="0" smtClean="0"/>
          </a:p>
        </p:txBody>
      </p:sp>
    </p:spTree>
  </p:cSld>
  <p:clrMapOvr>
    <a:masterClrMapping/>
  </p:clrMapOvr>
  <p:transition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1027" name="Picture 3" descr="D:\Мои документы\Виставки опис\2024\День памяті та примирення\Книги\Тріумфальна арка.jpg"/>
          <p:cNvPicPr>
            <a:picLocks noChangeAspect="1" noChangeArrowheads="1"/>
          </p:cNvPicPr>
          <p:nvPr/>
        </p:nvPicPr>
        <p:blipFill>
          <a:blip r:embed="rId3" cstate="screen"/>
          <a:srcRect/>
          <a:stretch>
            <a:fillRect/>
          </a:stretch>
        </p:blipFill>
        <p:spPr bwMode="auto">
          <a:xfrm>
            <a:off x="467544" y="620687"/>
            <a:ext cx="3600400" cy="5494209"/>
          </a:xfrm>
          <a:prstGeom prst="rect">
            <a:avLst/>
          </a:prstGeom>
          <a:noFill/>
          <a:ln w="28575">
            <a:solidFill>
              <a:srgbClr val="800000"/>
            </a:solidFill>
          </a:ln>
        </p:spPr>
      </p:pic>
      <p:sp>
        <p:nvSpPr>
          <p:cNvPr id="4" name="TextBox 3"/>
          <p:cNvSpPr txBox="1"/>
          <p:nvPr/>
        </p:nvSpPr>
        <p:spPr>
          <a:xfrm>
            <a:off x="4355976" y="908720"/>
            <a:ext cx="4392488" cy="923330"/>
          </a:xfrm>
          <a:prstGeom prst="rect">
            <a:avLst/>
          </a:prstGeom>
          <a:noFill/>
        </p:spPr>
        <p:txBody>
          <a:bodyPr wrap="square" rtlCol="0">
            <a:spAutoFit/>
          </a:bodyPr>
          <a:lstStyle/>
          <a:p>
            <a:pPr algn="just"/>
            <a:r>
              <a:rPr lang="uk-UA" dirty="0" smtClean="0"/>
              <a:t>Ремарк, Е. М. Тріумфальна арка / Еріх Марія Ремарк ; пер. з нім. – Харків : Клуб Сімейного Дозвілля, 2018. – 480 с.</a:t>
            </a:r>
            <a:endParaRPr lang="ru-RU" dirty="0" smtClean="0"/>
          </a:p>
        </p:txBody>
      </p:sp>
      <p:sp>
        <p:nvSpPr>
          <p:cNvPr id="5" name="TextBox 4"/>
          <p:cNvSpPr txBox="1"/>
          <p:nvPr/>
        </p:nvSpPr>
        <p:spPr>
          <a:xfrm>
            <a:off x="4355976" y="2060848"/>
            <a:ext cx="4392488" cy="3970318"/>
          </a:xfrm>
          <a:prstGeom prst="rect">
            <a:avLst/>
          </a:prstGeom>
          <a:noFill/>
        </p:spPr>
        <p:txBody>
          <a:bodyPr wrap="square" rtlCol="0">
            <a:spAutoFit/>
          </a:bodyPr>
          <a:lstStyle/>
          <a:p>
            <a:pPr algn="just"/>
            <a:r>
              <a:rPr lang="uk-UA" i="1" dirty="0" smtClean="0"/>
              <a:t>Франція, 1939 рік. Світ на порозі Другої світової війни. Людвіг – один з тих, хто вже відчув жорстокість нацистів: він пройшов тортури гестапівців, концтабір, утратив кохану. Рятуючись, чоловік тікає до Франції та змінює ім’я. Відтепер він хірург-біженець Равік. Митарства та злидні емігрантської долі лягають на плечі чоловіка. Одного разу він зустрічає Джоан Маду, актрису з Італії. Вона так само, як і Равік, самотня й загублена в цьому холодному світі. Лиха година поєднує їхні душі, а кохання, яке спалахує між ними, стає гірким від сліз…</a:t>
            </a:r>
          </a:p>
        </p:txBody>
      </p:sp>
    </p:spTree>
  </p:cSld>
  <p:clrMapOvr>
    <a:masterClrMapping/>
  </p:clrMapOvr>
  <p:transition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2050" name="Picture 2" descr="D:\Мои документы\Виставки опис\2024\День памяті та примирення\Книги\Кокотюха.jpg"/>
          <p:cNvPicPr>
            <a:picLocks noChangeAspect="1" noChangeArrowheads="1"/>
          </p:cNvPicPr>
          <p:nvPr/>
        </p:nvPicPr>
        <p:blipFill>
          <a:blip r:embed="rId3" cstate="screen"/>
          <a:srcRect/>
          <a:stretch>
            <a:fillRect/>
          </a:stretch>
        </p:blipFill>
        <p:spPr bwMode="auto">
          <a:xfrm>
            <a:off x="467543" y="548680"/>
            <a:ext cx="3629743" cy="5616624"/>
          </a:xfrm>
          <a:prstGeom prst="rect">
            <a:avLst/>
          </a:prstGeom>
          <a:noFill/>
          <a:ln w="28575">
            <a:solidFill>
              <a:srgbClr val="800000"/>
            </a:solidFill>
          </a:ln>
        </p:spPr>
      </p:pic>
      <p:sp>
        <p:nvSpPr>
          <p:cNvPr id="3" name="TextBox 2"/>
          <p:cNvSpPr txBox="1"/>
          <p:nvPr/>
        </p:nvSpPr>
        <p:spPr>
          <a:xfrm>
            <a:off x="4427984" y="1196752"/>
            <a:ext cx="4320480" cy="923330"/>
          </a:xfrm>
          <a:prstGeom prst="rect">
            <a:avLst/>
          </a:prstGeom>
          <a:noFill/>
        </p:spPr>
        <p:txBody>
          <a:bodyPr wrap="square" rtlCol="0">
            <a:spAutoFit/>
          </a:bodyPr>
          <a:lstStyle/>
          <a:p>
            <a:pPr algn="just"/>
            <a:r>
              <a:rPr lang="uk-UA" dirty="0" smtClean="0"/>
              <a:t>Кокотюха, А. Багряний рейд / Андрій Кокотюха. – Харків : Клуб Сімейного Дозвілля, 2019.</a:t>
            </a:r>
            <a:r>
              <a:rPr lang="en-US" dirty="0" smtClean="0"/>
              <a:t> –</a:t>
            </a:r>
            <a:r>
              <a:rPr lang="uk-UA" dirty="0" smtClean="0"/>
              <a:t> 288 с.</a:t>
            </a:r>
            <a:endParaRPr lang="ru-RU" dirty="0"/>
          </a:p>
        </p:txBody>
      </p:sp>
      <p:sp>
        <p:nvSpPr>
          <p:cNvPr id="4" name="TextBox 3"/>
          <p:cNvSpPr txBox="1"/>
          <p:nvPr/>
        </p:nvSpPr>
        <p:spPr>
          <a:xfrm>
            <a:off x="4427984" y="2348880"/>
            <a:ext cx="4320480" cy="3416320"/>
          </a:xfrm>
          <a:prstGeom prst="rect">
            <a:avLst/>
          </a:prstGeom>
          <a:noFill/>
        </p:spPr>
        <p:txBody>
          <a:bodyPr wrap="square" rtlCol="0">
            <a:spAutoFit/>
          </a:bodyPr>
          <a:lstStyle/>
          <a:p>
            <a:pPr algn="just"/>
            <a:r>
              <a:rPr lang="uk-UA" i="1" dirty="0" smtClean="0"/>
              <a:t>Книга Андрія Кокотюхи переносить читача до подій 1944 року, коли повстанське командування надзвичайно активно працювало над розгортанням антирадянського підпілля на Житомирщині та Київщині, намагалося поширити повстанський рух в наближених до столиці лісових масивах і навіть робило спроби проникнути в напрямі Чернігівських лісів. Сюжет книги поєднує міцно пов’язані реальні події та художній домисел автора. </a:t>
            </a:r>
            <a:endParaRPr lang="ru-RU" i="1" dirty="0"/>
          </a:p>
        </p:txBody>
      </p:sp>
    </p:spTree>
  </p:cSld>
  <p:clrMapOvr>
    <a:masterClrMapping/>
  </p:clrMapOvr>
  <p:transition advTm="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3" name="TextBox 2"/>
          <p:cNvSpPr txBox="1"/>
          <p:nvPr/>
        </p:nvSpPr>
        <p:spPr>
          <a:xfrm>
            <a:off x="611560" y="620688"/>
            <a:ext cx="7920880" cy="5632311"/>
          </a:xfrm>
          <a:prstGeom prst="rect">
            <a:avLst/>
          </a:prstGeom>
          <a:noFill/>
        </p:spPr>
        <p:txBody>
          <a:bodyPr wrap="square" rtlCol="0">
            <a:spAutoFit/>
          </a:bodyPr>
          <a:lstStyle/>
          <a:p>
            <a:pPr algn="just"/>
            <a:r>
              <a:rPr lang="uk-UA" sz="2400" b="1" dirty="0" smtClean="0">
                <a:latin typeface="+mj-lt"/>
              </a:rPr>
              <a:t>Друга світова війна була одним з найбільших та найвідоміших конфліктів в історії людства, що мав серйозні наслідки для всього світу й залишив відбиток суму в серцях мільйонів людей на довгі роки. Ця війна змінила хід світової історії. "Якщо не забувати війну, з’являється багато ненависті. А якщо війну забувають, починається нова" – так говорили в давнину. Ця цитата з книги "У війни не жіноче обличчя" Нобелівської лауреатки </a:t>
            </a:r>
            <a:r>
              <a:rPr lang="uk-UA" sz="2400" b="1" dirty="0" smtClean="0">
                <a:latin typeface="+mj-lt"/>
                <a:cs typeface="Times New Roman" pitchFamily="18" charset="0"/>
              </a:rPr>
              <a:t>1983</a:t>
            </a:r>
            <a:r>
              <a:rPr lang="uk-UA" sz="2400" b="1" dirty="0" smtClean="0">
                <a:latin typeface="+mj-lt"/>
              </a:rPr>
              <a:t> року Світлани Алексієвич є актуальною й нині. </a:t>
            </a:r>
          </a:p>
          <a:p>
            <a:pPr algn="just"/>
            <a:r>
              <a:rPr lang="uk-UA" sz="2400" b="1" dirty="0" smtClean="0">
                <a:latin typeface="+mj-lt"/>
              </a:rPr>
              <a:t>Пропонуємо ознайомитися з найпронизливішими</a:t>
            </a:r>
            <a:r>
              <a:rPr lang="ru-RU" sz="2400" b="1" dirty="0" smtClean="0">
                <a:latin typeface="+mj-lt"/>
              </a:rPr>
              <a:t> книгами </a:t>
            </a:r>
            <a:r>
              <a:rPr lang="uk-UA" sz="2400" b="1" dirty="0" smtClean="0">
                <a:latin typeface="+mj-lt"/>
              </a:rPr>
              <a:t>про Другу світову війну, що розповідають про героїзм солдатів, </a:t>
            </a:r>
            <a:r>
              <a:rPr lang="ru-RU" sz="2400" b="1" dirty="0" smtClean="0">
                <a:latin typeface="+mj-lt"/>
              </a:rPr>
              <a:t> </a:t>
            </a:r>
            <a:r>
              <a:rPr lang="uk-UA" sz="2400" b="1" dirty="0" smtClean="0">
                <a:latin typeface="+mj-lt"/>
              </a:rPr>
              <a:t>долі, переживання і страждання цивільного населення, драматичні події та наслідки війни.</a:t>
            </a:r>
            <a:endParaRPr lang="ru-RU" sz="2400" b="1" dirty="0" smtClean="0">
              <a:latin typeface="+mj-lt"/>
            </a:endParaRPr>
          </a:p>
        </p:txBody>
      </p:sp>
    </p:spTree>
  </p:cSld>
  <p:clrMapOvr>
    <a:masterClrMapping/>
  </p:clrMapOvr>
  <p:transition advTm="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1026" name="Picture 2" descr="D:\Мои документы\Виставки опис\2024\День памяті та примирення\Книги\День памяті_книги 1.jpg"/>
          <p:cNvPicPr>
            <a:picLocks noChangeAspect="1" noChangeArrowheads="1"/>
          </p:cNvPicPr>
          <p:nvPr/>
        </p:nvPicPr>
        <p:blipFill>
          <a:blip r:embed="rId3" cstate="screen"/>
          <a:srcRect/>
          <a:stretch>
            <a:fillRect/>
          </a:stretch>
        </p:blipFill>
        <p:spPr bwMode="auto">
          <a:xfrm>
            <a:off x="539553" y="764704"/>
            <a:ext cx="3626402" cy="5328593"/>
          </a:xfrm>
          <a:prstGeom prst="rect">
            <a:avLst/>
          </a:prstGeom>
          <a:noFill/>
          <a:ln w="28575">
            <a:solidFill>
              <a:srgbClr val="800000"/>
            </a:solidFill>
          </a:ln>
        </p:spPr>
      </p:pic>
      <p:sp>
        <p:nvSpPr>
          <p:cNvPr id="1027" name="Rectangle 3"/>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4499992" y="1772816"/>
            <a:ext cx="4248472" cy="923330"/>
          </a:xfrm>
          <a:prstGeom prst="rect">
            <a:avLst/>
          </a:prstGeom>
          <a:noFill/>
        </p:spPr>
        <p:txBody>
          <a:bodyPr wrap="square" rtlCol="0">
            <a:spAutoFit/>
          </a:bodyPr>
          <a:lstStyle/>
          <a:p>
            <a:pPr lvl="0" algn="just"/>
            <a:r>
              <a:rPr lang="uk-UA" dirty="0" smtClean="0">
                <a:ea typeface="Calibri" pitchFamily="34" charset="0"/>
                <a:cs typeface="Times New Roman" pitchFamily="18" charset="0"/>
              </a:rPr>
              <a:t>В’ятрович, В. Війна і міф. Невідома Друга світова</a:t>
            </a:r>
            <a:r>
              <a:rPr lang="en-US" dirty="0" smtClean="0">
                <a:ea typeface="Calibri" pitchFamily="34" charset="0"/>
                <a:cs typeface="Times New Roman" pitchFamily="18" charset="0"/>
              </a:rPr>
              <a:t> / </a:t>
            </a:r>
            <a:r>
              <a:rPr lang="uk-UA" dirty="0" smtClean="0">
                <a:ea typeface="Calibri" pitchFamily="34" charset="0"/>
                <a:cs typeface="Times New Roman" pitchFamily="18" charset="0"/>
              </a:rPr>
              <a:t>Володимир В’ятрович. – Харків : Клуб Сімейного Дозвілля, 2015. – 272 с.</a:t>
            </a:r>
            <a:endParaRPr lang="uk-UA" dirty="0" smtClean="0"/>
          </a:p>
        </p:txBody>
      </p:sp>
      <p:sp>
        <p:nvSpPr>
          <p:cNvPr id="9" name="TextBox 8"/>
          <p:cNvSpPr txBox="1"/>
          <p:nvPr/>
        </p:nvSpPr>
        <p:spPr>
          <a:xfrm>
            <a:off x="4499992" y="2924944"/>
            <a:ext cx="4248472" cy="2031325"/>
          </a:xfrm>
          <a:prstGeom prst="rect">
            <a:avLst/>
          </a:prstGeom>
          <a:noFill/>
        </p:spPr>
        <p:txBody>
          <a:bodyPr wrap="square" rtlCol="0">
            <a:spAutoFit/>
          </a:bodyPr>
          <a:lstStyle/>
          <a:p>
            <a:pPr algn="just"/>
            <a:r>
              <a:rPr lang="uk-UA" i="1" dirty="0" smtClean="0"/>
              <a:t>Книга, написана українським істориком, публіцистом, політиком і громадським діячем Володимиром В'ятровичем,  висвітлює маловідомі політичні аспекти Другої світової війни, котрі боялися обговорювати ще 30 років тому навіть у родині.</a:t>
            </a:r>
          </a:p>
        </p:txBody>
      </p:sp>
    </p:spTree>
  </p:cSld>
  <p:clrMapOvr>
    <a:masterClrMapping/>
  </p:clrMapOvr>
  <p:transition advTm="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24577" name="Picture 1" descr="D:\Мои документы\Виставки опис\2024\День памяті та примирення\Книги\День памяті_книги 3.JPG"/>
          <p:cNvPicPr>
            <a:picLocks noChangeAspect="1" noChangeArrowheads="1"/>
          </p:cNvPicPr>
          <p:nvPr/>
        </p:nvPicPr>
        <p:blipFill>
          <a:blip r:embed="rId3" cstate="screen"/>
          <a:srcRect/>
          <a:stretch>
            <a:fillRect/>
          </a:stretch>
        </p:blipFill>
        <p:spPr bwMode="auto">
          <a:xfrm>
            <a:off x="467544" y="692696"/>
            <a:ext cx="3799066" cy="5472608"/>
          </a:xfrm>
          <a:prstGeom prst="rect">
            <a:avLst/>
          </a:prstGeom>
          <a:noFill/>
          <a:ln w="28575">
            <a:solidFill>
              <a:srgbClr val="800000"/>
            </a:solidFill>
          </a:ln>
        </p:spPr>
      </p:pic>
      <p:sp>
        <p:nvSpPr>
          <p:cNvPr id="4" name="TextBox 3"/>
          <p:cNvSpPr txBox="1"/>
          <p:nvPr/>
        </p:nvSpPr>
        <p:spPr>
          <a:xfrm>
            <a:off x="4644008" y="620688"/>
            <a:ext cx="4104456" cy="923330"/>
          </a:xfrm>
          <a:prstGeom prst="rect">
            <a:avLst/>
          </a:prstGeom>
          <a:noFill/>
        </p:spPr>
        <p:txBody>
          <a:bodyPr wrap="square" rtlCol="0">
            <a:spAutoFit/>
          </a:bodyPr>
          <a:lstStyle/>
          <a:p>
            <a:pPr algn="just"/>
            <a:r>
              <a:rPr lang="uk-UA" dirty="0" smtClean="0"/>
              <a:t>Друга світова. Непридумані історії: (не) наша, жива, інша / уклад. Вахтанг Кіпіані. – Харків : Віват, 2019. – 304 с. </a:t>
            </a:r>
          </a:p>
        </p:txBody>
      </p:sp>
      <p:sp>
        <p:nvSpPr>
          <p:cNvPr id="5" name="TextBox 4"/>
          <p:cNvSpPr txBox="1"/>
          <p:nvPr/>
        </p:nvSpPr>
        <p:spPr>
          <a:xfrm>
            <a:off x="4644008" y="1772817"/>
            <a:ext cx="4104456" cy="4524315"/>
          </a:xfrm>
          <a:prstGeom prst="rect">
            <a:avLst/>
          </a:prstGeom>
          <a:noFill/>
        </p:spPr>
        <p:txBody>
          <a:bodyPr wrap="square" rtlCol="0">
            <a:spAutoFit/>
          </a:bodyPr>
          <a:lstStyle/>
          <a:p>
            <a:pPr algn="just"/>
            <a:r>
              <a:rPr lang="uk-UA" i="1" dirty="0" smtClean="0"/>
              <a:t>Вахтанг Кіпіані є відомим українським журналістом, публіцистом, письменником та істориком. У книзі автор розповідає про різні аспекти Другої світової війни, відтворюючи реальні історії. Він показує руйнівний вплив війни на життя мільйонів людей, їхні відносини, моральні дилеми та вибори, з якими вони зіткнулися в умовах військового конфлікту. Один з основних аспектів цієї книги – це спроба відтворити війну не тільки як історичну подію, але і як складний феномен, який вплинув на культуру, світогляд та моральність суспільства.</a:t>
            </a:r>
          </a:p>
        </p:txBody>
      </p:sp>
    </p:spTree>
  </p:cSld>
  <p:clrMapOvr>
    <a:masterClrMapping/>
  </p:clrMapOvr>
  <p:transition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6145" name="Picture 1" descr="D:\Мои документы\Виставки опис\2024\День памяті та примирення\Книги\Книга_Гітлер і Сталін.png"/>
          <p:cNvPicPr>
            <a:picLocks noChangeAspect="1" noChangeArrowheads="1"/>
          </p:cNvPicPr>
          <p:nvPr/>
        </p:nvPicPr>
        <p:blipFill>
          <a:blip r:embed="rId3" cstate="screen"/>
          <a:srcRect/>
          <a:stretch>
            <a:fillRect/>
          </a:stretch>
        </p:blipFill>
        <p:spPr bwMode="auto">
          <a:xfrm>
            <a:off x="467542" y="548680"/>
            <a:ext cx="3842955" cy="5616624"/>
          </a:xfrm>
          <a:prstGeom prst="rect">
            <a:avLst/>
          </a:prstGeom>
          <a:noFill/>
          <a:ln w="28575">
            <a:solidFill>
              <a:srgbClr val="800000"/>
            </a:solidFill>
          </a:ln>
        </p:spPr>
      </p:pic>
      <p:sp>
        <p:nvSpPr>
          <p:cNvPr id="3" name="TextBox 2"/>
          <p:cNvSpPr txBox="1"/>
          <p:nvPr/>
        </p:nvSpPr>
        <p:spPr>
          <a:xfrm>
            <a:off x="4644008" y="404664"/>
            <a:ext cx="4104456" cy="1200329"/>
          </a:xfrm>
          <a:prstGeom prst="rect">
            <a:avLst/>
          </a:prstGeom>
          <a:noFill/>
        </p:spPr>
        <p:txBody>
          <a:bodyPr wrap="square" rtlCol="0">
            <a:spAutoFit/>
          </a:bodyPr>
          <a:lstStyle/>
          <a:p>
            <a:pPr algn="just"/>
            <a:r>
              <a:rPr lang="uk-UA" dirty="0" smtClean="0"/>
              <a:t>Ріс, Л. Гітлер і Сталін. Тирани та Друга світова війна / Лоренс Ріс ; пер. Катерини Диси.  – Київ : Лабораторія, 2022. –  544 с.</a:t>
            </a:r>
            <a:endParaRPr lang="ru-RU" dirty="0" smtClean="0"/>
          </a:p>
        </p:txBody>
      </p:sp>
      <p:sp>
        <p:nvSpPr>
          <p:cNvPr id="4" name="TextBox 3"/>
          <p:cNvSpPr txBox="1"/>
          <p:nvPr/>
        </p:nvSpPr>
        <p:spPr>
          <a:xfrm>
            <a:off x="4644008" y="1772817"/>
            <a:ext cx="4104456" cy="4524315"/>
          </a:xfrm>
          <a:prstGeom prst="rect">
            <a:avLst/>
          </a:prstGeom>
          <a:noFill/>
        </p:spPr>
        <p:txBody>
          <a:bodyPr wrap="square" rtlCol="0">
            <a:spAutoFit/>
          </a:bodyPr>
          <a:lstStyle/>
          <a:p>
            <a:pPr algn="just"/>
            <a:r>
              <a:rPr lang="uk-UA" i="1" dirty="0" smtClean="0"/>
              <a:t>Відомий британський історик, письменник, лектор, фахівець та дослідник тоталітарних диктатур </a:t>
            </a:r>
            <a:r>
              <a:rPr lang="ru-RU" i="1" dirty="0" smtClean="0"/>
              <a:t>XX</a:t>
            </a:r>
            <a:r>
              <a:rPr lang="uk-UA" i="1" dirty="0" smtClean="0"/>
              <a:t> століття Лоренс Ріс у книзі досліджує ролі двох диктаторів – Гітлера та Сталіна – у спричиненні Другої світової війни. Він звертає увагу на однаковий ідеологічний принцип втілення авторитарної влади. Книга пропонує читачеві глибокий аналіз особистих характеристик та впливу цих лідерів на хід війни. Злочини режиму Сталіна такі ж жахливі, як і Гітлера, але з якихось причин за ними народ йшов до кінця.</a:t>
            </a:r>
          </a:p>
        </p:txBody>
      </p:sp>
    </p:spTree>
  </p:cSld>
  <p:clrMapOvr>
    <a:masterClrMapping/>
  </p:clrMapOvr>
  <p:transition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5121" name="Picture 1" descr="D:\Мои документы\Виставки опис\2024\День памяті та примирення\Книги\Копия День памяті_книги 5.jpeg"/>
          <p:cNvPicPr>
            <a:picLocks noChangeAspect="1" noChangeArrowheads="1"/>
          </p:cNvPicPr>
          <p:nvPr/>
        </p:nvPicPr>
        <p:blipFill>
          <a:blip r:embed="rId3" cstate="screen"/>
          <a:srcRect/>
          <a:stretch>
            <a:fillRect/>
          </a:stretch>
        </p:blipFill>
        <p:spPr bwMode="auto">
          <a:xfrm>
            <a:off x="467544" y="620689"/>
            <a:ext cx="3641098" cy="5472608"/>
          </a:xfrm>
          <a:prstGeom prst="rect">
            <a:avLst/>
          </a:prstGeom>
          <a:noFill/>
          <a:ln w="28575">
            <a:solidFill>
              <a:srgbClr val="800000"/>
            </a:solidFill>
          </a:ln>
        </p:spPr>
      </p:pic>
      <p:sp>
        <p:nvSpPr>
          <p:cNvPr id="3" name="TextBox 2"/>
          <p:cNvSpPr txBox="1"/>
          <p:nvPr/>
        </p:nvSpPr>
        <p:spPr>
          <a:xfrm>
            <a:off x="4499992" y="1268760"/>
            <a:ext cx="4248472" cy="1200329"/>
          </a:xfrm>
          <a:prstGeom prst="rect">
            <a:avLst/>
          </a:prstGeom>
          <a:noFill/>
        </p:spPr>
        <p:txBody>
          <a:bodyPr wrap="square" rtlCol="0">
            <a:spAutoFit/>
          </a:bodyPr>
          <a:lstStyle/>
          <a:p>
            <a:pPr algn="just"/>
            <a:r>
              <a:rPr lang="uk-UA" dirty="0" smtClean="0"/>
              <a:t>Гейстінґс, М. І розверзлося пекло… Світ у війні 1939-1945 років / Макс Гейстінґс. – Харків : Клуб Сімейного Дозвілля, 2019. – 752 с.</a:t>
            </a:r>
            <a:endParaRPr lang="ru-RU" dirty="0" smtClean="0"/>
          </a:p>
        </p:txBody>
      </p:sp>
      <p:sp>
        <p:nvSpPr>
          <p:cNvPr id="4" name="TextBox 3"/>
          <p:cNvSpPr txBox="1"/>
          <p:nvPr/>
        </p:nvSpPr>
        <p:spPr>
          <a:xfrm>
            <a:off x="4499992" y="2708920"/>
            <a:ext cx="4248472" cy="2862322"/>
          </a:xfrm>
          <a:prstGeom prst="rect">
            <a:avLst/>
          </a:prstGeom>
          <a:noFill/>
        </p:spPr>
        <p:txBody>
          <a:bodyPr wrap="square" rtlCol="0">
            <a:spAutoFit/>
          </a:bodyPr>
          <a:lstStyle/>
          <a:p>
            <a:pPr algn="just"/>
            <a:r>
              <a:rPr lang="uk-UA" i="1" dirty="0" smtClean="0"/>
              <a:t>Книга Макса Гейстінґа вважається найкращою документальною розвідкою про Другу світову війну. Автор зібрав різні  історичні факти, особисті документи, інтерв’ю, спогади, щоденники та листи. Описи битв як на суходолі, так і на морі. На сторінках книги є цікаві цитати, що оживляють події. Це справжній репортаж із самісінького пекла.</a:t>
            </a:r>
            <a:endParaRPr lang="uk-UA" i="1" dirty="0"/>
          </a:p>
        </p:txBody>
      </p:sp>
    </p:spTree>
  </p:cSld>
  <p:clrMapOvr>
    <a:masterClrMapping/>
  </p:clrMapOvr>
  <p:transition advTm="7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4098" name="Picture 2" descr="D:\Мои документы\Виставки опис\2024\День памяті та примирення\Книги\День памяті_книги 2.jpg"/>
          <p:cNvPicPr>
            <a:picLocks noChangeAspect="1" noChangeArrowheads="1"/>
          </p:cNvPicPr>
          <p:nvPr/>
        </p:nvPicPr>
        <p:blipFill>
          <a:blip r:embed="rId3" cstate="screen"/>
          <a:srcRect/>
          <a:stretch>
            <a:fillRect/>
          </a:stretch>
        </p:blipFill>
        <p:spPr bwMode="auto">
          <a:xfrm>
            <a:off x="539551" y="548680"/>
            <a:ext cx="3805586" cy="5616624"/>
          </a:xfrm>
          <a:prstGeom prst="rect">
            <a:avLst/>
          </a:prstGeom>
          <a:noFill/>
          <a:ln w="28575">
            <a:solidFill>
              <a:srgbClr val="800000"/>
            </a:solidFill>
          </a:ln>
        </p:spPr>
      </p:pic>
      <p:sp>
        <p:nvSpPr>
          <p:cNvPr id="4" name="TextBox 3"/>
          <p:cNvSpPr txBox="1"/>
          <p:nvPr/>
        </p:nvSpPr>
        <p:spPr>
          <a:xfrm>
            <a:off x="4788024" y="1340768"/>
            <a:ext cx="3960440" cy="923330"/>
          </a:xfrm>
          <a:prstGeom prst="rect">
            <a:avLst/>
          </a:prstGeom>
          <a:noFill/>
        </p:spPr>
        <p:txBody>
          <a:bodyPr wrap="square" rtlCol="0">
            <a:spAutoFit/>
          </a:bodyPr>
          <a:lstStyle/>
          <a:p>
            <a:pPr algn="just"/>
            <a:r>
              <a:rPr lang="uk-UA" dirty="0" smtClean="0"/>
              <a:t>Шкляр, В. Чорне сонце / Василь Шкляр. – Харків : Клуб Сімейного Дозвілля, 2016. – 304 с.</a:t>
            </a:r>
            <a:endParaRPr lang="ru-RU" dirty="0" smtClean="0"/>
          </a:p>
        </p:txBody>
      </p:sp>
      <p:sp>
        <p:nvSpPr>
          <p:cNvPr id="5" name="TextBox 4"/>
          <p:cNvSpPr txBox="1"/>
          <p:nvPr/>
        </p:nvSpPr>
        <p:spPr>
          <a:xfrm>
            <a:off x="4788024" y="2492896"/>
            <a:ext cx="3960440" cy="3139321"/>
          </a:xfrm>
          <a:prstGeom prst="rect">
            <a:avLst/>
          </a:prstGeom>
          <a:noFill/>
        </p:spPr>
        <p:txBody>
          <a:bodyPr wrap="square" rtlCol="0">
            <a:spAutoFit/>
          </a:bodyPr>
          <a:lstStyle/>
          <a:p>
            <a:pPr algn="just"/>
            <a:r>
              <a:rPr lang="uk-UA" i="1" dirty="0" smtClean="0"/>
              <a:t>У романі йдеться про події російсько-української війни  очима бійця полку </a:t>
            </a:r>
            <a:r>
              <a:rPr lang="uk-UA" i="1" dirty="0" smtClean="0">
                <a:latin typeface="Arial"/>
                <a:cs typeface="Arial"/>
              </a:rPr>
              <a:t>"</a:t>
            </a:r>
            <a:r>
              <a:rPr lang="uk-UA" i="1" dirty="0" smtClean="0"/>
              <a:t>Азов</a:t>
            </a:r>
            <a:r>
              <a:rPr lang="uk-UA" i="1" dirty="0" smtClean="0">
                <a:latin typeface="Arial"/>
                <a:cs typeface="Arial"/>
              </a:rPr>
              <a:t>"</a:t>
            </a:r>
            <a:r>
              <a:rPr lang="uk-UA" i="1" dirty="0" smtClean="0"/>
              <a:t>. Хто і навіщо затягує криваву драму, чому гинуть найкращі, чому місцеві вважають своїх визволителів ворогами, яким наш герой бачить майбутнє Вітчизни? Глибока, сповнена смутку, болю й надії оповідь хлопця, якого честь і сумління змусили взяти до рук зброю.</a:t>
            </a:r>
          </a:p>
        </p:txBody>
      </p:sp>
    </p:spTree>
  </p:cSld>
  <p:clrMapOvr>
    <a:masterClrMapping/>
  </p:clrMapOvr>
  <p:transition advTm="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40962" name="Picture 2" descr="D:\Мои документы\Виставки опис\2024\День памяті та примирення\Книги\Копия День памяті_книги 4.jpg"/>
          <p:cNvPicPr>
            <a:picLocks noChangeAspect="1" noChangeArrowheads="1"/>
          </p:cNvPicPr>
          <p:nvPr/>
        </p:nvPicPr>
        <p:blipFill>
          <a:blip r:embed="rId3" cstate="screen"/>
          <a:srcRect/>
          <a:stretch>
            <a:fillRect/>
          </a:stretch>
        </p:blipFill>
        <p:spPr bwMode="auto">
          <a:xfrm>
            <a:off x="492023" y="620688"/>
            <a:ext cx="3659741" cy="5544616"/>
          </a:xfrm>
          <a:prstGeom prst="rect">
            <a:avLst/>
          </a:prstGeom>
          <a:noFill/>
          <a:ln w="28575">
            <a:solidFill>
              <a:srgbClr val="800000"/>
            </a:solidFill>
          </a:ln>
        </p:spPr>
      </p:pic>
      <p:sp>
        <p:nvSpPr>
          <p:cNvPr id="3" name="TextBox 2"/>
          <p:cNvSpPr txBox="1"/>
          <p:nvPr/>
        </p:nvSpPr>
        <p:spPr>
          <a:xfrm>
            <a:off x="4572000" y="1412776"/>
            <a:ext cx="4176464" cy="923330"/>
          </a:xfrm>
          <a:prstGeom prst="rect">
            <a:avLst/>
          </a:prstGeom>
          <a:noFill/>
        </p:spPr>
        <p:txBody>
          <a:bodyPr wrap="square" rtlCol="0">
            <a:spAutoFit/>
          </a:bodyPr>
          <a:lstStyle/>
          <a:p>
            <a:pPr algn="just"/>
            <a:r>
              <a:rPr lang="uk-UA" dirty="0" smtClean="0"/>
              <a:t>Кініллі, Т. Список Шиндлера / Томас Кініллі ; пер. з англ. – Харків: Клуб Сімейного Дозвілля, 2020. – 432 с.</a:t>
            </a:r>
            <a:endParaRPr lang="ru-RU" dirty="0" smtClean="0"/>
          </a:p>
        </p:txBody>
      </p:sp>
      <p:sp>
        <p:nvSpPr>
          <p:cNvPr id="4" name="TextBox 3"/>
          <p:cNvSpPr txBox="1"/>
          <p:nvPr/>
        </p:nvSpPr>
        <p:spPr>
          <a:xfrm>
            <a:off x="4572000" y="2564904"/>
            <a:ext cx="4176464" cy="2862322"/>
          </a:xfrm>
          <a:prstGeom prst="rect">
            <a:avLst/>
          </a:prstGeom>
          <a:noFill/>
        </p:spPr>
        <p:txBody>
          <a:bodyPr wrap="square" rtlCol="0">
            <a:spAutoFit/>
          </a:bodyPr>
          <a:lstStyle/>
          <a:p>
            <a:pPr algn="just"/>
            <a:r>
              <a:rPr lang="ru-RU" i="1" dirty="0" smtClean="0"/>
              <a:t>Книга Томаса Кініллі написана на основі спогадів ув’язненого в гетто Кракова, якого врятував від смерті  </a:t>
            </a:r>
            <a:r>
              <a:rPr lang="uk-UA" i="1" dirty="0" smtClean="0"/>
              <a:t>власник фабрики посуду Шиндлер. До списку увійшли понад тисяча людей, приречених на смерть. Ця книга про хоробрість, людяність та надію. Вона входить в категорію художня література про Другу світову війну, але насправді це біографічний роман. </a:t>
            </a:r>
          </a:p>
        </p:txBody>
      </p:sp>
    </p:spTree>
  </p:cSld>
  <p:clrMapOvr>
    <a:masterClrMapping/>
  </p:clrMapOvr>
  <p:transition advTm="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41986" name="Picture 2" descr="D:\Мои документы\Виставки опис\2024\День памяті та примирення\Книги\Копия День памяті_книги 6.jpg"/>
          <p:cNvPicPr>
            <a:picLocks noChangeAspect="1" noChangeArrowheads="1"/>
          </p:cNvPicPr>
          <p:nvPr/>
        </p:nvPicPr>
        <p:blipFill>
          <a:blip r:embed="rId3" cstate="screen"/>
          <a:srcRect/>
          <a:stretch>
            <a:fillRect/>
          </a:stretch>
        </p:blipFill>
        <p:spPr bwMode="auto">
          <a:xfrm>
            <a:off x="467543" y="525337"/>
            <a:ext cx="3816425" cy="5606196"/>
          </a:xfrm>
          <a:prstGeom prst="rect">
            <a:avLst/>
          </a:prstGeom>
          <a:noFill/>
          <a:ln w="28575">
            <a:solidFill>
              <a:srgbClr val="800000"/>
            </a:solidFill>
          </a:ln>
        </p:spPr>
      </p:pic>
      <p:sp>
        <p:nvSpPr>
          <p:cNvPr id="3" name="TextBox 2"/>
          <p:cNvSpPr txBox="1"/>
          <p:nvPr/>
        </p:nvSpPr>
        <p:spPr>
          <a:xfrm>
            <a:off x="4716016" y="692696"/>
            <a:ext cx="4032448" cy="1200329"/>
          </a:xfrm>
          <a:prstGeom prst="rect">
            <a:avLst/>
          </a:prstGeom>
          <a:noFill/>
        </p:spPr>
        <p:txBody>
          <a:bodyPr wrap="square" rtlCol="0">
            <a:spAutoFit/>
          </a:bodyPr>
          <a:lstStyle/>
          <a:p>
            <a:pPr algn="just"/>
            <a:r>
              <a:rPr lang="uk-UA" dirty="0" smtClean="0"/>
              <a:t>Ріс, Л. За лаштунками війни. Сталін, нацисти і Захід / Лоренс Ріс ; пер. Наталії Яцюк.  – Київ : Лабораторія, 2023. – 464 с.</a:t>
            </a:r>
          </a:p>
        </p:txBody>
      </p:sp>
      <p:sp>
        <p:nvSpPr>
          <p:cNvPr id="4" name="TextBox 3"/>
          <p:cNvSpPr txBox="1"/>
          <p:nvPr/>
        </p:nvSpPr>
        <p:spPr>
          <a:xfrm>
            <a:off x="4716016" y="2132856"/>
            <a:ext cx="4032448" cy="3970318"/>
          </a:xfrm>
          <a:prstGeom prst="rect">
            <a:avLst/>
          </a:prstGeom>
          <a:noFill/>
        </p:spPr>
        <p:txBody>
          <a:bodyPr wrap="square" rtlCol="0">
            <a:spAutoFit/>
          </a:bodyPr>
          <a:lstStyle/>
          <a:p>
            <a:pPr algn="just"/>
            <a:r>
              <a:rPr lang="uk-UA" i="1" dirty="0" smtClean="0"/>
              <a:t>Кінець Другої світової війни мав принести </a:t>
            </a:r>
            <a:r>
              <a:rPr lang="uk-UA" i="1" dirty="0" smtClean="0">
                <a:latin typeface="Arial"/>
                <a:cs typeface="Arial"/>
              </a:rPr>
              <a:t>"</a:t>
            </a:r>
            <a:r>
              <a:rPr lang="uk-UA" i="1" dirty="0" smtClean="0"/>
              <a:t>свободу</a:t>
            </a:r>
            <a:r>
              <a:rPr lang="uk-UA" i="1" dirty="0" smtClean="0">
                <a:latin typeface="Arial"/>
                <a:cs typeface="Arial"/>
              </a:rPr>
              <a:t>"</a:t>
            </a:r>
            <a:r>
              <a:rPr lang="uk-UA" i="1" dirty="0" smtClean="0"/>
              <a:t> країнам, що  постраждали від нацистської окупації, але для мільйонів людей вона не закінчилася до падіння комунізму. Влітку 1945 року багато країн Східної Європи просто змінили владу одного тирана, Адольфа Гітлера, на владу іншого – Йосипа Сталіна. Серед них і Україна. Чому так сталося? Це залишається одним з найбільш тривожних питань світової історії і лежить в основі дослідження Лоренса Ріса.</a:t>
            </a:r>
          </a:p>
        </p:txBody>
      </p:sp>
    </p:spTree>
  </p:cSld>
  <p:clrMapOvr>
    <a:masterClrMapping/>
  </p:clrMapOvr>
  <p:transition advTm="7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13252</TotalTime>
  <Words>1285</Words>
  <Application>Microsoft Office PowerPoint</Application>
  <PresentationFormat>Экран (4:3)</PresentationFormat>
  <Paragraphs>35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office 2007 rus 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Шляхами великої долі</dc:title>
  <dc:creator>User</dc:creator>
  <cp:lastModifiedBy>User</cp:lastModifiedBy>
  <cp:revision>1367</cp:revision>
  <dcterms:created xsi:type="dcterms:W3CDTF">2019-03-05T14:09:43Z</dcterms:created>
  <dcterms:modified xsi:type="dcterms:W3CDTF">2024-05-01T13:13:26Z</dcterms:modified>
</cp:coreProperties>
</file>