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8" r:id="rId2"/>
    <p:sldId id="290" r:id="rId3"/>
    <p:sldId id="299" r:id="rId4"/>
    <p:sldId id="301" r:id="rId5"/>
    <p:sldId id="302" r:id="rId6"/>
    <p:sldId id="310" r:id="rId7"/>
    <p:sldId id="311" r:id="rId8"/>
    <p:sldId id="315" r:id="rId9"/>
    <p:sldId id="316" r:id="rId10"/>
    <p:sldId id="317" r:id="rId11"/>
    <p:sldId id="312" r:id="rId12"/>
    <p:sldId id="313" r:id="rId13"/>
    <p:sldId id="304" r:id="rId14"/>
    <p:sldId id="306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008000"/>
    <a:srgbClr val="10253F"/>
    <a:srgbClr val="02060A"/>
    <a:srgbClr val="5907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074" autoAdjust="0"/>
  </p:normalViewPr>
  <p:slideViewPr>
    <p:cSldViewPr snapToGrid="0">
      <p:cViewPr>
        <p:scale>
          <a:sx n="53" d="100"/>
          <a:sy n="53" d="100"/>
        </p:scale>
        <p:origin x="-36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291B-AA35-4A65-A3D8-06EC4A67A3A6}" type="datetimeFigureOut">
              <a:rPr lang="uk-UA" smtClean="0"/>
              <a:pPr/>
              <a:t>15.05.2023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D69D-2BE2-4C3C-AD76-1578AB14B5E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da.info/upload/users_files/04393999/6806f67e6d34f68a9596f619153ceac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67" y="1219200"/>
            <a:ext cx="1076425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БЕЗПЕКА НА ДОРОЗІ – БЕЗПЕКА ЖИТТЯ</a:t>
            </a:r>
            <a:endParaRPr lang="ru-RU" sz="5400" b="1" spc="50" dirty="0">
              <a:ln w="11430"/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4906" y="4780546"/>
            <a:ext cx="4154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Інформаційний мікс підготували: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Суткова В.О., завідувач бібліотеки </a:t>
            </a:r>
            <a:endParaRPr lang="en-US" b="1" dirty="0" smtClean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uk-UA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КНЗ КОР “КОІПОПК”,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Веровенко В.С., бібліотекар </a:t>
            </a:r>
            <a:endParaRPr lang="en-US" b="1" dirty="0" smtClean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uk-UA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КНЗ КОР “КОІПОПК”</a:t>
            </a:r>
            <a:endParaRPr lang="ru-RU" dirty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2989" y="385011"/>
            <a:ext cx="63366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Інформаційний мікс</a:t>
            </a:r>
            <a:endParaRPr lang="ru-RU" sz="3200" b="1" spc="50" dirty="0">
              <a:ln w="11430"/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200" y="385011"/>
            <a:ext cx="9897035" cy="7445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ПРАВИЛА ДЛЯ ЕЛЕКТРОСАМОКАТІВ І ГІРОСКУТЕРІВ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529" y="1470213"/>
            <a:ext cx="10919012" cy="515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Щоб уникнути небезпечних ситуацій і травмування водіям електросамокатів і </a:t>
            </a:r>
            <a:r>
              <a:rPr lang="uk-UA" sz="2400" dirty="0" smtClean="0">
                <a:solidFill>
                  <a:schemeClr val="bg1"/>
                </a:solidFill>
              </a:rPr>
              <a:t>гіроскутерів</a:t>
            </a:r>
            <a:r>
              <a:rPr lang="uk-UA" sz="2400" dirty="0" smtClean="0">
                <a:solidFill>
                  <a:schemeClr val="bg1"/>
                </a:solidFill>
              </a:rPr>
              <a:t>,  варто: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одягати шолом;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під час пересування в сутінках чи темряві одягати жилети або інший одяг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зі світловідбивними елементами;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не використовувати самокат, якщо не впевнені у його справності;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не пересуватися легким електротранспортом у стані алкогольного чи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наркотичного сп’яніння;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не перевозити пасажирів, якщо це не передбачено моделлю траспортного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засобу;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під час руху не користуватися смартфоном;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дотримуватися правил дорожнього руху, користуватися велодоріжками та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</a:t>
            </a:r>
            <a:r>
              <a:rPr lang="uk-UA" sz="2400" dirty="0" smtClean="0">
                <a:solidFill>
                  <a:schemeClr val="bg1"/>
                </a:solidFill>
              </a:rPr>
              <a:t>дорогами </a:t>
            </a:r>
            <a:r>
              <a:rPr lang="uk-UA" sz="2400" dirty="0" smtClean="0">
                <a:solidFill>
                  <a:schemeClr val="bg1"/>
                </a:solidFill>
              </a:rPr>
              <a:t>в одному напрямку із загальним рухом транспорту.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711388" y="385011"/>
            <a:ext cx="4984377" cy="6907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СВІТЛОВІДБИВАЧІ </a:t>
            </a:r>
          </a:p>
        </p:txBody>
      </p:sp>
      <p:pic>
        <p:nvPicPr>
          <p:cNvPr id="5" name="Picture 2" descr="Картинки по запросу светоотража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321" y="1484514"/>
            <a:ext cx="3857722" cy="286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  <p:pic>
        <p:nvPicPr>
          <p:cNvPr id="7" name="Picture 2" descr="Картинки по запросу светоотражат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1813" y="3884077"/>
            <a:ext cx="3689683" cy="2683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6518" y="1524000"/>
            <a:ext cx="46125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>
                <a:solidFill>
                  <a:schemeClr val="bg1"/>
                </a:solidFill>
                <a:cs typeface="Times New Roman" pitchFamily="18" charset="0"/>
              </a:rPr>
              <a:t>Знати й дотримуватися правил дорожнього руху повинна кожна людина – це допоможе їй безпечно ходити вулицями та дорогами наших міст і сіл, а водіїв автотранспорту позбавити багатьох неприємностей. Аварій можна уникнути, якщо люди будуть частіше носити одяг зі світловідбивачами.</a:t>
            </a:r>
            <a:endParaRPr lang="uk-UA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70212" y="385011"/>
            <a:ext cx="9251575" cy="7804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ЧОМУ СВІТЛОВІДБИВАЧІ – ЦЕ ТАК ВАЖЛИВО?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6484" y="1909009"/>
            <a:ext cx="10379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В осінньо-зимовий період питання про безпеку на дорозі постає особливо гостро, адже погана видимість на дорогах може стати причиною аварій. Найбільше страждають пішоходи та велосипедисти. Статистичні дані говорять самі за себе: гальмівний шлях автомобіля на швидкості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uk-UA" sz="2800" dirty="0" smtClean="0">
                <a:solidFill>
                  <a:schemeClr val="bg1"/>
                </a:solidFill>
              </a:rPr>
              <a:t> км/год на сухій дорозі становить приблизно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uk-UA" sz="2800" dirty="0" smtClean="0">
                <a:solidFill>
                  <a:schemeClr val="bg1"/>
                </a:solidFill>
              </a:rPr>
              <a:t> метрів. Пішохода в темному одязі водій побачить на відстані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uk-UA" sz="2800" dirty="0" smtClean="0">
                <a:solidFill>
                  <a:schemeClr val="bg1"/>
                </a:solidFill>
              </a:rPr>
              <a:t> метрів. А людину в одязі зі світловідбиваючими елементами буде видно на відстані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uk-UA" sz="2800" dirty="0" smtClean="0">
                <a:solidFill>
                  <a:schemeClr val="bg1"/>
                </a:solidFill>
              </a:rPr>
              <a:t> метрів.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0" y="385011"/>
            <a:ext cx="9807388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ПРАВИЛА ПОВЕДІНКИ УЧАСНИКІВ ДОРОЖНЬОГО РУХУ ПІД ЧАС ВІЙНИ</a:t>
            </a:r>
          </a:p>
        </p:txBody>
      </p:sp>
      <p:pic>
        <p:nvPicPr>
          <p:cNvPr id="2050" name="Picture 2" descr="D:\Мои документы\Виставки опис\2023\Безпека на дорозі\Фото\сташис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5652" y="1619441"/>
            <a:ext cx="3365581" cy="47634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52047" y="1380565"/>
            <a:ext cx="7745506" cy="52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solidFill>
                  <a:schemeClr val="bg1"/>
                </a:solidFill>
              </a:rPr>
              <a:t>Війна приносить смерть і руйнування, створює нові умови життя, до яких ми </a:t>
            </a:r>
            <a:r>
              <a:rPr lang="ru-RU" sz="2100" dirty="0" smtClean="0">
                <a:solidFill>
                  <a:schemeClr val="bg1"/>
                </a:solidFill>
              </a:rPr>
              <a:t>маємо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smtClean="0">
                <a:solidFill>
                  <a:schemeClr val="bg1"/>
                </a:solidFill>
              </a:rPr>
              <a:t>пристосуватися</a:t>
            </a:r>
            <a:r>
              <a:rPr lang="ru-RU" sz="2100" dirty="0" smtClean="0">
                <a:solidFill>
                  <a:schemeClr val="bg1"/>
                </a:solidFill>
              </a:rPr>
              <a:t>, щоб </a:t>
            </a:r>
            <a:r>
              <a:rPr lang="ru-RU" sz="2100" dirty="0" smtClean="0">
                <a:solidFill>
                  <a:schemeClr val="bg1"/>
                </a:solidFill>
              </a:rPr>
              <a:t>вижити</a:t>
            </a:r>
            <a:r>
              <a:rPr lang="ru-RU" sz="2100" dirty="0" smtClean="0">
                <a:solidFill>
                  <a:schemeClr val="bg1"/>
                </a:solidFill>
              </a:rPr>
              <a:t> й </a:t>
            </a:r>
            <a:r>
              <a:rPr lang="ru-RU" sz="2100" dirty="0" smtClean="0">
                <a:solidFill>
                  <a:schemeClr val="bg1"/>
                </a:solidFill>
              </a:rPr>
              <a:t>убезпечити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smtClean="0">
                <a:solidFill>
                  <a:schemeClr val="bg1"/>
                </a:solidFill>
              </a:rPr>
              <a:t>рідних</a:t>
            </a:r>
            <a:r>
              <a:rPr lang="ru-RU" sz="2100" dirty="0" smtClean="0">
                <a:solidFill>
                  <a:schemeClr val="bg1"/>
                </a:solidFill>
              </a:rPr>
              <a:t>. Важливо знати й дотримуватися низки простих правил поведінки на </a:t>
            </a:r>
            <a:r>
              <a:rPr lang="ru-RU" sz="2100" dirty="0" smtClean="0">
                <a:solidFill>
                  <a:schemeClr val="bg1"/>
                </a:solidFill>
              </a:rPr>
              <a:t>дорозі</a:t>
            </a:r>
            <a:r>
              <a:rPr lang="ru-RU" sz="2100" dirty="0" smtClean="0">
                <a:solidFill>
                  <a:schemeClr val="bg1"/>
                </a:solidFill>
              </a:rPr>
              <a:t> в період війни й не </a:t>
            </a:r>
            <a:r>
              <a:rPr lang="uk-UA" sz="2100" dirty="0" smtClean="0">
                <a:solidFill>
                  <a:schemeClr val="bg1"/>
                </a:solidFill>
              </a:rPr>
              <a:t>допускати</a:t>
            </a:r>
            <a:r>
              <a:rPr lang="ru-RU" sz="2100" dirty="0" smtClean="0">
                <a:solidFill>
                  <a:schemeClr val="bg1"/>
                </a:solidFill>
              </a:rPr>
              <a:t> ДТП. </a:t>
            </a:r>
            <a:r>
              <a:rPr lang="uk-UA" sz="2100" dirty="0" smtClean="0">
                <a:solidFill>
                  <a:schemeClr val="bg1"/>
                </a:solidFill>
              </a:rPr>
              <a:t>Ураховуючи вразливість учасників дорожнього руху в період воєнного стану, вимушену необхідність мільйонів громадян України в переміщенні на  автомобільному та іншому транспорті на значні відстані територією держави, працівниками </a:t>
            </a:r>
            <a:r>
              <a:rPr lang="ru-RU" sz="2100" dirty="0" smtClean="0">
                <a:solidFill>
                  <a:schemeClr val="bg1"/>
                </a:solidFill>
              </a:rPr>
              <a:t>Науково-дослідного інституту вивчення проблем злочинності імені В.В.Сташиса Національної Академії правових наук України  було розроблено</a:t>
            </a:r>
            <a:r>
              <a:rPr lang="ru-RU" sz="2100" b="1" dirty="0" smtClean="0">
                <a:solidFill>
                  <a:schemeClr val="bg1"/>
                </a:solidFill>
              </a:rPr>
              <a:t> Пам’ятку «Правила поведінки учасників дорожнього руху під час війни», </a:t>
            </a:r>
            <a:r>
              <a:rPr lang="ru-RU" sz="2100" b="1" dirty="0" smtClean="0">
                <a:solidFill>
                  <a:schemeClr val="bg1"/>
                </a:solidFill>
              </a:rPr>
              <a:t>із</a:t>
            </a:r>
            <a:r>
              <a:rPr lang="ru-RU" sz="2100" b="1" dirty="0" smtClean="0">
                <a:solidFill>
                  <a:schemeClr val="bg1"/>
                </a:solidFill>
              </a:rPr>
              <a:t> якою можна ознайомитися за покликанням </a:t>
            </a:r>
          </a:p>
          <a:p>
            <a:pPr algn="just"/>
            <a:r>
              <a:rPr lang="uk-UA" sz="2100" u="sng" dirty="0" smtClean="0">
                <a:hlinkClick r:id="rId4"/>
              </a:rPr>
              <a:t>https://rada.info/upload/users_files/04393999/6806f67e6d34f68a9596f619153ceac3.pdf</a:t>
            </a:r>
            <a:endParaRPr lang="uk-UA" sz="2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vaya_doroga.jpeg"/>
          <p:cNvPicPr/>
          <p:nvPr/>
        </p:nvPicPr>
        <p:blipFill>
          <a:blip r:embed="rId3" cstate="screen"/>
          <a:srcRect b="51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420472" y="2384611"/>
            <a:ext cx="7189694" cy="1004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БЕРЕЖІТЬ СВОЄ ЖИТТЯ! 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XP\Мои документы\Загрузки\клипарты\MP9004373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336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73516" y="1090863"/>
            <a:ext cx="5149516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4400" b="1" dirty="0" smtClean="0">
                <a:ln w="31550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ви розумієте, </a:t>
            </a:r>
            <a:br>
              <a:rPr lang="uk-UA" sz="4400" b="1" dirty="0" smtClean="0">
                <a:ln w="31550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n w="31550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таке безпека?</a:t>
            </a:r>
            <a:endParaRPr lang="ru-RU" sz="4400" b="1" dirty="0">
              <a:ln w="31550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8715" y="3384884"/>
            <a:ext cx="5422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Безпека – це стан, 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якому ніщо нікому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або чому-небудь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 загрожує.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1463" y="1171074"/>
            <a:ext cx="113578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SzPct val="100000"/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ЩОРІЧНО У СВІТІ </a:t>
            </a:r>
            <a:r>
              <a:rPr lang="uk-UA" sz="25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</a:t>
            </a: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ДТП ГИНЕ БЛИЗЬКО 1,35 МЛН ЛЮДЕЙ.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ВІД 20 ДО 50 МЛН ЗАЗНАЮТЬ СЕРЙОЗНИХ ПОРАНЕНЬ.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КОЖНІ 25 СЕКУНД ХТОСЬ ГИНЕ ВІД ДТП.</a:t>
            </a:r>
          </a:p>
          <a:p>
            <a:pPr marL="176213" indent="-176213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НАЙБІЛЬШ УРАЗЛИВІ УЧАСНИКИ ДОРОЖНЬОГО РУХУ – </a:t>
            </a:r>
          </a:p>
          <a:p>
            <a:pPr marL="176213" indent="-176213" algn="just">
              <a:lnSpc>
                <a:spcPct val="200000"/>
              </a:lnSpc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  ПІШОХОДИ, ВЕЛОСИПЕДИСТИ ТА МОТОЦИКЛІСТИ.</a:t>
            </a:r>
            <a:endParaRPr lang="ru-RU" sz="25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2105" y="978568"/>
            <a:ext cx="10555706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ru-RU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 УКРАЇНІ У 2022 РОЦІ ВІДПОВІДНО ДО СТИТИСТИЧНИХ ДАНИХ ТРАПИЛОСЯ 18628 ДТП</a:t>
            </a: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ЗАГИНУЛО – 2791;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ТРАВМОВАНО – 23145.</a:t>
            </a:r>
          </a:p>
          <a:p>
            <a:pPr algn="ctr">
              <a:lnSpc>
                <a:spcPct val="200000"/>
              </a:lnSpc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ДТП ЗА УЧАСТЮ ДІТЕЙ: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ЗАРЕЄСТРОВАНО – 2625;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ЗАГИНУЛО – 125;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5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ТРАВМОВАНО – З ТИСЯЧІ ДІТЕЙ.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994485" y="2430708"/>
            <a:ext cx="4267200" cy="3119860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БЕЗПЕКА</a:t>
            </a:r>
            <a:endParaRPr lang="ru-RU" sz="20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1453" y="5678904"/>
            <a:ext cx="2358189" cy="40011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ДОРОГА</a:t>
            </a:r>
            <a:endParaRPr lang="ru-RU" sz="20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1579" y="1667435"/>
            <a:ext cx="348113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ЛЮДИНА ЯК УЧАСНИК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ДОРОЖНЬОГО РУХУ</a:t>
            </a:r>
            <a:endParaRPr lang="ru-RU" sz="2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2969" y="5694947"/>
            <a:ext cx="3416968" cy="40011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ТРАНСПОРТНИЙ ЗАСІБ</a:t>
            </a:r>
            <a:endParaRPr lang="ru-RU" sz="2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7483" y="385011"/>
            <a:ext cx="9861176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МОДЕЛЬ БЕЗПЕЧНОГО ДОРОЖНЬОГО СЕРЕДОВИЩА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ТРИКУТНИК БЕЗПЕКИ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51529" y="385011"/>
            <a:ext cx="7530354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ЩО ТАКЕ БЕЗПЕКА ДОРОЖНЬОГО РУХУ?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095" y="1989221"/>
            <a:ext cx="5199529" cy="400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Безпека дорожнього руху – це комплекс та система правил, заходів і засобів, які забезпечують умови безпечного дорожнього руху, які спрямовані на захист і збереження життя і здоров’я активним та пасивним учасникам дорожнього руху.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Мои документы\Виставки опис\2023\Безпека на дорозі\Фото\27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9718" y="2205318"/>
            <a:ext cx="5744979" cy="3567953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13648" y="385011"/>
            <a:ext cx="9090211" cy="7266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ПРАВИЛА, ЯКИХ ВАЖЛИВО ДОТРИМУВАТИСЯ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389" y="1559859"/>
            <a:ext cx="1111717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600" dirty="0" smtClean="0">
                <a:solidFill>
                  <a:schemeClr val="bg1"/>
                </a:solidFill>
              </a:rPr>
              <a:t>Зупинятися, перш ніж зробити крок на проїжджу частину.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П</a:t>
            </a:r>
            <a:r>
              <a:rPr lang="uk-UA" sz="2600" dirty="0" smtClean="0">
                <a:solidFill>
                  <a:schemeClr val="bg1"/>
                </a:solidFill>
              </a:rPr>
              <a:t>еретинати дорогу тільки в зазначених місцях (біля світлофора,</a:t>
            </a:r>
          </a:p>
          <a:p>
            <a:pPr algn="just"/>
            <a:r>
              <a:rPr lang="uk-UA" sz="2600" dirty="0" smtClean="0">
                <a:solidFill>
                  <a:schemeClr val="bg1"/>
                </a:solidFill>
              </a:rPr>
              <a:t>     перед пішохідним переходом).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Х</a:t>
            </a:r>
            <a:r>
              <a:rPr lang="uk-UA" sz="2600" dirty="0" smtClean="0">
                <a:solidFill>
                  <a:schemeClr val="bg1"/>
                </a:solidFill>
              </a:rPr>
              <a:t>одити тільки з правого </a:t>
            </a:r>
            <a:r>
              <a:rPr lang="uk-UA" sz="2600" dirty="0" smtClean="0">
                <a:solidFill>
                  <a:schemeClr val="bg1"/>
                </a:solidFill>
              </a:rPr>
              <a:t>бокуі</a:t>
            </a:r>
            <a:r>
              <a:rPr lang="uk-UA" sz="2600" dirty="0" smtClean="0">
                <a:solidFill>
                  <a:schemeClr val="bg1"/>
                </a:solidFill>
              </a:rPr>
              <a:t> тротуару.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Д</a:t>
            </a:r>
            <a:r>
              <a:rPr lang="uk-UA" sz="2600" dirty="0" smtClean="0">
                <a:solidFill>
                  <a:schemeClr val="bg1"/>
                </a:solidFill>
              </a:rPr>
              <a:t>орогу переходити не поспішаючи.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Н</a:t>
            </a:r>
            <a:r>
              <a:rPr lang="uk-UA" sz="2600" dirty="0" smtClean="0">
                <a:solidFill>
                  <a:schemeClr val="bg1"/>
                </a:solidFill>
              </a:rPr>
              <a:t>е можна переходити дорогу навскіс.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П</a:t>
            </a:r>
            <a:r>
              <a:rPr lang="uk-UA" sz="2600" dirty="0" smtClean="0">
                <a:solidFill>
                  <a:schemeClr val="bg1"/>
                </a:solidFill>
              </a:rPr>
              <a:t>ереходячи дорогу, слід подивитися наліво, дійшовши середини – </a:t>
            </a:r>
          </a:p>
          <a:p>
            <a:pPr algn="just"/>
            <a:r>
              <a:rPr lang="uk-UA" sz="2600" dirty="0" smtClean="0">
                <a:solidFill>
                  <a:schemeClr val="bg1"/>
                </a:solidFill>
              </a:rPr>
              <a:t>     направо.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Я</a:t>
            </a:r>
            <a:r>
              <a:rPr lang="uk-UA" sz="2600" dirty="0" smtClean="0">
                <a:solidFill>
                  <a:schemeClr val="bg1"/>
                </a:solidFill>
              </a:rPr>
              <a:t>кщо немає тротуарів, слід дотримуватися лівого боку дороги.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Н</a:t>
            </a:r>
            <a:r>
              <a:rPr lang="uk-UA" sz="2600" dirty="0" smtClean="0">
                <a:solidFill>
                  <a:schemeClr val="bg1"/>
                </a:solidFill>
              </a:rPr>
              <a:t>іколи не грати навіть на тихій проїжджій вулиці або дорозі.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Н</a:t>
            </a:r>
            <a:r>
              <a:rPr lang="uk-UA" sz="2600" dirty="0" smtClean="0">
                <a:solidFill>
                  <a:schemeClr val="bg1"/>
                </a:solidFill>
              </a:rPr>
              <a:t>е переходити вулицю, почувши сигнал машин екстренної допомоги</a:t>
            </a:r>
          </a:p>
          <a:p>
            <a:pPr algn="just"/>
            <a:r>
              <a:rPr lang="uk-UA" sz="2600" dirty="0" smtClean="0">
                <a:solidFill>
                  <a:schemeClr val="bg1"/>
                </a:solidFill>
              </a:rPr>
              <a:t>     або спецмашин.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1624" y="385011"/>
            <a:ext cx="9968751" cy="7445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ПРАВИЛА ДЛЯ ВЕЛОСИПЕДИСТІВ ТА МОТОРОЛЕРІВ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642" y="1667435"/>
            <a:ext cx="10988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Рух по дорозі на мопедах дозволяється особам, які досягли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uk-UA" sz="2400" dirty="0" smtClean="0">
                <a:solidFill>
                  <a:schemeClr val="bg1"/>
                </a:solidFill>
              </a:rPr>
              <a:t>-річного, на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велосипедах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sz="2400" dirty="0" smtClean="0">
                <a:solidFill>
                  <a:schemeClr val="bg1"/>
                </a:solidFill>
              </a:rPr>
              <a:t>-річного віку;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Під час руху по дорозі водій мопеда та пасажир, якого він перевозить,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зобов’язані бути в застебнутих мотошоломах;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Для руху в темну пору доби та в умовах недостатньої видимості на мопеді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необхідно увімкнути освітлення , на велосипеді – ліхтар;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Мопеди й велосипеди повинні бути обладнані звуковим сигналом та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світлоповертачами: спереду – білого кольору, по боках – оранжевого,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ззаду – червоного кольору;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 Якщо велосипедна доріжка перетинає дорогу поза перехрестям, водії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мопедів і велосипедів зобов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язані дати дорогу іншим транспортним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  засобам, що рухаються по дорозі.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7788" y="268941"/>
            <a:ext cx="8875060" cy="7888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ЕЛЕКТРОСАМОКАТИ ТА ГІРОСКУТЕРИ</a:t>
            </a:r>
          </a:p>
        </p:txBody>
      </p:sp>
      <p:pic>
        <p:nvPicPr>
          <p:cNvPr id="6" name="Picture 2" descr="D:\Мои документы\Виставки опис\2023\Безпека на дорозі\Фото\електротранспор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1053" y="1559859"/>
            <a:ext cx="4330485" cy="277151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7" name="Picture 3" descr="D:\Мои документы\Виставки опис\2023\Безпека на дорозі\Фото\електросамокати_1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2940" y="3938677"/>
            <a:ext cx="4348354" cy="259246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38165" y="1219200"/>
            <a:ext cx="67414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>
                <a:solidFill>
                  <a:schemeClr val="bg1"/>
                </a:solidFill>
              </a:rPr>
              <a:t>Відповідно до Закону України про електротранспорт відтепер вважаються </a:t>
            </a:r>
            <a:r>
              <a:rPr lang="uk-UA" sz="2200" dirty="0">
                <a:solidFill>
                  <a:schemeClr val="bg1"/>
                </a:solidFill>
              </a:rPr>
              <a:t>транспортними </a:t>
            </a:r>
            <a:r>
              <a:rPr lang="uk-UA" sz="2200" dirty="0" smtClean="0">
                <a:solidFill>
                  <a:schemeClr val="bg1"/>
                </a:solidFill>
              </a:rPr>
              <a:t>засобами гіроскутери, моноколеса, електросамокати та ін. </a:t>
            </a:r>
            <a:r>
              <a:rPr lang="ru-RU" sz="2200" dirty="0" smtClean="0">
                <a:solidFill>
                  <a:schemeClr val="bg1"/>
                </a:solidFill>
              </a:rPr>
              <a:t>Законопроєкт розділяє легкі електричні транспортні засоби на дві категорії: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ті, що</a:t>
            </a:r>
            <a:r>
              <a:rPr lang="ru-RU" sz="2200" dirty="0" smtClean="0">
                <a:solidFill>
                  <a:schemeClr val="bg1"/>
                </a:solidFill>
              </a:rPr>
              <a:t> мають від одного колеса, електродвигун потужністю до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200" dirty="0" smtClean="0">
                <a:solidFill>
                  <a:schemeClr val="bg1"/>
                </a:solidFill>
              </a:rPr>
              <a:t> Вт і розвивають максимальну швидкість до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200" dirty="0" smtClean="0">
                <a:solidFill>
                  <a:schemeClr val="bg1"/>
                </a:solidFill>
              </a:rPr>
              <a:t> км/год. Їх визначають як «легкий </a:t>
            </a:r>
            <a:r>
              <a:rPr lang="uk-UA" sz="2200" dirty="0" smtClean="0">
                <a:solidFill>
                  <a:schemeClr val="bg1"/>
                </a:solidFill>
              </a:rPr>
              <a:t>персональний електричний транспортний засіб» (усі прокатні самокати підпадають під цю категорію); </a:t>
            </a:r>
          </a:p>
          <a:p>
            <a:pPr algn="just">
              <a:buFont typeface="Wingdings" pitchFamily="2" charset="2"/>
              <a:buChar char="v"/>
            </a:pPr>
            <a:r>
              <a:rPr lang="uk-UA" sz="2200" dirty="0" smtClean="0">
                <a:solidFill>
                  <a:schemeClr val="bg1"/>
                </a:solidFill>
              </a:rPr>
              <a:t> ті, що можуть їхати зі швидкістю </a:t>
            </a: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10-50</a:t>
            </a:r>
            <a:r>
              <a:rPr lang="uk-UA" sz="2200" dirty="0" smtClean="0">
                <a:solidFill>
                  <a:schemeClr val="bg1"/>
                </a:solidFill>
              </a:rPr>
              <a:t> км/год і мають від двох коліс. Це визначається як «низькошвидкісний легкий електричний транспортний засіб».</a:t>
            </a:r>
            <a:endParaRPr lang="uk-UA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3065</TotalTime>
  <Words>853</Words>
  <Application>Microsoft Office PowerPoint</Application>
  <PresentationFormat>Произвольный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Вчитель</dc:creator>
  <cp:lastModifiedBy>User</cp:lastModifiedBy>
  <cp:revision>311</cp:revision>
  <dcterms:created xsi:type="dcterms:W3CDTF">2022-03-17T08:04:09Z</dcterms:created>
  <dcterms:modified xsi:type="dcterms:W3CDTF">2023-05-15T06:40:58Z</dcterms:modified>
</cp:coreProperties>
</file>