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44" r:id="rId3"/>
  </p:sldMasterIdLst>
  <p:notesMasterIdLst>
    <p:notesMasterId r:id="rId14"/>
  </p:notesMasterIdLst>
  <p:sldIdLst>
    <p:sldId id="257" r:id="rId4"/>
    <p:sldId id="289" r:id="rId5"/>
    <p:sldId id="292" r:id="rId6"/>
    <p:sldId id="282" r:id="rId7"/>
    <p:sldId id="294" r:id="rId8"/>
    <p:sldId id="295" r:id="rId9"/>
    <p:sldId id="296" r:id="rId10"/>
    <p:sldId id="297" r:id="rId11"/>
    <p:sldId id="298" r:id="rId12"/>
    <p:sldId id="299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71E"/>
    <a:srgbClr val="996633"/>
    <a:srgbClr val="FFCC66"/>
    <a:srgbClr val="CC9900"/>
    <a:srgbClr val="FFCC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074" autoAdjust="0"/>
  </p:normalViewPr>
  <p:slideViewPr>
    <p:cSldViewPr snapToGrid="0">
      <p:cViewPr>
        <p:scale>
          <a:sx n="59" d="100"/>
          <a:sy n="59" d="100"/>
        </p:scale>
        <p:origin x="-120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3A187-6ECA-4E06-8B13-D64997FF6457}" type="datetimeFigureOut">
              <a:rPr lang="ru-RU" smtClean="0"/>
              <a:pPr/>
              <a:t>08.11.2022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B3B3A-6F3D-4BB7-8205-6D1B1F8F6C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818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B3B3A-6F3D-4BB7-8205-6D1B1F8F6C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B3B3A-6F3D-4BB7-8205-6D1B1F8F6C05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advTm="7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7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advTm="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Tm="7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7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53291B-AA35-4A65-A3D8-06EC4A67A3A6}" type="datetimeFigureOut">
              <a:rPr lang="uk-UA" smtClean="0"/>
              <a:pPr/>
              <a:t>08.11.2022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74D69D-2BE2-4C3C-AD76-1578AB14B5E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700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p/CkLTu7cN1I_/?igshid=MDJmNzVkMjY=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9000" r="3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6276" y="3288635"/>
            <a:ext cx="10812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solidFill>
                  <a:srgbClr val="59071E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Як українців навчили зневажати власну мову</a:t>
            </a:r>
            <a:endParaRPr lang="uk-UA" sz="3200" dirty="0" smtClean="0">
              <a:solidFill>
                <a:srgbClr val="59071E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9159" y="5005137"/>
            <a:ext cx="442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Презентацію підготували:</a:t>
            </a:r>
          </a:p>
          <a:p>
            <a:r>
              <a:rPr lang="uk-UA" b="1" dirty="0" err="1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Суткова</a:t>
            </a:r>
            <a:r>
              <a:rPr lang="uk-UA" b="1" dirty="0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В.О., завідувач бібліотеки </a:t>
            </a:r>
            <a:endParaRPr lang="en-US" b="1" dirty="0" smtClean="0">
              <a:solidFill>
                <a:srgbClr val="59071E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Georgia" pitchFamily="18" charset="0"/>
            </a:endParaRPr>
          </a:p>
          <a:p>
            <a:r>
              <a:rPr lang="uk-UA" b="1" dirty="0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КНЗ КОР “КОІПОПК”</a:t>
            </a:r>
          </a:p>
          <a:p>
            <a:r>
              <a:rPr lang="uk-UA" b="1" dirty="0" err="1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Веровенко</a:t>
            </a:r>
            <a:r>
              <a:rPr lang="uk-UA" b="1" dirty="0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В.С., бібліотекар </a:t>
            </a:r>
            <a:endParaRPr lang="en-US" b="1" dirty="0" smtClean="0">
              <a:solidFill>
                <a:srgbClr val="59071E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Georgia" pitchFamily="18" charset="0"/>
            </a:endParaRPr>
          </a:p>
          <a:p>
            <a:r>
              <a:rPr lang="uk-UA" b="1" dirty="0" smtClean="0">
                <a:solidFill>
                  <a:srgbClr val="59071E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КНЗ КОР “КОІПОПК”</a:t>
            </a:r>
            <a:endParaRPr lang="ru-RU" dirty="0">
              <a:solidFill>
                <a:srgbClr val="59071E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4631" y="1588168"/>
            <a:ext cx="8470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59071E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ДОЛАЄМО МОВНІ СТЕРЕОТИПИ</a:t>
            </a:r>
            <a:endParaRPr lang="ru-RU" sz="4800" b="1" dirty="0">
              <a:solidFill>
                <a:srgbClr val="59071E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736534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406316" y="208547"/>
            <a:ext cx="7379368" cy="6400800"/>
          </a:xfrm>
          <a:prstGeom prst="verticalScroll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97181" y="1459834"/>
            <a:ext cx="52297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59071E"/>
                </a:solidFill>
              </a:rPr>
              <a:t>У презентації використано матеріали мережі “Інстаграм”, зокрема сторінки</a:t>
            </a:r>
            <a:r>
              <a:rPr lang="en-US" sz="3200" b="1" dirty="0" smtClean="0">
                <a:solidFill>
                  <a:srgbClr val="59071E"/>
                </a:solidFill>
              </a:rPr>
              <a:t> mosaica.ua </a:t>
            </a:r>
            <a:r>
              <a:rPr lang="ru-RU" sz="3200" dirty="0" smtClean="0">
                <a:solidFill>
                  <a:srgbClr val="59071E"/>
                </a:solidFill>
                <a:ea typeface="Calibri" pitchFamily="34" charset="0"/>
                <a:cs typeface="Arial" pitchFamily="34" charset="0"/>
                <a:hlinkClick r:id="rId2"/>
              </a:rPr>
              <a:t>https://www.instagram.com/p/CkLTu7cN1I_/?igshid=MDJmNzVkMjY=</a:t>
            </a:r>
            <a:r>
              <a:rPr lang="en-US" sz="3200" b="1" dirty="0" smtClean="0">
                <a:solidFill>
                  <a:srgbClr val="59071E"/>
                </a:solidFill>
              </a:rPr>
              <a:t> </a:t>
            </a:r>
            <a:endParaRPr lang="ru-RU" sz="3200" dirty="0">
              <a:solidFill>
                <a:srgbClr val="5907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83368" y="0"/>
            <a:ext cx="97375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МОВА – це не просто спосіб спілкування, </a:t>
            </a:r>
          </a:p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а щось більш значуще.</a:t>
            </a:r>
          </a:p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МОВА – це всі глибинні пласти духовного життя народу,</a:t>
            </a:r>
          </a:p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його історична пам’ять, найцінніше надбання віків.</a:t>
            </a:r>
          </a:p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МОВА – це ще й музика, мелодика, фарби, буття,</a:t>
            </a:r>
          </a:p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сучасна, художня, інтелектуальна і </a:t>
            </a:r>
          </a:p>
          <a:p>
            <a:pPr algn="ctr">
              <a:lnSpc>
                <a:spcPct val="200000"/>
              </a:lnSpc>
            </a:pPr>
            <a:r>
              <a:rPr lang="uk-UA" sz="2200" dirty="0" smtClean="0">
                <a:solidFill>
                  <a:srgbClr val="59071E"/>
                </a:solidFill>
                <a:latin typeface="Arial Black" pitchFamily="34" charset="0"/>
              </a:rPr>
              <a:t>мисленнєва діяльність народу.</a:t>
            </a:r>
          </a:p>
          <a:p>
            <a:pPr algn="ctr">
              <a:lnSpc>
                <a:spcPct val="200000"/>
              </a:lnSpc>
            </a:pPr>
            <a:r>
              <a:rPr lang="uk-UA" sz="2200" i="1" dirty="0" smtClean="0">
                <a:solidFill>
                  <a:srgbClr val="59071E"/>
                </a:solidFill>
                <a:latin typeface="Arial Black" pitchFamily="34" charset="0"/>
              </a:rPr>
              <a:t>                                                             Олесь Гончар</a:t>
            </a:r>
            <a:endParaRPr lang="ru-RU" sz="2200" i="1" dirty="0">
              <a:solidFill>
                <a:srgbClr val="59071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883425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C:\Users\Chutalnuy zal\Desktop\Без названия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8823" y="266611"/>
            <a:ext cx="7009069" cy="419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263" y="4363456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59071E"/>
                </a:solidFill>
              </a:rPr>
              <a:t>СТЕРЕОТИП 1</a:t>
            </a:r>
            <a:endParaRPr lang="ru-RU" sz="2200" b="1" i="1" dirty="0">
              <a:solidFill>
                <a:srgbClr val="59071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700339"/>
            <a:ext cx="6368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59071E"/>
                </a:solidFill>
                <a:latin typeface="Arial Black" pitchFamily="34" charset="0"/>
              </a:rPr>
              <a:t>УКРАЇНСЬКА – МОВА СЕЛА</a:t>
            </a:r>
            <a:endParaRPr lang="ru-RU" sz="2800" b="1" dirty="0">
              <a:solidFill>
                <a:srgbClr val="59071E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098" y="5261810"/>
            <a:ext cx="1135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На жаль, досі є люди, для яких українською мовою говорять тільки неосвічені та селяни. Цей поширений стереотип пов</a:t>
            </a:r>
            <a:r>
              <a:rPr lang="en-US" sz="2200" dirty="0" smtClean="0"/>
              <a:t>’</a:t>
            </a:r>
            <a:r>
              <a:rPr lang="uk-UA" sz="2200" dirty="0" smtClean="0"/>
              <a:t>язаний із постійними заборонами  української мови та подання російської мови та культури, як чогось високоінтелектуального</a:t>
            </a:r>
            <a:r>
              <a:rPr lang="en-US" sz="2200" dirty="0" smtClean="0"/>
              <a:t> </a:t>
            </a:r>
            <a:r>
              <a:rPr lang="uk-UA" sz="2200" dirty="0" smtClean="0"/>
              <a:t>та неймовірного.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775883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8" name="Picture 4" descr="C:\Users\Chutalnuy zal\Desktop\Без названия (1)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6525" y="320845"/>
            <a:ext cx="6876683" cy="410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7099" y="4604084"/>
            <a:ext cx="113417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У часи Російської імперії активно просувався наратив, що російською мають говорити міщани, а «неосвічені селяни» не можуть осягнути цієї високоінтелектуальної мови, тому вони мають говорити «обмеженою, простою, нижчою» українською. Але насправді нічого великого високоінтелектуального в російській мові та культурі немає. Російська в рази бідніша за українську.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8969" y="3513225"/>
            <a:ext cx="1909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59071E"/>
                </a:solidFill>
              </a:rPr>
              <a:t>СТЕРЕОТИП </a:t>
            </a:r>
            <a:r>
              <a:rPr lang="uk-UA" sz="2000" b="1" i="1" dirty="0" smtClean="0">
                <a:solidFill>
                  <a:srgbClr val="59071E"/>
                </a:solidFill>
              </a:rPr>
              <a:t>2</a:t>
            </a:r>
            <a:endParaRPr lang="ru-RU" sz="2000" b="1" i="1" dirty="0">
              <a:solidFill>
                <a:srgbClr val="59071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655" y="4090738"/>
            <a:ext cx="1034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59071E"/>
                </a:solidFill>
                <a:latin typeface="Arial Black" pitchFamily="34" charset="0"/>
              </a:rPr>
              <a:t>СХІД УКРАЇНИ ЗАВЖДИ ГОВОРИВ РОСІЙСЬКОЮ</a:t>
            </a:r>
            <a:endParaRPr lang="ru-RU" sz="2800" b="1" dirty="0">
              <a:solidFill>
                <a:srgbClr val="59071E"/>
              </a:solidFill>
              <a:latin typeface="Arial Black" pitchFamily="34" charset="0"/>
            </a:endParaRPr>
          </a:p>
        </p:txBody>
      </p:sp>
      <p:pic>
        <p:nvPicPr>
          <p:cNvPr id="7" name="Picture 2" descr="C:\Users\Chutalnuy zal\Desktop\Dolotetske_hata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3834" y="349072"/>
            <a:ext cx="6187276" cy="35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5011" y="4716381"/>
            <a:ext cx="1134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Схід України завжди говорив українською! Але агресивна мовна політика Російської імперії, а згодом і СРСР витіснила українську мову з цих земель. Для знищення української мови на сході України використовувалися найжорсткіші методи: репресії, голодомор, депортації, змішування населення, розкуркулення, колективізація, заборони</a:t>
            </a:r>
            <a:r>
              <a:rPr lang="en-US" sz="2200" dirty="0" smtClean="0"/>
              <a:t> </a:t>
            </a:r>
            <a:r>
              <a:rPr lang="uk-UA" sz="2200" dirty="0" smtClean="0"/>
              <a:t>книгодрукувань українською. Ще 100 років тому у великих містах сходу було чути переважно українську мову.  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1053" y="3384884"/>
            <a:ext cx="1909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59071E"/>
                </a:solidFill>
              </a:rPr>
              <a:t>СТЕРЕОТИП 3</a:t>
            </a:r>
            <a:endParaRPr lang="ru-RU" sz="2200" b="1" i="1" dirty="0">
              <a:solidFill>
                <a:srgbClr val="59071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265" y="3978443"/>
            <a:ext cx="1124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59071E"/>
                </a:solidFill>
                <a:latin typeface="Arial Black" pitchFamily="34" charset="0"/>
              </a:rPr>
              <a:t>РОСІЙСЬКА ТА УКРАЇНСЬКА ДУЖЕ СХОЖІ МОВИ</a:t>
            </a:r>
            <a:endParaRPr lang="ru-RU" sz="2800" b="1" dirty="0">
              <a:solidFill>
                <a:srgbClr val="59071E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925" y="4684296"/>
            <a:ext cx="114701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Значна частина українців розуміє російську, тому що вимушено</a:t>
            </a:r>
            <a:r>
              <a:rPr lang="en-US" sz="2200" dirty="0" smtClean="0"/>
              <a:t> </a:t>
            </a:r>
            <a:r>
              <a:rPr lang="uk-UA" sz="2200" dirty="0" smtClean="0"/>
              <a:t>чує її по телебаченню, на вулицях, вивчає в школі та університеті. Але побутує думка, що ми розуміємо російську тому, що російська</a:t>
            </a:r>
            <a:r>
              <a:rPr lang="en-US" sz="2200" dirty="0" smtClean="0"/>
              <a:t> </a:t>
            </a:r>
            <a:r>
              <a:rPr lang="uk-UA" sz="2200" dirty="0" smtClean="0"/>
              <a:t>та українська дуже схожі. Насправді ж лексично російська мова схожа на українську на 62%, тоді як словацька схожа на 68%, а польська на 70%. Тобто якби не жорстока мовна політика, українці  не розуміли б російської так само, як ми не розуміємо польську.   </a:t>
            </a:r>
            <a:endParaRPr lang="ru-RU" sz="2200" dirty="0"/>
          </a:p>
        </p:txBody>
      </p:sp>
      <p:pic>
        <p:nvPicPr>
          <p:cNvPr id="12" name="Picture 2" descr="D:\Мои документы\Виставки опис\2022\Мова\Говоріть українською!\Копия 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41613" y="285734"/>
            <a:ext cx="6284511" cy="3436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7976" y="3801983"/>
            <a:ext cx="1857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59071E"/>
                </a:solidFill>
              </a:rPr>
              <a:t>СТЕРЕОТИП 4</a:t>
            </a:r>
            <a:endParaRPr lang="ru-RU" sz="2200" b="1" i="1" dirty="0">
              <a:solidFill>
                <a:srgbClr val="59071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6698" y="4588044"/>
            <a:ext cx="10234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59071E"/>
                </a:solidFill>
                <a:latin typeface="Arial Black" pitchFamily="34" charset="0"/>
              </a:rPr>
              <a:t>УКРАЇНСЬКА МОВА ПОХОДИТЬ ВІД РОСІЙСЬКОЇ</a:t>
            </a:r>
            <a:endParaRPr lang="ru-RU" sz="2800" b="1" dirty="0">
              <a:solidFill>
                <a:srgbClr val="59071E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379" y="5245768"/>
            <a:ext cx="11298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Українська мова походить від східнослов</a:t>
            </a:r>
            <a:r>
              <a:rPr lang="en-US" sz="2200" dirty="0" smtClean="0"/>
              <a:t>’</a:t>
            </a:r>
            <a:r>
              <a:rPr lang="uk-UA" sz="2200" dirty="0" smtClean="0"/>
              <a:t>янської. За часів Русі населення розмовляло давньоруською (давньоукраїнською) мовою. Від неї  приблизно в </a:t>
            </a:r>
            <a:r>
              <a:rPr lang="en-US" sz="2200" dirty="0" smtClean="0"/>
              <a:t>XIV</a:t>
            </a:r>
            <a:r>
              <a:rPr lang="uk-UA" sz="2200" dirty="0" smtClean="0"/>
              <a:t> столітті одночасно утворилися українська, білоруська та російська мови. </a:t>
            </a:r>
            <a:endParaRPr lang="ru-RU" sz="2200" dirty="0"/>
          </a:p>
        </p:txBody>
      </p:sp>
      <p:pic>
        <p:nvPicPr>
          <p:cNvPr id="14" name="Picture 3" descr="C:\Users\Chutalnuy zal\Desktop\Без названия (2)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9032" y="270823"/>
            <a:ext cx="6096000" cy="407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5011" y="3529267"/>
            <a:ext cx="189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1" dirty="0" smtClean="0">
                <a:solidFill>
                  <a:srgbClr val="59071E"/>
                </a:solidFill>
              </a:rPr>
              <a:t>СТЕРЕОТИП 5</a:t>
            </a:r>
            <a:endParaRPr lang="ru-RU" sz="2200" b="1" i="1" dirty="0">
              <a:solidFill>
                <a:srgbClr val="59071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5243" y="4106781"/>
            <a:ext cx="10138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59071E"/>
                </a:solidFill>
                <a:latin typeface="Arial Black" pitchFamily="34" charset="0"/>
              </a:rPr>
              <a:t>УКРАЇНСЬКА МОВА БІДНІША, НІЖ РОСІЙСЬКА</a:t>
            </a:r>
            <a:endParaRPr lang="ru-RU" sz="2800" b="1" dirty="0">
              <a:solidFill>
                <a:srgbClr val="59071E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138" y="4700339"/>
            <a:ext cx="113417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Часто від російськомовних українців можна почути, що українською важче висловлювати думки, бо вона бідніша, ніж російська. Але насправді українська мова вчетверо багатша за російську. Щодо синонімів, то їх в українській мові вп</a:t>
            </a:r>
            <a:r>
              <a:rPr lang="en-US" sz="2200" dirty="0" smtClean="0"/>
              <a:t>’</a:t>
            </a:r>
            <a:r>
              <a:rPr lang="uk-UA" sz="2200" dirty="0" smtClean="0"/>
              <a:t>ятеро більше, ніж у російській. Ось, наприклад, синонім до слова «думати» – мислити, розмірковувати, роздумувати, думати-гадати, міркувати, мізкувати, метикувати, кмітувати, гадкувати.</a:t>
            </a:r>
            <a:endParaRPr lang="ru-RU" sz="2400" dirty="0"/>
          </a:p>
        </p:txBody>
      </p:sp>
      <p:pic>
        <p:nvPicPr>
          <p:cNvPr id="12" name="Picture 3" descr="C:\Users\Chutalnuy zal\Desktop\600px-V._Makovsky._Girl's_Evening._188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5498" y="315833"/>
            <a:ext cx="5823284" cy="36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:\Users\Chutalnuy zal\Desktop\%D0%BA%D0%B0%D1%82%D0%B5%D1%80%D0%B8%D0%BD%D0%B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6487" y="4106779"/>
            <a:ext cx="7656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59071E"/>
                </a:solidFill>
                <a:latin typeface="Arial Black" pitchFamily="34" charset="0"/>
              </a:rPr>
              <a:t>МОВА МАЄ ЗНАЧЕННЯ</a:t>
            </a:r>
            <a:endParaRPr lang="ru-RU" sz="2800" b="1" dirty="0">
              <a:solidFill>
                <a:srgbClr val="59071E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055" y="4716383"/>
            <a:ext cx="1138989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/>
              <a:t>Отже, росія століттями свідомо та цілеспрямовано знищувала українську мову. Основною метою цих дій була втрата народом історичної пам</a:t>
            </a:r>
            <a:r>
              <a:rPr lang="en-US" sz="2200" dirty="0" smtClean="0"/>
              <a:t>’</a:t>
            </a:r>
            <a:r>
              <a:rPr lang="uk-UA" sz="2200" dirty="0" smtClean="0"/>
              <a:t>яті, етнічного імунітету, національної самоідентифікації. А без цього неможливе поглинання одного народу іншим. Боротьба за мову не завершена. Від кожного з нас залежить це питання.</a:t>
            </a:r>
          </a:p>
          <a:p>
            <a:pPr algn="ctr"/>
            <a:r>
              <a:rPr lang="uk-UA" sz="2800" b="1" dirty="0" smtClean="0">
                <a:solidFill>
                  <a:srgbClr val="59071E"/>
                </a:solidFill>
              </a:rPr>
              <a:t>Говоріть українською!  </a:t>
            </a:r>
            <a:endParaRPr lang="ru-RU" sz="2800" b="1" dirty="0">
              <a:solidFill>
                <a:srgbClr val="59071E"/>
              </a:solidFill>
            </a:endParaRPr>
          </a:p>
        </p:txBody>
      </p:sp>
      <p:pic>
        <p:nvPicPr>
          <p:cNvPr id="13" name="Picture 2" descr="C:\Users\Chutalnuy zal\Desktop\images (4)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9230" y="240634"/>
            <a:ext cx="6486857" cy="371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151619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36441</TotalTime>
  <Words>559</Words>
  <Application>Microsoft Office PowerPoint</Application>
  <PresentationFormat>Произвольный</PresentationFormat>
  <Paragraphs>37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1_Тема Office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Вчитель</dc:creator>
  <cp:lastModifiedBy>User</cp:lastModifiedBy>
  <cp:revision>176</cp:revision>
  <dcterms:created xsi:type="dcterms:W3CDTF">2022-03-17T08:04:09Z</dcterms:created>
  <dcterms:modified xsi:type="dcterms:W3CDTF">2022-11-08T08:46:40Z</dcterms:modified>
</cp:coreProperties>
</file>