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</p:sldIdLst>
  <p:sldSz cx="9753600" cy="73152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  <p:embeddedFont>
      <p:font typeface="Noto Serif Display Black" charset="1" panose="02020A02080505020204"/>
      <p:regular r:id="rId16"/>
    </p:embeddedFont>
    <p:embeddedFont>
      <p:font typeface="Noto Serif Display Black Italics" charset="1" panose="02020A0208050509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34" Target="slides/slide1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397" y="161034"/>
            <a:ext cx="9753600" cy="7315200"/>
          </a:xfrm>
          <a:prstGeom prst="rect">
            <a:avLst/>
          </a:prstGeom>
          <a:solidFill>
            <a:srgbClr val="F2F2F2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226112" y="1976997"/>
            <a:ext cx="7535885" cy="1400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96"/>
              </a:lnSpc>
            </a:pPr>
          </a:p>
          <a:p>
            <a:pPr>
              <a:lnSpc>
                <a:spcPts val="5396"/>
              </a:lnSpc>
            </a:pPr>
            <a:r>
              <a:rPr lang="en-US" spc="111" sz="5563">
                <a:solidFill>
                  <a:srgbClr val="4CB8B4"/>
                </a:solidFill>
                <a:latin typeface="Montserrat Classic Bold"/>
              </a:rPr>
              <a:t>Flipped classroom</a:t>
            </a:r>
          </a:p>
        </p:txBody>
      </p:sp>
      <p:grpSp>
        <p:nvGrpSpPr>
          <p:cNvPr name="Group 4" id="4"/>
          <p:cNvGrpSpPr/>
          <p:nvPr/>
        </p:nvGrpSpPr>
        <p:grpSpPr>
          <a:xfrm rot="-5400000">
            <a:off x="-269631" y="4853354"/>
            <a:ext cx="2760958" cy="2230528"/>
            <a:chOff x="0" y="0"/>
            <a:chExt cx="6346308" cy="51269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820615" y="6060831"/>
            <a:ext cx="2760958" cy="2230528"/>
            <a:chOff x="0" y="0"/>
            <a:chExt cx="6346308" cy="512699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2162908" y="4355123"/>
            <a:ext cx="1754685" cy="1409275"/>
            <a:chOff x="0" y="0"/>
            <a:chExt cx="6383700" cy="51269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38370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83700">
                  <a:moveTo>
                    <a:pt x="35617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1760" y="5126990"/>
                  </a:lnTo>
                  <a:lnTo>
                    <a:pt x="638370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2983523" y="3534508"/>
            <a:ext cx="714376" cy="568253"/>
            <a:chOff x="0" y="0"/>
            <a:chExt cx="6346308" cy="512699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967154" y="3206262"/>
            <a:ext cx="1517551" cy="1223101"/>
            <a:chOff x="0" y="0"/>
            <a:chExt cx="6361360" cy="512699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6136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name="Group 14" id="14"/>
          <p:cNvGrpSpPr/>
          <p:nvPr/>
        </p:nvGrpSpPr>
        <p:grpSpPr>
          <a:xfrm rot="-5400000">
            <a:off x="-199292" y="1137138"/>
            <a:ext cx="2124365" cy="1708986"/>
            <a:chOff x="0" y="0"/>
            <a:chExt cx="6373228" cy="512699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7322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73228">
                  <a:moveTo>
                    <a:pt x="3551288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51288" y="5126990"/>
                  </a:lnTo>
                  <a:lnTo>
                    <a:pt x="6373228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1447800" y="-633046"/>
            <a:ext cx="2760958" cy="2230528"/>
            <a:chOff x="0" y="0"/>
            <a:chExt cx="6346308" cy="512699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2374562" y="1076674"/>
            <a:ext cx="1517551" cy="1223101"/>
            <a:chOff x="0" y="0"/>
            <a:chExt cx="6361360" cy="5126990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6136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5439710" y="3621868"/>
            <a:ext cx="3582370" cy="721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51"/>
              </a:lnSpc>
            </a:pPr>
            <a:r>
              <a:rPr lang="en-US" sz="4251">
                <a:solidFill>
                  <a:srgbClr val="000000"/>
                </a:solidFill>
                <a:latin typeface="Noto Serif Display Black"/>
              </a:rPr>
              <a:t>Digital tools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4CB8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258198"/>
            <a:ext cx="9753600" cy="6150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pc="46" sz="2309">
                <a:solidFill>
                  <a:srgbClr val="000000"/>
                </a:solidFill>
                <a:latin typeface="Montserrat Light Bold"/>
              </a:rPr>
              <a:t>Active learning. </a:t>
            </a:r>
          </a:p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pc="46" sz="2309">
                <a:solidFill>
                  <a:srgbClr val="000000"/>
                </a:solidFill>
                <a:latin typeface="Montserrat Light"/>
              </a:rPr>
              <a:t>In-class activities that engage students in discussion, production time when your students can use new language and share ideas</a:t>
            </a:r>
          </a:p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pc="46" sz="2309">
                <a:solidFill>
                  <a:srgbClr val="000000"/>
                </a:solidFill>
                <a:latin typeface="Montserrat Light Bold"/>
              </a:rPr>
              <a:t>Peer instruction</a:t>
            </a:r>
            <a:r>
              <a:rPr lang="en-US" spc="46" sz="2309">
                <a:solidFill>
                  <a:srgbClr val="000000"/>
                </a:solidFill>
                <a:latin typeface="Montserrat Light"/>
              </a:rPr>
              <a:t>. </a:t>
            </a:r>
          </a:p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pc="46" sz="2309">
                <a:solidFill>
                  <a:srgbClr val="000000"/>
                </a:solidFill>
                <a:latin typeface="Montserrat Light"/>
              </a:rPr>
              <a:t>Students can teach each other by explaining concepts or working on small problems.</a:t>
            </a:r>
          </a:p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pc="46" sz="2309">
                <a:solidFill>
                  <a:srgbClr val="000000"/>
                </a:solidFill>
                <a:latin typeface="Montserrat Light Bold"/>
              </a:rPr>
              <a:t>Collaborative learning\Learning stations</a:t>
            </a:r>
          </a:p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pc="46" sz="2309">
                <a:solidFill>
                  <a:srgbClr val="000000"/>
                </a:solidFill>
                <a:latin typeface="Montserrat Light"/>
              </a:rPr>
              <a:t>Collaborative learning activities could increase student engagement, enhance student understanding, and promote collective intelligence.</a:t>
            </a:r>
          </a:p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pc="46" sz="2309">
                <a:solidFill>
                  <a:srgbClr val="000000"/>
                </a:solidFill>
                <a:latin typeface="Montserrat Light Bold"/>
              </a:rPr>
              <a:t>Discussions or debate</a:t>
            </a:r>
            <a:r>
              <a:rPr lang="en-US" spc="46" sz="2309">
                <a:solidFill>
                  <a:srgbClr val="000000"/>
                </a:solidFill>
                <a:latin typeface="Montserrat Light"/>
              </a:rPr>
              <a:t>. </a:t>
            </a:r>
          </a:p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pc="46" sz="2309">
                <a:solidFill>
                  <a:srgbClr val="000000"/>
                </a:solidFill>
                <a:latin typeface="Montserrat Light"/>
              </a:rPr>
              <a:t>Give students the opportunity to articulate their thoughts on the spot and to develop their arguments in support of their opinions or claims.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CB8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6021184" y="3634154"/>
            <a:ext cx="6479249" cy="59065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357446" y="1477108"/>
            <a:ext cx="718955" cy="575164"/>
            <a:chOff x="0" y="0"/>
            <a:chExt cx="6408833" cy="512699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408833" cy="5126990"/>
            </a:xfrm>
            <a:custGeom>
              <a:avLst/>
              <a:gdLst/>
              <a:ahLst/>
              <a:cxnLst/>
              <a:rect r="r" b="b" t="t" l="l"/>
              <a:pathLst>
                <a:path h="5126990" w="6408833">
                  <a:moveTo>
                    <a:pt x="3586893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86893" y="5126990"/>
                  </a:lnTo>
                  <a:lnTo>
                    <a:pt x="6408833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5005754" y="1195754"/>
            <a:ext cx="352642" cy="284300"/>
            <a:chOff x="0" y="0"/>
            <a:chExt cx="6359534" cy="512699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9534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59534">
                  <a:moveTo>
                    <a:pt x="3537594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7594" y="5126990"/>
                  </a:lnTo>
                  <a:lnTo>
                    <a:pt x="6359534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6553200"/>
            <a:ext cx="1921353" cy="1543382"/>
            <a:chOff x="0" y="0"/>
            <a:chExt cx="6382674" cy="512699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82674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82674">
                  <a:moveTo>
                    <a:pt x="3560734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0734" y="5126990"/>
                  </a:lnTo>
                  <a:lnTo>
                    <a:pt x="6382674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417169" y="6096000"/>
            <a:ext cx="566096" cy="455638"/>
            <a:chOff x="0" y="0"/>
            <a:chExt cx="6369991" cy="512699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69991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69991">
                  <a:moveTo>
                    <a:pt x="3548051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48051" y="5126990"/>
                  </a:lnTo>
                  <a:lnTo>
                    <a:pt x="6369991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24857" r="0" b="23403"/>
          <a:stretch>
            <a:fillRect/>
          </a:stretch>
        </p:blipFill>
        <p:spPr>
          <a:xfrm flipH="false" flipV="false" rot="0">
            <a:off x="204497" y="147297"/>
            <a:ext cx="4052859" cy="2096914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331106" y="2177536"/>
            <a:ext cx="8690974" cy="5073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22"/>
              </a:lnSpc>
            </a:pPr>
            <a:r>
              <a:rPr lang="en-US" spc="48" sz="2415">
                <a:solidFill>
                  <a:srgbClr val="FFFFFF"/>
                </a:solidFill>
                <a:latin typeface="Montserrat Light Bold"/>
              </a:rPr>
              <a:t>Padlet</a:t>
            </a:r>
            <a:r>
              <a:rPr lang="en-US" spc="48" sz="2415">
                <a:solidFill>
                  <a:srgbClr val="FFFFFF"/>
                </a:solidFill>
                <a:latin typeface="Montserrat Light Light"/>
              </a:rPr>
              <a:t> can be used by students and by teachers. With </a:t>
            </a:r>
            <a:r>
              <a:rPr lang="en-US" spc="48" sz="2415">
                <a:solidFill>
                  <a:srgbClr val="FFFFFF"/>
                </a:solidFill>
                <a:latin typeface="Montserrat Light Bold"/>
              </a:rPr>
              <a:t>padlet </a:t>
            </a:r>
            <a:r>
              <a:rPr lang="en-US" spc="48" sz="2415">
                <a:solidFill>
                  <a:srgbClr val="FFFFFF"/>
                </a:solidFill>
                <a:latin typeface="Montserrat Light Light"/>
              </a:rPr>
              <a:t>you can create an online post-it board that you can share with any student you want </a:t>
            </a:r>
          </a:p>
          <a:p>
            <a:pPr>
              <a:lnSpc>
                <a:spcPts val="3622"/>
              </a:lnSpc>
            </a:pPr>
            <a:r>
              <a:rPr lang="en-US" spc="48" sz="2415">
                <a:solidFill>
                  <a:srgbClr val="FFFFFF"/>
                </a:solidFill>
                <a:latin typeface="Montserrat Light Light"/>
              </a:rPr>
              <a:t>Just give them the unique Padlet link. </a:t>
            </a:r>
          </a:p>
          <a:p>
            <a:pPr>
              <a:lnSpc>
                <a:spcPts val="3622"/>
              </a:lnSpc>
            </a:pPr>
            <a:r>
              <a:rPr lang="en-US" spc="48" sz="2415">
                <a:solidFill>
                  <a:srgbClr val="FFFFFF"/>
                </a:solidFill>
                <a:latin typeface="Montserrat Light Light"/>
              </a:rPr>
              <a:t> It’s easy to use and very handy.</a:t>
            </a:r>
          </a:p>
          <a:p>
            <a:pPr>
              <a:lnSpc>
                <a:spcPts val="3622"/>
              </a:lnSpc>
            </a:pPr>
            <a:r>
              <a:rPr lang="en-US" spc="24" sz="2415">
                <a:solidFill>
                  <a:srgbClr val="FFFFFF"/>
                </a:solidFill>
                <a:latin typeface="Arimo Light"/>
              </a:rPr>
              <a:t>Whoever has the Padlet board opened on his smartphone or computer, can see what’s on it and what everyone is writing.</a:t>
            </a:r>
          </a:p>
          <a:p>
            <a:pPr>
              <a:lnSpc>
                <a:spcPts val="3622"/>
              </a:lnSpc>
            </a:pPr>
            <a:r>
              <a:rPr lang="en-US" spc="48" sz="2415">
                <a:solidFill>
                  <a:srgbClr val="FFFFFF"/>
                </a:solidFill>
                <a:latin typeface="Montserrat Light Light"/>
              </a:rPr>
              <a:t> You can install the Padlet app on your phone or just go to the Padlet </a:t>
            </a:r>
            <a:r>
              <a:rPr lang="en-US" spc="48" sz="2415">
                <a:solidFill>
                  <a:srgbClr val="FFFFFF"/>
                </a:solidFill>
                <a:latin typeface="Montserrat Light Light"/>
              </a:rPr>
              <a:t>website</a:t>
            </a:r>
            <a:r>
              <a:rPr lang="en-US" spc="48" sz="2415">
                <a:solidFill>
                  <a:srgbClr val="FFFFFF"/>
                </a:solidFill>
                <a:latin typeface="Montserrat Light Light"/>
              </a:rPr>
              <a:t>.</a:t>
            </a:r>
          </a:p>
          <a:p>
            <a:pPr>
              <a:lnSpc>
                <a:spcPts val="3622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D8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0584" y="1900783"/>
            <a:ext cx="6079632" cy="1238250"/>
            <a:chOff x="0" y="0"/>
            <a:chExt cx="25173169" cy="51269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5173169" cy="5126990"/>
            </a:xfrm>
            <a:custGeom>
              <a:avLst/>
              <a:gdLst/>
              <a:ahLst/>
              <a:cxnLst/>
              <a:rect r="r" b="b" t="t" l="l"/>
              <a:pathLst>
                <a:path h="5126990" w="25173169">
                  <a:moveTo>
                    <a:pt x="2235123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2351230" y="5126990"/>
                  </a:lnTo>
                  <a:lnTo>
                    <a:pt x="25173169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48079" y="5143305"/>
            <a:ext cx="5312804" cy="743892"/>
            <a:chOff x="0" y="0"/>
            <a:chExt cx="36617027" cy="51269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6617027" cy="5126990"/>
            </a:xfrm>
            <a:custGeom>
              <a:avLst/>
              <a:gdLst/>
              <a:ahLst/>
              <a:cxnLst/>
              <a:rect r="r" b="b" t="t" l="l"/>
              <a:pathLst>
                <a:path h="5126990" w="36617027">
                  <a:moveTo>
                    <a:pt x="33795088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3795088" y="5126990"/>
                  </a:lnTo>
                  <a:lnTo>
                    <a:pt x="36617027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482600" y="3962400"/>
            <a:ext cx="5435600" cy="575164"/>
            <a:chOff x="0" y="0"/>
            <a:chExt cx="48453418" cy="512699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48453418" cy="5126990"/>
            </a:xfrm>
            <a:custGeom>
              <a:avLst/>
              <a:gdLst/>
              <a:ahLst/>
              <a:cxnLst/>
              <a:rect r="r" b="b" t="t" l="l"/>
              <a:pathLst>
                <a:path h="5126990" w="48453418">
                  <a:moveTo>
                    <a:pt x="45631478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45631478" y="5126990"/>
                  </a:lnTo>
                  <a:lnTo>
                    <a:pt x="4845341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5528470" y="4290759"/>
            <a:ext cx="3873499" cy="614202"/>
            <a:chOff x="0" y="0"/>
            <a:chExt cx="32334137" cy="51269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32334138" cy="5126990"/>
            </a:xfrm>
            <a:custGeom>
              <a:avLst/>
              <a:gdLst/>
              <a:ahLst/>
              <a:cxnLst/>
              <a:rect r="r" b="b" t="t" l="l"/>
              <a:pathLst>
                <a:path h="5126990" w="32334138">
                  <a:moveTo>
                    <a:pt x="29512199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512199" y="5126990"/>
                  </a:lnTo>
                  <a:lnTo>
                    <a:pt x="32334138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458200" y="6565900"/>
            <a:ext cx="374081" cy="295327"/>
            <a:chOff x="0" y="0"/>
            <a:chExt cx="6494284" cy="512699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494284" cy="5126990"/>
            </a:xfrm>
            <a:custGeom>
              <a:avLst/>
              <a:gdLst/>
              <a:ahLst/>
              <a:cxnLst/>
              <a:rect r="r" b="b" t="t" l="l"/>
              <a:pathLst>
                <a:path h="5126990" w="6494284">
                  <a:moveTo>
                    <a:pt x="3672344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672344" y="5126990"/>
                  </a:lnTo>
                  <a:lnTo>
                    <a:pt x="6494284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79644" y="6040557"/>
            <a:ext cx="6078148" cy="543123"/>
            <a:chOff x="0" y="0"/>
            <a:chExt cx="57377543" cy="512699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57377546" cy="5126990"/>
            </a:xfrm>
            <a:custGeom>
              <a:avLst/>
              <a:gdLst/>
              <a:ahLst/>
              <a:cxnLst/>
              <a:rect r="r" b="b" t="t" l="l"/>
              <a:pathLst>
                <a:path h="5126990" w="57377546">
                  <a:moveTo>
                    <a:pt x="54555603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54555603" y="5126990"/>
                  </a:lnTo>
                  <a:lnTo>
                    <a:pt x="57377546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910561" y="3139033"/>
            <a:ext cx="5868851" cy="662355"/>
            <a:chOff x="0" y="0"/>
            <a:chExt cx="45428815" cy="512699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45428815" cy="5126990"/>
            </a:xfrm>
            <a:custGeom>
              <a:avLst/>
              <a:gdLst/>
              <a:ahLst/>
              <a:cxnLst/>
              <a:rect r="r" b="b" t="t" l="l"/>
              <a:pathLst>
                <a:path h="5126990" w="45428815">
                  <a:moveTo>
                    <a:pt x="42606875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42606875" y="5126990"/>
                  </a:lnTo>
                  <a:lnTo>
                    <a:pt x="45428815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478808" y="5046502"/>
            <a:ext cx="4274792" cy="756194"/>
            <a:chOff x="0" y="0"/>
            <a:chExt cx="28983484" cy="512699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28983484" cy="5126990"/>
            </a:xfrm>
            <a:custGeom>
              <a:avLst/>
              <a:gdLst/>
              <a:ahLst/>
              <a:cxnLst/>
              <a:rect r="r" b="b" t="t" l="l"/>
              <a:pathLst>
                <a:path h="5126990" w="28983484">
                  <a:moveTo>
                    <a:pt x="26161544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6161544" y="5126990"/>
                  </a:lnTo>
                  <a:lnTo>
                    <a:pt x="28983484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026322" y="2223593"/>
            <a:ext cx="4306657" cy="915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42"/>
              </a:lnSpc>
            </a:pPr>
            <a:r>
              <a:rPr lang="en-US" spc="48" sz="2415">
                <a:solidFill>
                  <a:srgbClr val="000000"/>
                </a:solidFill>
                <a:latin typeface="Montserrat Classic Bold"/>
              </a:rPr>
              <a:t> Brainstorming on a topic, statement, project or idea</a:t>
            </a:r>
          </a:p>
          <a:p>
            <a:pPr>
              <a:lnSpc>
                <a:spcPts val="2342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153073" y="5249755"/>
            <a:ext cx="5514975" cy="790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66"/>
              </a:lnSpc>
            </a:pPr>
            <a:r>
              <a:rPr lang="en-US" spc="42" sz="2111">
                <a:solidFill>
                  <a:srgbClr val="000000"/>
                </a:solidFill>
                <a:latin typeface="Montserrat Light Bold"/>
              </a:rPr>
              <a:t>Online student portfolio</a:t>
            </a:r>
          </a:p>
          <a:p>
            <a:pPr>
              <a:lnSpc>
                <a:spcPts val="3166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5239788" y="5076630"/>
            <a:ext cx="4539623" cy="492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5"/>
              </a:lnSpc>
              <a:spcBef>
                <a:spcPct val="0"/>
              </a:spcBef>
            </a:pPr>
            <a:r>
              <a:rPr lang="en-US" spc="55" sz="2796">
                <a:solidFill>
                  <a:srgbClr val="000000"/>
                </a:solidFill>
                <a:latin typeface="Montserrat Light"/>
              </a:rPr>
              <a:t>Live question bank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60584" y="307"/>
            <a:ext cx="9779411" cy="2019024"/>
            <a:chOff x="0" y="0"/>
            <a:chExt cx="13039215" cy="2692032"/>
          </a:xfrm>
        </p:grpSpPr>
        <p:pic>
          <p:nvPicPr>
            <p:cNvPr name="Picture 22" id="22"/>
            <p:cNvPicPr>
              <a:picLocks noChangeAspect="true"/>
            </p:cNvPicPr>
            <p:nvPr/>
          </p:nvPicPr>
          <p:blipFill>
            <a:blip r:embed="rId2">
              <a:alphaModFix amt="24000"/>
            </a:blip>
            <a:srcRect l="0" t="39049" r="0" b="40305"/>
            <a:stretch>
              <a:fillRect/>
            </a:stretch>
          </p:blipFill>
          <p:spPr>
            <a:xfrm>
              <a:off x="0" y="0"/>
              <a:ext cx="13039215" cy="2692032"/>
            </a:xfrm>
            <a:prstGeom prst="rect">
              <a:avLst/>
            </a:prstGeom>
          </p:spPr>
        </p:pic>
      </p:grpSp>
      <p:sp>
        <p:nvSpPr>
          <p:cNvPr name="TextBox 23" id="23"/>
          <p:cNvSpPr txBox="true"/>
          <p:nvPr/>
        </p:nvSpPr>
        <p:spPr>
          <a:xfrm rot="0">
            <a:off x="3491858" y="4375150"/>
            <a:ext cx="8248692" cy="388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64"/>
              </a:lnSpc>
              <a:spcBef>
                <a:spcPct val="0"/>
              </a:spcBef>
            </a:pPr>
            <a:r>
              <a:rPr lang="en-US" spc="42" sz="2109">
                <a:solidFill>
                  <a:srgbClr val="000000"/>
                </a:solidFill>
                <a:latin typeface="Montserrat Light Bold"/>
              </a:rPr>
              <a:t> Discussion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-109238" y="4060610"/>
            <a:ext cx="6027438" cy="4130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4"/>
              </a:lnSpc>
              <a:spcBef>
                <a:spcPct val="0"/>
              </a:spcBef>
            </a:pPr>
            <a:r>
              <a:rPr lang="en-US" spc="44" sz="2209">
                <a:solidFill>
                  <a:srgbClr val="000000"/>
                </a:solidFill>
                <a:latin typeface="Montserrat Light Bold"/>
              </a:rPr>
              <a:t>Tops and tips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62942" y="6071865"/>
            <a:ext cx="6102278" cy="413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4"/>
              </a:lnSpc>
              <a:spcBef>
                <a:spcPct val="0"/>
              </a:spcBef>
            </a:pPr>
            <a:r>
              <a:rPr lang="en-US" spc="44" sz="2216">
                <a:solidFill>
                  <a:srgbClr val="000000"/>
                </a:solidFill>
                <a:latin typeface="Montserrat Light Bold"/>
              </a:rPr>
              <a:t>Exit Ticket Padlet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410559" y="3270361"/>
            <a:ext cx="5343041" cy="3425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4"/>
              </a:lnSpc>
              <a:spcBef>
                <a:spcPct val="0"/>
              </a:spcBef>
            </a:pPr>
            <a:r>
              <a:rPr lang="en-US" spc="36" sz="1809">
                <a:solidFill>
                  <a:srgbClr val="000000"/>
                </a:solidFill>
                <a:latin typeface="Montserrat Light Bold"/>
              </a:rPr>
              <a:t>Presenting projects and peer correction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774058" y="867477"/>
            <a:ext cx="5435600" cy="575164"/>
            <a:chOff x="0" y="0"/>
            <a:chExt cx="48453418" cy="5126990"/>
          </a:xfrm>
        </p:grpSpPr>
        <p:sp>
          <p:nvSpPr>
            <p:cNvPr name="Freeform 28" id="28"/>
            <p:cNvSpPr/>
            <p:nvPr/>
          </p:nvSpPr>
          <p:spPr>
            <a:xfrm>
              <a:off x="0" y="0"/>
              <a:ext cx="48453418" cy="5126990"/>
            </a:xfrm>
            <a:custGeom>
              <a:avLst/>
              <a:gdLst/>
              <a:ahLst/>
              <a:cxnLst/>
              <a:rect r="r" b="b" t="t" l="l"/>
              <a:pathLst>
                <a:path h="5126990" w="48453418">
                  <a:moveTo>
                    <a:pt x="45631478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45631478" y="5126990"/>
                  </a:lnTo>
                  <a:lnTo>
                    <a:pt x="4845341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731520" y="952669"/>
            <a:ext cx="543560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Arimo Bold"/>
              </a:rPr>
              <a:t>Delayed error correction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FCC5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1130300" y="4552950"/>
            <a:ext cx="2237946" cy="2001653"/>
            <a:chOff x="0" y="0"/>
            <a:chExt cx="5732310" cy="51269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r="r" b="b" t="t" l="l"/>
              <a:pathLst>
                <a:path h="5126990" w="573231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946150" y="6477000"/>
            <a:ext cx="875675" cy="787223"/>
            <a:chOff x="0" y="0"/>
            <a:chExt cx="5732310" cy="51269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r="r" b="b" t="t" l="l"/>
              <a:pathLst>
                <a:path h="5126990" w="573231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368300" y="4044950"/>
            <a:ext cx="594883" cy="534533"/>
            <a:chOff x="0" y="0"/>
            <a:chExt cx="5732310" cy="512699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r="r" b="b" t="t" l="l"/>
              <a:pathLst>
                <a:path h="5126990" w="573231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-120650" y="-990600"/>
            <a:ext cx="2237946" cy="2001653"/>
            <a:chOff x="0" y="0"/>
            <a:chExt cx="5732310" cy="51269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r="r" b="b" t="t" l="l"/>
              <a:pathLst>
                <a:path h="5126990" w="573231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1225550" y="1016000"/>
            <a:ext cx="594883" cy="534533"/>
            <a:chOff x="0" y="0"/>
            <a:chExt cx="5732310" cy="512699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r="r" b="b" t="t" l="l"/>
              <a:pathLst>
                <a:path h="5126990" w="573231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name="Group 12" id="12"/>
          <p:cNvGrpSpPr/>
          <p:nvPr/>
        </p:nvGrpSpPr>
        <p:grpSpPr>
          <a:xfrm rot="-5400000">
            <a:off x="-454025" y="1981200"/>
            <a:ext cx="875675" cy="787223"/>
            <a:chOff x="0" y="0"/>
            <a:chExt cx="5732310" cy="512699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5732310" cy="5126990"/>
            </a:xfrm>
            <a:custGeom>
              <a:avLst/>
              <a:gdLst/>
              <a:ahLst/>
              <a:cxnLst/>
              <a:rect r="r" b="b" t="t" l="l"/>
              <a:pathLst>
                <a:path h="5126990" w="5732310">
                  <a:moveTo>
                    <a:pt x="291037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910370" y="5126990"/>
                  </a:lnTo>
                  <a:lnTo>
                    <a:pt x="573231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255725" y="4226491"/>
            <a:ext cx="8244566" cy="1224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10"/>
              </a:lnSpc>
            </a:pPr>
            <a:r>
              <a:rPr lang="en-US" spc="64" sz="3206">
                <a:solidFill>
                  <a:srgbClr val="000000"/>
                </a:solidFill>
                <a:latin typeface="Montserrat Light Bold"/>
              </a:rPr>
              <a:t>Try  it and you migh  find new ways </a:t>
            </a:r>
          </a:p>
          <a:p>
            <a:pPr>
              <a:lnSpc>
                <a:spcPts val="4810"/>
              </a:lnSpc>
            </a:pPr>
            <a:r>
              <a:rPr lang="en-US" spc="64" sz="3206">
                <a:solidFill>
                  <a:srgbClr val="000000"/>
                </a:solidFill>
                <a:latin typeface="Montserrat Light Bold"/>
              </a:rPr>
              <a:t>to apply it in your classroom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CB8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367212" y="2685224"/>
            <a:ext cx="6386388" cy="45018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29382" y="206867"/>
            <a:ext cx="4999553" cy="262879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73464" y="363723"/>
            <a:ext cx="8248616" cy="392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4"/>
              </a:lnSpc>
              <a:spcBef>
                <a:spcPct val="0"/>
              </a:spcBef>
            </a:pPr>
            <a:r>
              <a:rPr lang="en-US" spc="43" sz="2196">
                <a:solidFill>
                  <a:srgbClr val="000000"/>
                </a:solidFill>
                <a:latin typeface="Montserrat Light Bold"/>
              </a:rPr>
              <a:t>Miro is the online whiteboard for team collaboration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9382" y="4670947"/>
            <a:ext cx="3084997" cy="904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2"/>
              </a:lnSpc>
            </a:pPr>
            <a:r>
              <a:rPr lang="en-US" sz="2587">
                <a:solidFill>
                  <a:srgbClr val="000000"/>
                </a:solidFill>
                <a:latin typeface="Arimo Bold"/>
              </a:rPr>
              <a:t>Great for preparing </a:t>
            </a:r>
          </a:p>
          <a:p>
            <a:pPr algn="ctr">
              <a:lnSpc>
                <a:spcPts val="3622"/>
              </a:lnSpc>
            </a:pPr>
            <a:r>
              <a:rPr lang="en-US" sz="2587">
                <a:solidFill>
                  <a:srgbClr val="000000"/>
                </a:solidFill>
                <a:latin typeface="Arimo Bold"/>
              </a:rPr>
              <a:t>a flipped lesson </a:t>
            </a:r>
            <a:r>
              <a:rPr lang="en-US" sz="2587">
                <a:solidFill>
                  <a:srgbClr val="000000"/>
                </a:solidFill>
                <a:latin typeface="Arimo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CB8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-2790825" y="2695575"/>
            <a:ext cx="7429602" cy="190479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09575" y="2044636"/>
            <a:ext cx="1162402" cy="9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7"/>
              </a:lnSpc>
            </a:pPr>
            <a:r>
              <a:rPr lang="en-US" spc="144" sz="7244">
                <a:solidFill>
                  <a:srgbClr val="FFFFFF"/>
                </a:solidFill>
                <a:latin typeface="Montserrat Classic Bold"/>
              </a:rPr>
              <a:t>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9575" y="796861"/>
            <a:ext cx="1162402" cy="9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7"/>
              </a:lnSpc>
            </a:pPr>
            <a:r>
              <a:rPr lang="en-US" spc="144" sz="7244">
                <a:solidFill>
                  <a:srgbClr val="FFFFFF"/>
                </a:solidFill>
                <a:latin typeface="Montserrat Classic Bold"/>
              </a:rPr>
              <a:t>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09575" y="3254312"/>
            <a:ext cx="1162402" cy="9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7"/>
              </a:lnSpc>
            </a:pPr>
            <a:r>
              <a:rPr lang="en-US" spc="144" sz="7244">
                <a:solidFill>
                  <a:srgbClr val="FFFFFF"/>
                </a:solidFill>
                <a:latin typeface="Montserrat Classic Bold"/>
              </a:rPr>
              <a:t>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9575" y="4463987"/>
            <a:ext cx="1162402" cy="9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7"/>
              </a:lnSpc>
            </a:pPr>
            <a:r>
              <a:rPr lang="en-US" spc="144" sz="7244">
                <a:solidFill>
                  <a:srgbClr val="FFFFFF"/>
                </a:solidFill>
                <a:latin typeface="Montserrat Classic Bold"/>
              </a:rPr>
              <a:t>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9575" y="5702236"/>
            <a:ext cx="1162402" cy="9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7"/>
              </a:lnSpc>
            </a:pPr>
            <a:r>
              <a:rPr lang="en-US" spc="144" sz="7244">
                <a:solidFill>
                  <a:srgbClr val="FFFFFF"/>
                </a:solidFill>
                <a:latin typeface="Montserrat Classic Bold"/>
              </a:rPr>
              <a:t>T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311400" y="856171"/>
            <a:ext cx="6118706" cy="693611"/>
            <a:chOff x="0" y="0"/>
            <a:chExt cx="8158275" cy="92481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76200"/>
              <a:ext cx="6172200" cy="550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22"/>
                </a:lnSpc>
              </a:pPr>
              <a:r>
                <a:rPr lang="en-US" spc="96" sz="2415">
                  <a:solidFill>
                    <a:srgbClr val="FFFFFF"/>
                  </a:solidFill>
                  <a:latin typeface="Montserrat Classic Bold"/>
                </a:rPr>
                <a:t>SPECIFIC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4233" y="565277"/>
              <a:ext cx="8154042" cy="3595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15"/>
                </a:lnSpc>
              </a:pPr>
              <a:r>
                <a:rPr lang="en-US" spc="32" sz="1609">
                  <a:solidFill>
                    <a:srgbClr val="FFFFFF"/>
                  </a:solidFill>
                  <a:latin typeface="Montserrat Light"/>
                </a:rPr>
                <a:t>You should know the outcome of your goal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311400" y="3319970"/>
            <a:ext cx="6137602" cy="706310"/>
            <a:chOff x="0" y="0"/>
            <a:chExt cx="8183469" cy="941747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76200"/>
              <a:ext cx="6202247" cy="550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22"/>
                </a:lnSpc>
              </a:pPr>
              <a:r>
                <a:rPr lang="en-US" spc="96" sz="2415">
                  <a:solidFill>
                    <a:srgbClr val="FFFFFF"/>
                  </a:solidFill>
                  <a:latin typeface="Montserrat Classic Bold"/>
                </a:rPr>
                <a:t>ACHIEVABLE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4233" y="582210"/>
              <a:ext cx="8179236" cy="3595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15"/>
                </a:lnSpc>
              </a:pPr>
              <a:r>
                <a:rPr lang="en-US" spc="32" sz="1609">
                  <a:solidFill>
                    <a:srgbClr val="FFFFFF"/>
                  </a:solidFill>
                  <a:latin typeface="Montserrat Light"/>
                </a:rPr>
                <a:t>You should be able to achieve your goals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311400" y="4539170"/>
            <a:ext cx="6118225" cy="706310"/>
            <a:chOff x="0" y="0"/>
            <a:chExt cx="8157633" cy="941747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76200"/>
              <a:ext cx="6184900" cy="550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22"/>
                </a:lnSpc>
              </a:pPr>
              <a:r>
                <a:rPr lang="en-US" spc="96" sz="2415">
                  <a:solidFill>
                    <a:srgbClr val="FFFFFF"/>
                  </a:solidFill>
                  <a:latin typeface="Montserrat Classic Bold"/>
                </a:rPr>
                <a:t>RELEVANT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4233" y="582210"/>
              <a:ext cx="8153400" cy="3595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15"/>
                </a:lnSpc>
              </a:pPr>
              <a:r>
                <a:rPr lang="en-US" spc="32" sz="1609">
                  <a:solidFill>
                    <a:srgbClr val="FFFFFF"/>
                  </a:solidFill>
                  <a:latin typeface="Montserrat Light"/>
                </a:rPr>
                <a:t>Will your goal help you in the long run?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311400" y="5732970"/>
            <a:ext cx="6138100" cy="712660"/>
            <a:chOff x="0" y="0"/>
            <a:chExt cx="8184133" cy="950214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76200"/>
              <a:ext cx="6184900" cy="550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22"/>
                </a:lnSpc>
              </a:pPr>
              <a:r>
                <a:rPr lang="en-US" spc="96" sz="2415">
                  <a:solidFill>
                    <a:srgbClr val="FFFFFF"/>
                  </a:solidFill>
                  <a:latin typeface="Montserrat Classic Bold"/>
                </a:rPr>
                <a:t>TIME-BOUND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4233" y="590677"/>
              <a:ext cx="8179900" cy="3595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15"/>
                </a:lnSpc>
              </a:pPr>
              <a:r>
                <a:rPr lang="en-US" spc="32" sz="1609">
                  <a:solidFill>
                    <a:srgbClr val="FFFFFF"/>
                  </a:solidFill>
                  <a:latin typeface="Montserrat Light"/>
                </a:rPr>
                <a:t>Set a time frame for your goals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311400" y="2062670"/>
            <a:ext cx="6118588" cy="706311"/>
            <a:chOff x="0" y="0"/>
            <a:chExt cx="8158118" cy="941747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76200"/>
              <a:ext cx="6163733" cy="5504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22"/>
                </a:lnSpc>
              </a:pPr>
              <a:r>
                <a:rPr lang="en-US" spc="96" sz="2415">
                  <a:solidFill>
                    <a:srgbClr val="FFFFFF"/>
                  </a:solidFill>
                  <a:latin typeface="Montserrat Classic Bold"/>
                </a:rPr>
                <a:t>MEASURABLE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233" y="582210"/>
              <a:ext cx="8153885" cy="3595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15"/>
                </a:lnSpc>
              </a:pPr>
              <a:r>
                <a:rPr lang="en-US" spc="32" sz="1609">
                  <a:solidFill>
                    <a:srgbClr val="FFFFFF"/>
                  </a:solidFill>
                  <a:latin typeface="Montserrat Light"/>
                </a:rPr>
                <a:t>You should know when you will have reached your goal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753600" cy="7315200"/>
          </a:xfrm>
          <a:prstGeom prst="rect">
            <a:avLst/>
          </a:prstGeom>
          <a:solidFill>
            <a:srgbClr val="F2F2F2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5059973" y="1840216"/>
            <a:ext cx="4003915" cy="1905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706"/>
              </a:lnSpc>
            </a:pPr>
            <a:r>
              <a:rPr lang="en-US" spc="179" sz="8975">
                <a:solidFill>
                  <a:srgbClr val="4CB8B4"/>
                </a:solidFill>
                <a:latin typeface="Montserrat Classic Bold"/>
              </a:rPr>
              <a:t>thank you!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59973" y="4647297"/>
            <a:ext cx="4000874" cy="1133415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-5400000">
            <a:off x="-269631" y="4853354"/>
            <a:ext cx="2760958" cy="2230528"/>
            <a:chOff x="0" y="0"/>
            <a:chExt cx="6346308" cy="512699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7" id="7"/>
          <p:cNvGrpSpPr/>
          <p:nvPr/>
        </p:nvGrpSpPr>
        <p:grpSpPr>
          <a:xfrm rot="-5400000">
            <a:off x="820615" y="6060831"/>
            <a:ext cx="2760958" cy="2230528"/>
            <a:chOff x="0" y="0"/>
            <a:chExt cx="6346308" cy="512699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name="Group 9" id="9"/>
          <p:cNvGrpSpPr/>
          <p:nvPr/>
        </p:nvGrpSpPr>
        <p:grpSpPr>
          <a:xfrm rot="-5400000">
            <a:off x="2162908" y="4355123"/>
            <a:ext cx="1754685" cy="1409275"/>
            <a:chOff x="0" y="0"/>
            <a:chExt cx="6383700" cy="512699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8370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83700">
                  <a:moveTo>
                    <a:pt x="35617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1760" y="5126990"/>
                  </a:lnTo>
                  <a:lnTo>
                    <a:pt x="638370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5400000">
            <a:off x="2983523" y="3534508"/>
            <a:ext cx="714376" cy="568253"/>
            <a:chOff x="0" y="0"/>
            <a:chExt cx="6346308" cy="512699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13" id="13"/>
          <p:cNvGrpSpPr/>
          <p:nvPr/>
        </p:nvGrpSpPr>
        <p:grpSpPr>
          <a:xfrm rot="-5400000">
            <a:off x="967154" y="3206262"/>
            <a:ext cx="1517551" cy="1223101"/>
            <a:chOff x="0" y="0"/>
            <a:chExt cx="6361360" cy="512699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6136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name="Group 15" id="15"/>
          <p:cNvGrpSpPr/>
          <p:nvPr/>
        </p:nvGrpSpPr>
        <p:grpSpPr>
          <a:xfrm rot="-5400000">
            <a:off x="-199292" y="1137138"/>
            <a:ext cx="2124365" cy="1708986"/>
            <a:chOff x="0" y="0"/>
            <a:chExt cx="6373228" cy="5126990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637322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73228">
                  <a:moveTo>
                    <a:pt x="3551288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51288" y="5126990"/>
                  </a:lnTo>
                  <a:lnTo>
                    <a:pt x="6373228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-5400000">
            <a:off x="1447800" y="-633046"/>
            <a:ext cx="2760958" cy="2230528"/>
            <a:chOff x="0" y="0"/>
            <a:chExt cx="6346308" cy="512699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19" id="19"/>
          <p:cNvGrpSpPr/>
          <p:nvPr/>
        </p:nvGrpSpPr>
        <p:grpSpPr>
          <a:xfrm rot="-5400000">
            <a:off x="2602523" y="838200"/>
            <a:ext cx="1517551" cy="1223101"/>
            <a:chOff x="0" y="0"/>
            <a:chExt cx="6361360" cy="5126990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6136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82535"/>
            <a:ext cx="9416856" cy="732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2"/>
              </a:lnSpc>
              <a:spcBef>
                <a:spcPct val="0"/>
              </a:spcBef>
            </a:pPr>
            <a:r>
              <a:rPr lang="en-US" spc="45" sz="2294">
                <a:solidFill>
                  <a:srgbClr val="4CB8B4"/>
                </a:solidFill>
                <a:latin typeface="Montserrat Light Bold"/>
              </a:rPr>
              <a:t>Plan</a:t>
            </a:r>
          </a:p>
          <a:p>
            <a:pPr algn="ctr">
              <a:lnSpc>
                <a:spcPts val="3442"/>
              </a:lnSpc>
              <a:spcBef>
                <a:spcPct val="0"/>
              </a:spcBef>
            </a:pPr>
            <a:r>
              <a:rPr lang="en-US" spc="45" sz="2294">
                <a:solidFill>
                  <a:srgbClr val="000000"/>
                </a:solidFill>
                <a:latin typeface="Montserrat Light"/>
              </a:rPr>
              <a:t>Figure out which lesson in particular you want to flip. Outline the key learning outcomes and a lesson plan.</a:t>
            </a:r>
          </a:p>
          <a:p>
            <a:pPr algn="ctr">
              <a:lnSpc>
                <a:spcPts val="3442"/>
              </a:lnSpc>
              <a:spcBef>
                <a:spcPct val="0"/>
              </a:spcBef>
            </a:pPr>
          </a:p>
          <a:p>
            <a:pPr algn="ctr">
              <a:lnSpc>
                <a:spcPts val="3442"/>
              </a:lnSpc>
              <a:spcBef>
                <a:spcPct val="0"/>
              </a:spcBef>
            </a:pPr>
            <a:r>
              <a:rPr lang="en-US" spc="45" sz="2294">
                <a:solidFill>
                  <a:srgbClr val="DF9239"/>
                </a:solidFill>
                <a:latin typeface="Montserrat Light Bold"/>
              </a:rPr>
              <a:t>Record</a:t>
            </a:r>
          </a:p>
          <a:p>
            <a:pPr algn="ctr">
              <a:lnSpc>
                <a:spcPts val="3442"/>
              </a:lnSpc>
              <a:spcBef>
                <a:spcPct val="0"/>
              </a:spcBef>
            </a:pPr>
            <a:r>
              <a:rPr lang="en-US" spc="45" sz="2294">
                <a:solidFill>
                  <a:srgbClr val="000000"/>
                </a:solidFill>
                <a:latin typeface="Montserrat Light"/>
              </a:rPr>
              <a:t>Instead of teaching this lesson in-person, make a video, select the text or any other resources. A screencast works. Make sure it contains all the key elements you’d mention in the classroom. </a:t>
            </a:r>
          </a:p>
          <a:p>
            <a:pPr algn="ctr">
              <a:lnSpc>
                <a:spcPts val="3442"/>
              </a:lnSpc>
              <a:spcBef>
                <a:spcPct val="0"/>
              </a:spcBef>
            </a:pPr>
          </a:p>
          <a:p>
            <a:pPr algn="ctr">
              <a:lnSpc>
                <a:spcPts val="3442"/>
              </a:lnSpc>
              <a:spcBef>
                <a:spcPct val="0"/>
              </a:spcBef>
            </a:pPr>
            <a:r>
              <a:rPr lang="en-US" spc="45" sz="2294">
                <a:solidFill>
                  <a:srgbClr val="FF7477"/>
                </a:solidFill>
                <a:latin typeface="Montserrat Light Bold"/>
              </a:rPr>
              <a:t>Share</a:t>
            </a:r>
          </a:p>
          <a:p>
            <a:pPr algn="ctr">
              <a:lnSpc>
                <a:spcPts val="3442"/>
              </a:lnSpc>
              <a:spcBef>
                <a:spcPct val="0"/>
              </a:spcBef>
            </a:pPr>
            <a:r>
              <a:rPr lang="en-US" spc="45" sz="2294">
                <a:solidFill>
                  <a:srgbClr val="000000"/>
                </a:solidFill>
                <a:latin typeface="Montserrat Light"/>
              </a:rPr>
              <a:t>Send it to your students. Make it engaging and clear. Explain that the content will be fully discussed in class. Ask your students to make notes \ask questions</a:t>
            </a:r>
          </a:p>
          <a:p>
            <a:pPr algn="ctr">
              <a:lnSpc>
                <a:spcPts val="5025"/>
              </a:lnSpc>
              <a:spcBef>
                <a:spcPct val="0"/>
              </a:spcBef>
            </a:pPr>
          </a:p>
          <a:p>
            <a:pPr algn="ctr">
              <a:lnSpc>
                <a:spcPts val="1714"/>
              </a:lnSpc>
              <a:spcBef>
                <a:spcPct val="0"/>
              </a:spcBef>
            </a:pPr>
          </a:p>
          <a:p>
            <a:pPr algn="ctr">
              <a:lnSpc>
                <a:spcPts val="1714"/>
              </a:lnSpc>
              <a:spcBef>
                <a:spcPct val="0"/>
              </a:spcBef>
            </a:pPr>
          </a:p>
          <a:p>
            <a:pPr algn="ctr">
              <a:lnSpc>
                <a:spcPts val="171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D8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31703" y="6044013"/>
            <a:ext cx="1754685" cy="1409275"/>
            <a:chOff x="0" y="0"/>
            <a:chExt cx="6383700" cy="51269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8370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83700">
                  <a:moveTo>
                    <a:pt x="35617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61760" y="5126990"/>
                  </a:lnTo>
                  <a:lnTo>
                    <a:pt x="638370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929577" y="6764984"/>
            <a:ext cx="714376" cy="568253"/>
            <a:chOff x="0" y="0"/>
            <a:chExt cx="6346308" cy="51269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28813" y="4822779"/>
            <a:ext cx="1517551" cy="1223101"/>
            <a:chOff x="0" y="0"/>
            <a:chExt cx="6361360" cy="512699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6136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rcRect l="0" t="0" r="10417" b="0"/>
          <a:stretch>
            <a:fillRect/>
          </a:stretch>
        </p:blipFill>
        <p:spPr>
          <a:xfrm flipH="false" flipV="false" rot="0">
            <a:off x="243918" y="74698"/>
            <a:ext cx="3356793" cy="1970287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 rot="0">
            <a:off x="2819717" y="-26587"/>
            <a:ext cx="7341947" cy="1698606"/>
            <a:chOff x="0" y="0"/>
            <a:chExt cx="22160902" cy="512699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2160902" cy="5126990"/>
            </a:xfrm>
            <a:custGeom>
              <a:avLst/>
              <a:gdLst/>
              <a:ahLst/>
              <a:cxnLst/>
              <a:rect r="r" b="b" t="t" l="l"/>
              <a:pathLst>
                <a:path h="5126990" w="22160902">
                  <a:moveTo>
                    <a:pt x="19338962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19338962" y="5126990"/>
                  </a:lnTo>
                  <a:lnTo>
                    <a:pt x="22160902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9044877" y="694384"/>
            <a:ext cx="714376" cy="568253"/>
            <a:chOff x="0" y="0"/>
            <a:chExt cx="6346308" cy="512699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8644113" y="-1247821"/>
            <a:ext cx="1517551" cy="1223101"/>
            <a:chOff x="0" y="0"/>
            <a:chExt cx="6361360" cy="5126990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636136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61360">
                  <a:moveTo>
                    <a:pt x="353942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39420" y="5126990"/>
                  </a:lnTo>
                  <a:lnTo>
                    <a:pt x="6361360" y="2564130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28813" y="1936823"/>
            <a:ext cx="8713741" cy="4326961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3849836" y="304789"/>
            <a:ext cx="5909417" cy="1452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4"/>
              </a:lnSpc>
            </a:pPr>
            <a:r>
              <a:rPr lang="en-US" spc="40" sz="2009">
                <a:solidFill>
                  <a:srgbClr val="000000"/>
                </a:solidFill>
                <a:latin typeface="Montserrat Light Bold"/>
              </a:rPr>
              <a:t>creating  presentations, infografics </a:t>
            </a:r>
          </a:p>
          <a:p>
            <a:pPr algn="ctr">
              <a:lnSpc>
                <a:spcPts val="3014"/>
              </a:lnSpc>
            </a:pPr>
            <a:r>
              <a:rPr lang="en-US" spc="40" sz="2009">
                <a:solidFill>
                  <a:srgbClr val="000000"/>
                </a:solidFill>
                <a:latin typeface="Montserrat Light Bold"/>
              </a:rPr>
              <a:t>or videos for students</a:t>
            </a:r>
          </a:p>
          <a:p>
            <a:pPr algn="ctr">
              <a:lnSpc>
                <a:spcPts val="2714"/>
              </a:lnSpc>
            </a:pPr>
            <a:r>
              <a:rPr lang="en-US" spc="36" sz="1809">
                <a:solidFill>
                  <a:srgbClr val="000000"/>
                </a:solidFill>
                <a:latin typeface="Montserrat Light Bold"/>
              </a:rPr>
              <a:t>collaboration\  group projects</a:t>
            </a:r>
          </a:p>
          <a:p>
            <a:pPr algn="ctr">
              <a:lnSpc>
                <a:spcPts val="2415"/>
              </a:lnSpc>
              <a:spcBef>
                <a:spcPct val="0"/>
              </a:spcBef>
            </a:pP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4"/>
          <a:srcRect l="0" t="0" r="0" b="3791"/>
          <a:stretch>
            <a:fillRect/>
          </a:stretch>
        </p:blipFill>
        <p:spPr>
          <a:xfrm flipH="false" flipV="false" rot="0">
            <a:off x="3253128" y="5937820"/>
            <a:ext cx="6248375" cy="1291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D8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626" t="11064" r="4403" b="74945"/>
          <a:stretch>
            <a:fillRect/>
          </a:stretch>
        </p:blipFill>
        <p:spPr>
          <a:xfrm flipH="false" flipV="false" rot="0">
            <a:off x="0" y="360426"/>
            <a:ext cx="9753600" cy="329717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4045109"/>
            <a:ext cx="9753600" cy="2353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Arimo"/>
              </a:rPr>
              <a:t>  Students watch videos or work with some vocabulary or grammmar at home,</a:t>
            </a: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Arimo"/>
              </a:rPr>
              <a:t>   </a:t>
            </a:r>
            <a:r>
              <a:rPr lang="en-US" sz="3599">
                <a:solidFill>
                  <a:srgbClr val="000000"/>
                </a:solidFill>
                <a:latin typeface="Arimo"/>
              </a:rPr>
              <a:t>Then you start by checking whether they understood the concept or language introduced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347399" y="1420932"/>
            <a:ext cx="3189780" cy="154721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848396" y="2566223"/>
            <a:ext cx="6998007" cy="1091377"/>
            <a:chOff x="0" y="0"/>
            <a:chExt cx="32875211" cy="512699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32875212" cy="5126990"/>
            </a:xfrm>
            <a:custGeom>
              <a:avLst/>
              <a:gdLst/>
              <a:ahLst/>
              <a:cxnLst/>
              <a:rect r="r" b="b" t="t" l="l"/>
              <a:pathLst>
                <a:path h="5126990" w="32875212">
                  <a:moveTo>
                    <a:pt x="30053269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0053269" y="5126990"/>
                  </a:lnTo>
                  <a:lnTo>
                    <a:pt x="32875212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253213" y="4568089"/>
            <a:ext cx="714376" cy="568253"/>
            <a:chOff x="0" y="0"/>
            <a:chExt cx="6346308" cy="512699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46308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46308">
                  <a:moveTo>
                    <a:pt x="3524367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4367" y="5126990"/>
                  </a:lnTo>
                  <a:lnTo>
                    <a:pt x="6346308" y="2564130"/>
                  </a:lnTo>
                  <a:close/>
                </a:path>
              </a:pathLst>
            </a:custGeom>
            <a:solidFill>
              <a:srgbClr val="FFCC58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74667" y="4164461"/>
            <a:ext cx="8662512" cy="1223101"/>
            <a:chOff x="0" y="0"/>
            <a:chExt cx="36312038" cy="512699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36312038" cy="5126990"/>
            </a:xfrm>
            <a:custGeom>
              <a:avLst/>
              <a:gdLst/>
              <a:ahLst/>
              <a:cxnLst/>
              <a:rect r="r" b="b" t="t" l="l"/>
              <a:pathLst>
                <a:path h="5126990" w="36312038">
                  <a:moveTo>
                    <a:pt x="33490098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3490098" y="5126990"/>
                  </a:lnTo>
                  <a:lnTo>
                    <a:pt x="36312038" y="2564130"/>
                  </a:lnTo>
                  <a:close/>
                </a:path>
              </a:pathLst>
            </a:custGeom>
            <a:solidFill>
              <a:srgbClr val="4CB8B4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675077" y="6342185"/>
            <a:ext cx="718955" cy="575164"/>
            <a:chOff x="0" y="0"/>
            <a:chExt cx="6408833" cy="512699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408833" cy="5126990"/>
            </a:xfrm>
            <a:custGeom>
              <a:avLst/>
              <a:gdLst/>
              <a:ahLst/>
              <a:cxnLst/>
              <a:rect r="r" b="b" t="t" l="l"/>
              <a:pathLst>
                <a:path h="5126990" w="6408833">
                  <a:moveTo>
                    <a:pt x="3586893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86893" y="5126990"/>
                  </a:lnTo>
                  <a:lnTo>
                    <a:pt x="6408833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12706" t="10258" r="0" b="12682"/>
          <a:stretch>
            <a:fillRect/>
          </a:stretch>
        </p:blipFill>
        <p:spPr>
          <a:xfrm flipH="false" flipV="false" rot="0">
            <a:off x="244200" y="38936"/>
            <a:ext cx="3446777" cy="1976224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3321441" y="443938"/>
            <a:ext cx="6524962" cy="575164"/>
            <a:chOff x="0" y="0"/>
            <a:chExt cx="58164087" cy="512699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58164090" cy="5126990"/>
            </a:xfrm>
            <a:custGeom>
              <a:avLst/>
              <a:gdLst/>
              <a:ahLst/>
              <a:cxnLst/>
              <a:rect r="r" b="b" t="t" l="l"/>
              <a:pathLst>
                <a:path h="5126990" w="58164090">
                  <a:moveTo>
                    <a:pt x="55342148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55342148" y="5126990"/>
                  </a:lnTo>
                  <a:lnTo>
                    <a:pt x="58164090" y="2564130"/>
                  </a:lnTo>
                  <a:close/>
                </a:path>
              </a:pathLst>
            </a:custGeom>
            <a:solidFill>
              <a:srgbClr val="FF7477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rcRect l="10530" t="0" r="10530" b="0"/>
          <a:stretch>
            <a:fillRect/>
          </a:stretch>
        </p:blipFill>
        <p:spPr>
          <a:xfrm flipH="false" flipV="false" rot="0">
            <a:off x="2945848" y="4587939"/>
            <a:ext cx="2079428" cy="232941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rcRect l="0" t="27206" r="0" b="14133"/>
          <a:stretch>
            <a:fillRect/>
          </a:stretch>
        </p:blipFill>
        <p:spPr>
          <a:xfrm flipH="false" flipV="false" rot="0">
            <a:off x="323534" y="5730634"/>
            <a:ext cx="2997907" cy="61155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274954" y="3642822"/>
            <a:ext cx="2670894" cy="149352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rcRect l="0" t="0" r="0" b="15411"/>
          <a:stretch>
            <a:fillRect/>
          </a:stretch>
        </p:blipFill>
        <p:spPr>
          <a:xfrm flipH="false" flipV="false" rot="0">
            <a:off x="3470897" y="1258026"/>
            <a:ext cx="2095728" cy="996057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4223446" y="500972"/>
            <a:ext cx="3842901" cy="394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5"/>
              </a:lnSpc>
              <a:spcBef>
                <a:spcPct val="0"/>
              </a:spcBef>
            </a:pPr>
            <a:r>
              <a:rPr lang="en-US" spc="43" sz="2150">
                <a:solidFill>
                  <a:srgbClr val="000000"/>
                </a:solidFill>
                <a:latin typeface="Montserrat Light"/>
              </a:rPr>
              <a:t>creating educational videos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411311" y="2711307"/>
            <a:ext cx="4982722" cy="73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1"/>
              </a:lnSpc>
              <a:spcBef>
                <a:spcPct val="0"/>
              </a:spcBef>
            </a:pPr>
            <a:r>
              <a:rPr lang="en-US" spc="38" sz="1947">
                <a:solidFill>
                  <a:srgbClr val="000000"/>
                </a:solidFill>
                <a:latin typeface="Montserrat Light"/>
              </a:rPr>
              <a:t>posting tasks\ asking questions\ making notes\ promoting discussion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111330" y="4107311"/>
            <a:ext cx="5425849" cy="1175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4"/>
              </a:lnSpc>
              <a:spcBef>
                <a:spcPct val="0"/>
              </a:spcBef>
            </a:pPr>
            <a:r>
              <a:rPr lang="en-US" spc="41" sz="2096">
                <a:solidFill>
                  <a:srgbClr val="000000"/>
                </a:solidFill>
                <a:latin typeface="Montserrat Light"/>
              </a:rPr>
              <a:t>concept checking questions\</a:t>
            </a:r>
          </a:p>
          <a:p>
            <a:pPr algn="ctr">
              <a:lnSpc>
                <a:spcPts val="3144"/>
              </a:lnSpc>
              <a:spcBef>
                <a:spcPct val="0"/>
              </a:spcBef>
            </a:pPr>
            <a:r>
              <a:rPr lang="en-US" spc="41" sz="2096">
                <a:solidFill>
                  <a:srgbClr val="000000"/>
                </a:solidFill>
                <a:latin typeface="Montserrat Light"/>
              </a:rPr>
              <a:t>checking comprehension\</a:t>
            </a:r>
          </a:p>
          <a:p>
            <a:pPr algn="ctr">
              <a:lnSpc>
                <a:spcPts val="3144"/>
              </a:lnSpc>
              <a:spcBef>
                <a:spcPct val="0"/>
              </a:spcBef>
            </a:pPr>
            <a:r>
              <a:rPr lang="en-US" spc="41" sz="2096">
                <a:solidFill>
                  <a:srgbClr val="000000"/>
                </a:solidFill>
                <a:latin typeface="Montserrat Light"/>
              </a:rPr>
              <a:t> sharing opinions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CB8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42110" y="731520"/>
            <a:ext cx="4999553" cy="262879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31520" y="3463152"/>
            <a:ext cx="4941630" cy="300272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92004" y="5192991"/>
            <a:ext cx="3214642" cy="196187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4293698" y="220253"/>
            <a:ext cx="4728382" cy="248621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5906105" y="2889476"/>
            <a:ext cx="3576403" cy="35764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31520" y="731520"/>
            <a:ext cx="8290560" cy="5852160"/>
          </a:xfrm>
          <a:prstGeom prst="rect">
            <a:avLst/>
          </a:prstGeom>
          <a:solidFill>
            <a:srgbClr val="4CB8B4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798541" y="3394804"/>
            <a:ext cx="4863513" cy="69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3"/>
              </a:lnSpc>
            </a:pPr>
            <a:r>
              <a:rPr lang="en-US" sz="3959">
                <a:solidFill>
                  <a:srgbClr val="000000"/>
                </a:solidFill>
                <a:latin typeface="Arimo"/>
              </a:rPr>
              <a:t>Dangerous definitions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1520" y="888215"/>
            <a:ext cx="3682448" cy="903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6"/>
              </a:lnSpc>
              <a:spcBef>
                <a:spcPct val="0"/>
              </a:spcBef>
            </a:pPr>
            <a:r>
              <a:rPr lang="en-US" spc="96" sz="4824">
                <a:solidFill>
                  <a:srgbClr val="4CB8B4"/>
                </a:solidFill>
                <a:latin typeface="Montserrat Light Bold"/>
              </a:rPr>
              <a:t>bamboozle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92925" y="598170"/>
            <a:ext cx="2698871" cy="91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6"/>
              </a:lnSpc>
              <a:spcBef>
                <a:spcPct val="0"/>
              </a:spcBef>
            </a:pPr>
            <a:r>
              <a:rPr lang="en-US" spc="98" sz="4904">
                <a:solidFill>
                  <a:srgbClr val="DF9239"/>
                </a:solidFill>
                <a:latin typeface="Montserrat Light Bold"/>
              </a:rPr>
              <a:t>l</a:t>
            </a:r>
            <a:r>
              <a:rPr lang="en-US" spc="98" sz="4904">
                <a:solidFill>
                  <a:srgbClr val="DF9239"/>
                </a:solidFill>
                <a:latin typeface="Montserrat Light Bold"/>
              </a:rPr>
              <a:t>ollygag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6492" y="5694075"/>
            <a:ext cx="3855364" cy="807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8"/>
              </a:lnSpc>
              <a:spcBef>
                <a:spcPct val="0"/>
              </a:spcBef>
            </a:pPr>
            <a:r>
              <a:rPr lang="en-US" spc="87" sz="4392">
                <a:solidFill>
                  <a:srgbClr val="3999D8"/>
                </a:solidFill>
                <a:latin typeface="Montserrat Light Bold"/>
              </a:rPr>
              <a:t>s</a:t>
            </a:r>
            <a:r>
              <a:rPr lang="en-US" spc="87" sz="4392">
                <a:solidFill>
                  <a:srgbClr val="3999D8"/>
                </a:solidFill>
                <a:latin typeface="Montserrat Light Bold"/>
              </a:rPr>
              <a:t>henanigans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482727" y="4876584"/>
            <a:ext cx="3036094" cy="839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6"/>
              </a:lnSpc>
              <a:spcBef>
                <a:spcPct val="0"/>
              </a:spcBef>
            </a:pPr>
            <a:r>
              <a:rPr lang="en-US" spc="90" sz="4510">
                <a:solidFill>
                  <a:srgbClr val="00C2CB"/>
                </a:solidFill>
                <a:latin typeface="Montserrat Light Bold"/>
              </a:rPr>
              <a:t>phubbing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81542" y="2873081"/>
            <a:ext cx="4356241" cy="16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5"/>
              </a:lnSpc>
            </a:pPr>
            <a:r>
              <a:rPr lang="en-US" sz="3132">
                <a:solidFill>
                  <a:srgbClr val="000000"/>
                </a:solidFill>
                <a:latin typeface="Arimo"/>
              </a:rPr>
              <a:t>part os speech/ meaning</a:t>
            </a:r>
          </a:p>
          <a:p>
            <a:pPr algn="ctr">
              <a:lnSpc>
                <a:spcPts val="4385"/>
              </a:lnSpc>
            </a:pPr>
          </a:p>
          <a:p>
            <a:pPr algn="ctr">
              <a:lnSpc>
                <a:spcPts val="4385"/>
              </a:lnSpc>
            </a:pPr>
            <a:r>
              <a:rPr lang="en-US" sz="3132">
                <a:solidFill>
                  <a:srgbClr val="000000"/>
                </a:solidFill>
                <a:latin typeface="Arimo"/>
              </a:rPr>
              <a:t>???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6734" r="0" b="7655"/>
          <a:stretch>
            <a:fillRect/>
          </a:stretch>
        </p:blipFill>
        <p:spPr>
          <a:xfrm flipH="false" flipV="false" rot="0">
            <a:off x="434544" y="458996"/>
            <a:ext cx="4273971" cy="181572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75134" y="4818860"/>
            <a:ext cx="3964529" cy="163112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185" r="6343" b="185"/>
          <a:stretch>
            <a:fillRect/>
          </a:stretch>
        </p:blipFill>
        <p:spPr>
          <a:xfrm flipH="false" flipV="false" rot="0">
            <a:off x="4441906" y="4167430"/>
            <a:ext cx="4774386" cy="293398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1844" y="1732477"/>
            <a:ext cx="9413729" cy="2388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3"/>
              </a:lnSpc>
            </a:pPr>
            <a:r>
              <a:rPr lang="en-US" sz="2731">
                <a:solidFill>
                  <a:srgbClr val="E5931A"/>
                </a:solidFill>
                <a:latin typeface="Arimo Bold"/>
              </a:rPr>
              <a:t>Edpuzzle</a:t>
            </a:r>
            <a:r>
              <a:rPr lang="en-US" sz="2731">
                <a:solidFill>
                  <a:srgbClr val="000000"/>
                </a:solidFill>
                <a:latin typeface="Arimo"/>
              </a:rPr>
              <a:t> is usually called </a:t>
            </a:r>
            <a:r>
              <a:rPr lang="en-US" sz="2731">
                <a:solidFill>
                  <a:srgbClr val="000000"/>
                </a:solidFill>
                <a:latin typeface="Arimo Bold"/>
              </a:rPr>
              <a:t>a tool for a flipped classroom</a:t>
            </a:r>
            <a:r>
              <a:rPr lang="en-US" sz="2731">
                <a:solidFill>
                  <a:srgbClr val="000000"/>
                </a:solidFill>
                <a:latin typeface="Arimo"/>
              </a:rPr>
              <a:t> </a:t>
            </a:r>
          </a:p>
          <a:p>
            <a:pPr algn="ctr">
              <a:lnSpc>
                <a:spcPts val="3823"/>
              </a:lnSpc>
            </a:pPr>
            <a:r>
              <a:rPr lang="en-US" sz="2731">
                <a:solidFill>
                  <a:srgbClr val="000000"/>
                </a:solidFill>
                <a:latin typeface="Arimo"/>
              </a:rPr>
              <a:t>This free service allows to </a:t>
            </a:r>
            <a:r>
              <a:rPr lang="en-US" sz="2731">
                <a:solidFill>
                  <a:srgbClr val="000000"/>
                </a:solidFill>
                <a:latin typeface="Arimo Bold"/>
              </a:rPr>
              <a:t>create educational videos with </a:t>
            </a:r>
          </a:p>
          <a:p>
            <a:pPr algn="ctr">
              <a:lnSpc>
                <a:spcPts val="3823"/>
              </a:lnSpc>
            </a:pPr>
            <a:r>
              <a:rPr lang="en-US" sz="2731">
                <a:solidFill>
                  <a:srgbClr val="000000"/>
                </a:solidFill>
                <a:latin typeface="Arimo Bold"/>
              </a:rPr>
              <a:t>build-in questions, quizes or comments</a:t>
            </a:r>
            <a:r>
              <a:rPr lang="en-US" sz="2731">
                <a:solidFill>
                  <a:srgbClr val="000000"/>
                </a:solidFill>
                <a:latin typeface="Arimo"/>
              </a:rPr>
              <a:t>. Any YouTube video can be easily turned into a real video lesson to boost interaction and thinking and offering feedback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DAExrm-6YxI</dc:identifier>
  <dcterms:modified xsi:type="dcterms:W3CDTF">2011-08-01T06:04:30Z</dcterms:modified>
  <cp:revision>1</cp:revision>
  <dc:title>Flipped classroom</dc:title>
</cp:coreProperties>
</file>