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403" r:id="rId4"/>
    <p:sldId id="261" r:id="rId5"/>
    <p:sldId id="262" r:id="rId6"/>
    <p:sldId id="263" r:id="rId7"/>
    <p:sldId id="265" r:id="rId8"/>
    <p:sldId id="280" r:id="rId9"/>
    <p:sldId id="391" r:id="rId10"/>
    <p:sldId id="389" r:id="rId11"/>
    <p:sldId id="390" r:id="rId12"/>
    <p:sldId id="283" r:id="rId13"/>
    <p:sldId id="284" r:id="rId14"/>
    <p:sldId id="317" r:id="rId15"/>
    <p:sldId id="289" r:id="rId16"/>
    <p:sldId id="365" r:id="rId17"/>
    <p:sldId id="316" r:id="rId18"/>
    <p:sldId id="273" r:id="rId19"/>
    <p:sldId id="274" r:id="rId20"/>
    <p:sldId id="275" r:id="rId21"/>
    <p:sldId id="291" r:id="rId22"/>
    <p:sldId id="370" r:id="rId23"/>
    <p:sldId id="276" r:id="rId24"/>
    <p:sldId id="371" r:id="rId25"/>
    <p:sldId id="277" r:id="rId26"/>
    <p:sldId id="293" r:id="rId27"/>
    <p:sldId id="296" r:id="rId28"/>
    <p:sldId id="294" r:id="rId29"/>
    <p:sldId id="295" r:id="rId30"/>
    <p:sldId id="297" r:id="rId31"/>
    <p:sldId id="298" r:id="rId32"/>
    <p:sldId id="306" r:id="rId33"/>
    <p:sldId id="395" r:id="rId34"/>
    <p:sldId id="308" r:id="rId35"/>
    <p:sldId id="360" r:id="rId36"/>
    <p:sldId id="366" r:id="rId37"/>
    <p:sldId id="330" r:id="rId38"/>
    <p:sldId id="331" r:id="rId39"/>
    <p:sldId id="332" r:id="rId40"/>
    <p:sldId id="334" r:id="rId41"/>
    <p:sldId id="309" r:id="rId42"/>
    <p:sldId id="335" r:id="rId43"/>
    <p:sldId id="333" r:id="rId44"/>
    <p:sldId id="396" r:id="rId45"/>
    <p:sldId id="361" r:id="rId46"/>
    <p:sldId id="337" r:id="rId47"/>
    <p:sldId id="338" r:id="rId48"/>
    <p:sldId id="346" r:id="rId49"/>
    <p:sldId id="345" r:id="rId50"/>
    <p:sldId id="339" r:id="rId51"/>
    <p:sldId id="340" r:id="rId52"/>
    <p:sldId id="397" r:id="rId53"/>
    <p:sldId id="401" r:id="rId54"/>
    <p:sldId id="310" r:id="rId55"/>
    <p:sldId id="311" r:id="rId56"/>
    <p:sldId id="368" r:id="rId57"/>
    <p:sldId id="367" r:id="rId58"/>
    <p:sldId id="300" r:id="rId59"/>
    <p:sldId id="301" r:id="rId60"/>
    <p:sldId id="304" r:id="rId61"/>
    <p:sldId id="305" r:id="rId62"/>
    <p:sldId id="302" r:id="rId63"/>
    <p:sldId id="303" r:id="rId64"/>
    <p:sldId id="320" r:id="rId65"/>
    <p:sldId id="321" r:id="rId66"/>
    <p:sldId id="322" r:id="rId67"/>
    <p:sldId id="398" r:id="rId68"/>
    <p:sldId id="405" r:id="rId69"/>
    <p:sldId id="323" r:id="rId70"/>
    <p:sldId id="393" r:id="rId71"/>
    <p:sldId id="354" r:id="rId72"/>
    <p:sldId id="399" r:id="rId73"/>
    <p:sldId id="406" r:id="rId74"/>
    <p:sldId id="326" r:id="rId75"/>
    <p:sldId id="375" r:id="rId76"/>
    <p:sldId id="376" r:id="rId77"/>
    <p:sldId id="377" r:id="rId78"/>
    <p:sldId id="400" r:id="rId79"/>
    <p:sldId id="382" r:id="rId80"/>
    <p:sldId id="383" r:id="rId81"/>
    <p:sldId id="379" r:id="rId82"/>
    <p:sldId id="384" r:id="rId83"/>
    <p:sldId id="385" r:id="rId84"/>
    <p:sldId id="358" r:id="rId85"/>
    <p:sldId id="407" r:id="rId86"/>
    <p:sldId id="394" r:id="rId87"/>
    <p:sldId id="404" r:id="rId88"/>
    <p:sldId id="282"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957" autoAdjust="0"/>
  </p:normalViewPr>
  <p:slideViewPr>
    <p:cSldViewPr snapToGrid="0">
      <p:cViewPr varScale="1">
        <p:scale>
          <a:sx n="69" d="100"/>
          <a:sy n="69" d="100"/>
        </p:scale>
        <p:origin x="72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uk-UA" smtClean="0"/>
              <a:t>Зразок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967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Date Placeholder 2"/>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221549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uk-UA" smtClean="0"/>
              <a:t>Зразок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323666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uk-UA" smtClean="0"/>
              <a:t>Зразок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4094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uk-UA" smtClean="0"/>
              <a:t>Зразок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228414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uk-UA" smtClean="0"/>
              <a:t>Зразок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uk-UA" smtClean="0"/>
              <a:t>Редагувати стиль зразка тексту</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07815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uk-UA" smtClean="0"/>
              <a:t>Зразок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uk-UA" smtClean="0"/>
              <a:t>Редагувати стиль зразка тексту</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313917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1823152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131429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nchor="ct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145551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uk-UA" smtClean="0"/>
              <a:t>Зразок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284584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314738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187251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165814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218704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uk-UA" smtClean="0"/>
              <a:t>Зразок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1386100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uk-UA" smtClean="0"/>
              <a:t>Зразок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782B899D-A1B0-4F72-9B60-C12A3E1C2771}" type="datetimeFigureOut">
              <a:rPr lang="uk-UA" smtClean="0"/>
              <a:pPr/>
              <a:t>01.12.2021</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99FA635-5262-4247-8CD0-2C3B391B43CC}" type="slidenum">
              <a:rPr lang="uk-UA" smtClean="0"/>
              <a:pPr/>
              <a:t>‹№›</a:t>
            </a:fld>
            <a:endParaRPr lang="uk-UA"/>
          </a:p>
        </p:txBody>
      </p:sp>
    </p:spTree>
    <p:extLst>
      <p:ext uri="{BB962C8B-B14F-4D97-AF65-F5344CB8AC3E}">
        <p14:creationId xmlns:p14="http://schemas.microsoft.com/office/powerpoint/2010/main" val="259955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82B899D-A1B0-4F72-9B60-C12A3E1C2771}" type="datetimeFigureOut">
              <a:rPr lang="uk-UA" smtClean="0"/>
              <a:pPr/>
              <a:t>01.12.2021</a:t>
            </a:fld>
            <a:endParaRPr lang="uk-U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uk-U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99FA635-5262-4247-8CD0-2C3B391B43CC}" type="slidenum">
              <a:rPr lang="uk-UA" smtClean="0"/>
              <a:pPr/>
              <a:t>‹№›</a:t>
            </a:fld>
            <a:endParaRPr lang="uk-UA"/>
          </a:p>
        </p:txBody>
      </p:sp>
    </p:spTree>
    <p:extLst>
      <p:ext uri="{BB962C8B-B14F-4D97-AF65-F5344CB8AC3E}">
        <p14:creationId xmlns:p14="http://schemas.microsoft.com/office/powerpoint/2010/main" val="21841186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89245" y="-736979"/>
            <a:ext cx="9033680" cy="3398292"/>
          </a:xfrm>
        </p:spPr>
        <p:txBody>
          <a:bodyPr>
            <a:normAutofit/>
          </a:bodyPr>
          <a:lstStyle/>
          <a:p>
            <a:pPr algn="ctr"/>
            <a:r>
              <a:rPr lang="uk-UA" sz="4400" dirty="0" smtClean="0">
                <a:solidFill>
                  <a:schemeClr val="bg1"/>
                </a:solidFill>
                <a:latin typeface="Arial Black" panose="020B0A04020102020204" pitchFamily="34" charset="0"/>
                <a:cs typeface="Times New Roman" panose="02020603050405020304" pitchFamily="18" charset="0"/>
              </a:rPr>
              <a:t>РОЗВИТОК КРИТИЧНОГО МИСЛЕННЯ УЧНІВ </a:t>
            </a:r>
            <a:r>
              <a:rPr lang="en-US" sz="4400" dirty="0" smtClean="0">
                <a:solidFill>
                  <a:schemeClr val="bg1"/>
                </a:solidFill>
                <a:latin typeface="Arial Black" panose="020B0A04020102020204" pitchFamily="34" charset="0"/>
                <a:cs typeface="Times New Roman" panose="02020603050405020304" pitchFamily="18" charset="0"/>
              </a:rPr>
              <a:t/>
            </a:r>
            <a:br>
              <a:rPr lang="en-US" sz="4400" dirty="0" smtClean="0">
                <a:solidFill>
                  <a:schemeClr val="bg1"/>
                </a:solidFill>
                <a:latin typeface="Arial Black" panose="020B0A04020102020204" pitchFamily="34" charset="0"/>
                <a:cs typeface="Times New Roman" panose="02020603050405020304" pitchFamily="18" charset="0"/>
              </a:rPr>
            </a:br>
            <a:r>
              <a:rPr lang="uk-UA" sz="4400" dirty="0" smtClean="0">
                <a:solidFill>
                  <a:schemeClr val="bg1"/>
                </a:solidFill>
                <a:latin typeface="Arial Black" panose="020B0A04020102020204" pitchFamily="34" charset="0"/>
                <a:cs typeface="Times New Roman" panose="02020603050405020304" pitchFamily="18" charset="0"/>
              </a:rPr>
              <a:t>НА УРОКАХ ГЕОГРАФІЇ</a:t>
            </a:r>
            <a:endParaRPr lang="uk-UA" sz="4400" dirty="0">
              <a:solidFill>
                <a:schemeClr val="bg1"/>
              </a:solidFill>
              <a:latin typeface="Arial Black" panose="020B0A04020102020204" pitchFamily="34" charset="0"/>
              <a:cs typeface="Times New Roman" panose="02020603050405020304" pitchFamily="18" charset="0"/>
            </a:endParaRPr>
          </a:p>
        </p:txBody>
      </p:sp>
      <p:sp>
        <p:nvSpPr>
          <p:cNvPr id="3" name="Підзаголовок 2"/>
          <p:cNvSpPr>
            <a:spLocks noGrp="1"/>
          </p:cNvSpPr>
          <p:nvPr>
            <p:ph type="subTitle" idx="1"/>
          </p:nvPr>
        </p:nvSpPr>
        <p:spPr>
          <a:xfrm>
            <a:off x="5501872" y="3877158"/>
            <a:ext cx="6400800" cy="1947333"/>
          </a:xfrm>
        </p:spPr>
        <p:txBody>
          <a:bodyPr>
            <a:normAutofit/>
          </a:bodyPr>
          <a:lstStyle/>
          <a:p>
            <a:pPr>
              <a:lnSpc>
                <a:spcPct val="150000"/>
              </a:lnSpc>
            </a:pPr>
            <a:r>
              <a:rPr lang="uk-UA" sz="1800" b="1" dirty="0" err="1" smtClean="0">
                <a:solidFill>
                  <a:schemeClr val="bg1"/>
                </a:solidFill>
                <a:latin typeface="Times New Roman" panose="02020603050405020304" pitchFamily="18" charset="0"/>
                <a:cs typeface="Times New Roman" panose="02020603050405020304" pitchFamily="18" charset="0"/>
              </a:rPr>
              <a:t>Годлевська</a:t>
            </a:r>
            <a:r>
              <a:rPr lang="uk-UA" sz="1800" b="1" dirty="0" smtClean="0">
                <a:solidFill>
                  <a:schemeClr val="bg1"/>
                </a:solidFill>
                <a:latin typeface="Times New Roman" panose="02020603050405020304" pitchFamily="18" charset="0"/>
                <a:cs typeface="Times New Roman" panose="02020603050405020304" pitchFamily="18" charset="0"/>
              </a:rPr>
              <a:t> Олена </a:t>
            </a:r>
            <a:r>
              <a:rPr lang="uk-UA" sz="1800" b="1" smtClean="0">
                <a:solidFill>
                  <a:schemeClr val="bg1"/>
                </a:solidFill>
                <a:latin typeface="Times New Roman" panose="02020603050405020304" pitchFamily="18" charset="0"/>
                <a:cs typeface="Times New Roman" panose="02020603050405020304" pitchFamily="18" charset="0"/>
              </a:rPr>
              <a:t>Юріївна, вчитель </a:t>
            </a:r>
            <a:r>
              <a:rPr lang="uk-UA" sz="1800" b="1" dirty="0" smtClean="0">
                <a:solidFill>
                  <a:schemeClr val="bg1"/>
                </a:solidFill>
                <a:latin typeface="Times New Roman" panose="02020603050405020304" pitchFamily="18" charset="0"/>
                <a:cs typeface="Times New Roman" panose="02020603050405020304" pitchFamily="18" charset="0"/>
              </a:rPr>
              <a:t>географії </a:t>
            </a:r>
            <a:r>
              <a:rPr lang="uk-UA" sz="1800" b="1" dirty="0" err="1" smtClean="0">
                <a:solidFill>
                  <a:schemeClr val="bg1"/>
                </a:solidFill>
                <a:latin typeface="Times New Roman" panose="02020603050405020304" pitchFamily="18" charset="0"/>
                <a:cs typeface="Times New Roman" panose="02020603050405020304" pitchFamily="18" charset="0"/>
              </a:rPr>
              <a:t>Ольшаницького</a:t>
            </a:r>
            <a:r>
              <a:rPr lang="uk-UA" sz="1800" b="1" dirty="0" smtClean="0">
                <a:solidFill>
                  <a:schemeClr val="bg1"/>
                </a:solidFill>
                <a:latin typeface="Times New Roman" panose="02020603050405020304" pitchFamily="18" charset="0"/>
                <a:cs typeface="Times New Roman" panose="02020603050405020304" pitchFamily="18" charset="0"/>
              </a:rPr>
              <a:t> закладу загальної середньої освіти Рокитнянської селищної ради Білоцерківського району Київської області</a:t>
            </a:r>
            <a:endParaRPr lang="uk-UA" sz="1800" b="1" dirty="0">
              <a:solidFill>
                <a:schemeClr val="bg1"/>
              </a:solidFill>
              <a:latin typeface="Times New Roman" panose="02020603050405020304" pitchFamily="18" charset="0"/>
              <a:cs typeface="Times New Roman" panose="02020603050405020304" pitchFamily="18" charset="0"/>
            </a:endParaRPr>
          </a:p>
        </p:txBody>
      </p:sp>
      <p:pic>
        <p:nvPicPr>
          <p:cNvPr id="12290" name="Picture 2" descr="https://p.ocvita.com.ua/pars_docs/refs/1/969/969_html_e37b9f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145" y="3152633"/>
            <a:ext cx="3706741" cy="267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30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nus.org.ua/wp-content/uploads/2020/02/chastyny-uroku.png"/>
          <p:cNvPicPr/>
          <p:nvPr/>
        </p:nvPicPr>
        <p:blipFill rotWithShape="1">
          <a:blip r:embed="rId2" cstate="print">
            <a:extLst>
              <a:ext uri="{28A0092B-C50C-407E-A947-70E740481C1C}">
                <a14:useLocalDpi xmlns:a14="http://schemas.microsoft.com/office/drawing/2010/main" val="0"/>
              </a:ext>
            </a:extLst>
          </a:blip>
          <a:srcRect t="41190"/>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86816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641"/>
          <a:stretch/>
        </p:blipFill>
        <p:spPr bwMode="auto">
          <a:xfrm>
            <a:off x="0" y="0"/>
            <a:ext cx="12242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087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021" b="22530"/>
          <a:stretch/>
        </p:blipFill>
        <p:spPr bwMode="auto">
          <a:xfrm>
            <a:off x="-2" y="-1"/>
            <a:ext cx="12192001" cy="684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599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nus.org.ua/wp-content/uploads/2020/02/rozpodil-metodiv_png.png"/>
          <p:cNvPicPr/>
          <p:nvPr/>
        </p:nvPicPr>
        <p:blipFill rotWithShape="1">
          <a:blip r:embed="rId2" cstate="print">
            <a:extLst>
              <a:ext uri="{28A0092B-C50C-407E-A947-70E740481C1C}">
                <a14:useLocalDpi xmlns:a14="http://schemas.microsoft.com/office/drawing/2010/main" val="0"/>
              </a:ext>
            </a:extLst>
          </a:blip>
          <a:srcRect t="77721"/>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138371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033516" y="1504666"/>
            <a:ext cx="9713060" cy="3615267"/>
          </a:xfrm>
        </p:spPr>
        <p:txBody>
          <a:bodyPr/>
          <a:lstStyle/>
          <a:p>
            <a:pPr marL="0" indent="0">
              <a:buNone/>
            </a:pPr>
            <a:r>
              <a:rPr lang="uk-UA" dirty="0" smtClean="0">
                <a:solidFill>
                  <a:schemeClr val="bg1"/>
                </a:solidFill>
                <a:latin typeface="Arial Black" panose="020B0A04020102020204" pitchFamily="34" charset="0"/>
              </a:rPr>
              <a:t> </a:t>
            </a:r>
            <a:r>
              <a:rPr lang="uk-UA" sz="3200" dirty="0" smtClean="0">
                <a:solidFill>
                  <a:schemeClr val="bg1"/>
                </a:solidFill>
                <a:latin typeface="Arial Black" panose="020B0A04020102020204" pitchFamily="34" charset="0"/>
              </a:rPr>
              <a:t>Девіз уроків з використанням технології розвитку критичного мислення</a:t>
            </a:r>
          </a:p>
          <a:p>
            <a:pPr marL="0" indent="0">
              <a:buNone/>
            </a:pPr>
            <a:r>
              <a:rPr lang="uk-UA" sz="4000" b="1" dirty="0" smtClean="0">
                <a:solidFill>
                  <a:schemeClr val="bg1"/>
                </a:solidFill>
                <a:latin typeface="Arial Black" panose="020B0A04020102020204" pitchFamily="34" charset="0"/>
                <a:cs typeface="Times New Roman" panose="02020603050405020304" pitchFamily="18" charset="0"/>
              </a:rPr>
              <a:t>  «Роби як ми, роби краще нас»</a:t>
            </a:r>
            <a:endParaRPr lang="uk-UA" sz="4000" b="1" dirty="0">
              <a:solidFill>
                <a:schemeClr val="bg1"/>
              </a:solidFill>
              <a:latin typeface="Arial Black" panose="020B0A04020102020204" pitchFamily="34" charset="0"/>
              <a:cs typeface="Times New Roman" panose="02020603050405020304" pitchFamily="18" charset="0"/>
            </a:endParaRPr>
          </a:p>
        </p:txBody>
      </p:sp>
      <p:pic>
        <p:nvPicPr>
          <p:cNvPr id="13314" name="Picture 2" descr="https://p.ocvita.com.ua/pars_docs/refs/1/969/969_html_2fe1e9d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053" y="44450"/>
            <a:ext cx="2619375"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63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308296" y="658504"/>
            <a:ext cx="8534400" cy="3615267"/>
          </a:xfrm>
        </p:spPr>
        <p:txBody>
          <a:bodyPr>
            <a:normAutofit/>
          </a:bodyPr>
          <a:lstStyle/>
          <a:p>
            <a:pPr marL="0" indent="0" algn="ctr">
              <a:buNone/>
            </a:pPr>
            <a:r>
              <a:rPr lang="uk-UA" sz="4800" dirty="0" smtClean="0">
                <a:solidFill>
                  <a:schemeClr val="accent6">
                    <a:lumMod val="75000"/>
                  </a:schemeClr>
                </a:solidFill>
                <a:latin typeface="Arial Black" panose="020B0A04020102020204" pitchFamily="34" charset="0"/>
                <a:cs typeface="Times New Roman" panose="02020603050405020304" pitchFamily="18" charset="0"/>
              </a:rPr>
              <a:t>Методи і прийоми </a:t>
            </a:r>
          </a:p>
          <a:p>
            <a:pPr marL="0" indent="0" algn="ctr">
              <a:buNone/>
            </a:pPr>
            <a:endParaRPr lang="uk-UA" sz="4800" dirty="0" smtClean="0">
              <a:solidFill>
                <a:schemeClr val="accent6">
                  <a:lumMod val="75000"/>
                </a:schemeClr>
              </a:solidFill>
              <a:latin typeface="Arial Black" panose="020B0A04020102020204" pitchFamily="34" charset="0"/>
              <a:cs typeface="Times New Roman" panose="02020603050405020304" pitchFamily="18" charset="0"/>
            </a:endParaRPr>
          </a:p>
          <a:p>
            <a:pPr marL="0" indent="0" algn="ctr">
              <a:buNone/>
            </a:pPr>
            <a:r>
              <a:rPr lang="uk-UA" sz="4800" dirty="0" smtClean="0">
                <a:solidFill>
                  <a:schemeClr val="bg1"/>
                </a:solidFill>
                <a:latin typeface="Arial Black" panose="020B0A04020102020204" pitchFamily="34" charset="0"/>
                <a:cs typeface="Times New Roman" panose="02020603050405020304" pitchFamily="18" charset="0"/>
              </a:rPr>
              <a:t>І фази (виклику)</a:t>
            </a:r>
            <a:endParaRPr lang="uk-UA" sz="4800" dirty="0">
              <a:solidFill>
                <a:schemeClr val="bg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3644757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968991" y="750207"/>
            <a:ext cx="10849969" cy="3539430"/>
          </a:xfrm>
          <a:prstGeom prst="rect">
            <a:avLst/>
          </a:prstGeom>
        </p:spPr>
        <p:txBody>
          <a:bodyPr wrap="square">
            <a:spAutoFit/>
          </a:bodyPr>
          <a:lstStyle/>
          <a:p>
            <a:r>
              <a:rPr lang="uk-UA" sz="3200" b="1" dirty="0">
                <a:solidFill>
                  <a:schemeClr val="bg1"/>
                </a:solidFill>
                <a:latin typeface="Times New Roman" panose="02020603050405020304" pitchFamily="18" charset="0"/>
                <a:ea typeface="Times New Roman" panose="02020603050405020304" pitchFamily="18" charset="0"/>
              </a:rPr>
              <a:t>На етапі </a:t>
            </a:r>
            <a:r>
              <a:rPr lang="uk-UA" sz="3200" b="1" dirty="0" smtClean="0">
                <a:solidFill>
                  <a:schemeClr val="bg1"/>
                </a:solidFill>
                <a:latin typeface="Times New Roman" panose="02020603050405020304" pitchFamily="18" charset="0"/>
                <a:ea typeface="Times New Roman" panose="02020603050405020304" pitchFamily="18" charset="0"/>
              </a:rPr>
              <a:t> </a:t>
            </a:r>
            <a:r>
              <a:rPr lang="uk-UA" sz="3200" b="1" dirty="0">
                <a:solidFill>
                  <a:schemeClr val="bg1"/>
                </a:solidFill>
                <a:latin typeface="Times New Roman" panose="02020603050405020304" pitchFamily="18" charset="0"/>
                <a:ea typeface="Times New Roman" panose="02020603050405020304" pitchFamily="18" charset="0"/>
              </a:rPr>
              <a:t>актуалізації учні активно пригадують, що вони знають із цієї теми. Учні встановлюють рівень власних знань з предмета, до якого можуть додати нові знання. Інформація, яку учні не пов’язують з уже відомою, втрачається дуже швидко. Девіз етапу: «Пробудіть, </a:t>
            </a:r>
            <a:r>
              <a:rPr lang="uk-UA" sz="3200" b="1" dirty="0" err="1">
                <a:solidFill>
                  <a:schemeClr val="bg1"/>
                </a:solidFill>
                <a:latin typeface="Times New Roman" panose="02020603050405020304" pitchFamily="18" charset="0"/>
                <a:ea typeface="Times New Roman" panose="02020603050405020304" pitchFamily="18" charset="0"/>
              </a:rPr>
              <a:t>викличте</a:t>
            </a:r>
            <a:r>
              <a:rPr lang="uk-UA" sz="3200" b="1" dirty="0">
                <a:solidFill>
                  <a:schemeClr val="bg1"/>
                </a:solidFill>
                <a:latin typeface="Times New Roman" panose="02020603050405020304" pitchFamily="18" charset="0"/>
                <a:ea typeface="Times New Roman" panose="02020603050405020304" pitchFamily="18" charset="0"/>
              </a:rPr>
              <a:t> зацікавленість, схвилюйте, спровокуйте учнів пригадати те, що вони знають». </a:t>
            </a:r>
            <a:endParaRPr lang="uk-UA" sz="3200" b="1" dirty="0">
              <a:solidFill>
                <a:schemeClr val="bg1"/>
              </a:solidFill>
            </a:endParaRPr>
          </a:p>
        </p:txBody>
      </p:sp>
    </p:spTree>
    <p:extLst>
      <p:ext uri="{BB962C8B-B14F-4D97-AF65-F5344CB8AC3E}">
        <p14:creationId xmlns:p14="http://schemas.microsoft.com/office/powerpoint/2010/main" val="4294120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36728" y="368490"/>
            <a:ext cx="11327642" cy="6114197"/>
          </a:xfrm>
        </p:spPr>
        <p:txBody>
          <a:bodyPr>
            <a:normAutofit fontScale="62500" lnSpcReduction="20000"/>
          </a:bodyPr>
          <a:lstStyle/>
          <a:p>
            <a:pPr marL="0" indent="0" algn="ctr">
              <a:buNone/>
            </a:pPr>
            <a:r>
              <a:rPr lang="uk-UA" sz="6000" b="1" dirty="0" smtClean="0">
                <a:solidFill>
                  <a:schemeClr val="bg1"/>
                </a:solidFill>
                <a:latin typeface="Arial Black" panose="020B0A04020102020204" pitchFamily="34" charset="0"/>
                <a:cs typeface="Times New Roman" panose="02020603050405020304" pitchFamily="18" charset="0"/>
              </a:rPr>
              <a:t>«Розминка»</a:t>
            </a:r>
          </a:p>
          <a:p>
            <a:r>
              <a:rPr lang="uk-UA" sz="2500" b="1" dirty="0">
                <a:solidFill>
                  <a:schemeClr val="bg1"/>
                </a:solidFill>
                <a:latin typeface="Arial Black" panose="020B0A04020102020204" pitchFamily="34" charset="0"/>
                <a:cs typeface="Times New Roman" panose="02020603050405020304" pitchFamily="18" charset="0"/>
              </a:rPr>
              <a:t>Урок починається з розминки, яка замінює так звані організаційні моменти класичного уроку. </a:t>
            </a:r>
            <a:endParaRPr lang="uk-UA" sz="2500" b="1" dirty="0" smtClean="0">
              <a:solidFill>
                <a:schemeClr val="bg1"/>
              </a:solidFill>
              <a:latin typeface="Arial Black" panose="020B0A04020102020204" pitchFamily="34" charset="0"/>
              <a:cs typeface="Times New Roman" panose="02020603050405020304" pitchFamily="18" charset="0"/>
            </a:endParaRPr>
          </a:p>
          <a:p>
            <a:r>
              <a:rPr lang="uk-UA" sz="2500" b="1" dirty="0" smtClean="0">
                <a:solidFill>
                  <a:schemeClr val="bg1"/>
                </a:solidFill>
                <a:latin typeface="Arial Black" panose="020B0A04020102020204" pitchFamily="34" charset="0"/>
                <a:cs typeface="Times New Roman" panose="02020603050405020304" pitchFamily="18" charset="0"/>
              </a:rPr>
              <a:t>Головна </a:t>
            </a:r>
            <a:r>
              <a:rPr lang="uk-UA" sz="2500" b="1" dirty="0">
                <a:solidFill>
                  <a:schemeClr val="bg1"/>
                </a:solidFill>
                <a:latin typeface="Arial Black" panose="020B0A04020102020204" pitchFamily="34" charset="0"/>
                <a:cs typeface="Times New Roman" panose="02020603050405020304" pitchFamily="18" charset="0"/>
              </a:rPr>
              <a:t>функція розминки – створення сприятливого психологічного клімату для творчого розвитку особистості на уроці.</a:t>
            </a:r>
          </a:p>
          <a:p>
            <a:pPr algn="ctr"/>
            <a:endParaRPr lang="uk-UA" sz="6000" b="1" dirty="0" smtClean="0">
              <a:solidFill>
                <a:schemeClr val="bg1"/>
              </a:solidFill>
              <a:latin typeface="Arial Black" panose="020B0A04020102020204" pitchFamily="34" charset="0"/>
              <a:cs typeface="Times New Roman" panose="02020603050405020304" pitchFamily="18" charset="0"/>
            </a:endParaRPr>
          </a:p>
          <a:p>
            <a:r>
              <a:rPr lang="uk-UA" sz="2500" dirty="0" smtClean="0">
                <a:solidFill>
                  <a:schemeClr val="bg1"/>
                </a:solidFill>
                <a:latin typeface="Arial Black" panose="020B0A04020102020204" pitchFamily="34" charset="0"/>
              </a:rPr>
              <a:t>Приклад</a:t>
            </a:r>
          </a:p>
          <a:p>
            <a:r>
              <a:rPr lang="uk-UA" sz="2500" dirty="0" smtClean="0">
                <a:solidFill>
                  <a:schemeClr val="bg1"/>
                </a:solidFill>
                <a:latin typeface="Arial Black" panose="020B0A04020102020204" pitchFamily="34" charset="0"/>
              </a:rPr>
              <a:t>…сьогодні знову ми зібралися на уроці. Давайте створимо позитивну ауру в класі: посміхнемося один одному.</a:t>
            </a:r>
          </a:p>
          <a:p>
            <a:r>
              <a:rPr lang="uk-UA" sz="2500" dirty="0" smtClean="0">
                <a:solidFill>
                  <a:schemeClr val="bg1"/>
                </a:solidFill>
                <a:latin typeface="Arial Black" panose="020B0A04020102020204" pitchFamily="34" charset="0"/>
              </a:rPr>
              <a:t>Народна мудрість каже: «Мудрим ніхто не вродився, а …»</a:t>
            </a:r>
          </a:p>
          <a:p>
            <a:r>
              <a:rPr lang="uk-UA" sz="2500" dirty="0" smtClean="0">
                <a:solidFill>
                  <a:schemeClr val="bg1"/>
                </a:solidFill>
                <a:latin typeface="Arial Black" panose="020B0A04020102020204" pitchFamily="34" charset="0"/>
              </a:rPr>
              <a:t>Запропонуйте свій варіант закінчення </a:t>
            </a:r>
            <a:r>
              <a:rPr lang="uk-UA" sz="2500" dirty="0" err="1" smtClean="0">
                <a:solidFill>
                  <a:schemeClr val="bg1"/>
                </a:solidFill>
                <a:latin typeface="Arial Black" panose="020B0A04020102020204" pitchFamily="34" charset="0"/>
              </a:rPr>
              <a:t>прислів</a:t>
            </a:r>
            <a:r>
              <a:rPr lang="en-US" sz="2500" dirty="0" smtClean="0">
                <a:solidFill>
                  <a:schemeClr val="bg1"/>
                </a:solidFill>
                <a:latin typeface="Arial Black" panose="020B0A04020102020204" pitchFamily="34" charset="0"/>
              </a:rPr>
              <a:t>’</a:t>
            </a:r>
            <a:r>
              <a:rPr lang="uk-UA" sz="2500" dirty="0" smtClean="0">
                <a:solidFill>
                  <a:schemeClr val="bg1"/>
                </a:solidFill>
                <a:latin typeface="Arial Black" panose="020B0A04020102020204" pitchFamily="34" charset="0"/>
              </a:rPr>
              <a:t>я</a:t>
            </a:r>
            <a:endParaRPr lang="en-US" sz="2500" dirty="0" smtClean="0">
              <a:solidFill>
                <a:schemeClr val="bg1"/>
              </a:solidFill>
              <a:latin typeface="Arial Black" panose="020B0A04020102020204" pitchFamily="34" charset="0"/>
            </a:endParaRPr>
          </a:p>
          <a:p>
            <a:r>
              <a:rPr lang="uk-UA" sz="2500" dirty="0" smtClean="0">
                <a:solidFill>
                  <a:schemeClr val="bg1"/>
                </a:solidFill>
                <a:latin typeface="Arial Black" panose="020B0A04020102020204" pitchFamily="34" charset="0"/>
              </a:rPr>
              <a:t>Учні дають відповіді.</a:t>
            </a:r>
          </a:p>
          <a:p>
            <a:r>
              <a:rPr lang="uk-UA" sz="2500" dirty="0" smtClean="0">
                <a:solidFill>
                  <a:schemeClr val="bg1"/>
                </a:solidFill>
                <a:latin typeface="Arial Black" panose="020B0A04020102020204" pitchFamily="34" charset="0"/>
              </a:rPr>
              <a:t>Учитель. Народна мудрість стверджує «Мудрим ніхто не вродився, а навчився»…</a:t>
            </a:r>
          </a:p>
          <a:p>
            <a:r>
              <a:rPr lang="uk-UA" sz="2500" dirty="0" smtClean="0">
                <a:solidFill>
                  <a:schemeClr val="bg1"/>
                </a:solidFill>
                <a:latin typeface="Arial Black" panose="020B0A04020102020204" pitchFamily="34" charset="0"/>
              </a:rPr>
              <a:t>А я Вам бажаю щоб урок пройшов цікаво і з користю, щоб скарбничка Ваших знань поповнилася</a:t>
            </a:r>
          </a:p>
          <a:p>
            <a:r>
              <a:rPr lang="uk-UA" sz="2500" dirty="0">
                <a:solidFill>
                  <a:schemeClr val="bg1"/>
                </a:solidFill>
                <a:latin typeface="Arial Black" panose="020B0A04020102020204" pitchFamily="34" charset="0"/>
              </a:rPr>
              <a:t>Головна функція розминки - створення сприятливого мікроклімату для творчості на уроці.  Підхід до організації розминки може бути різний. Один з них - це обговорення девізу  або епіграфу уроку </a:t>
            </a:r>
            <a:endParaRPr lang="uk-UA" sz="6000" b="1" dirty="0">
              <a:solidFill>
                <a:schemeClr val="bg1"/>
              </a:solidFill>
              <a:latin typeface="Arial Black" panose="020B0A04020102020204" pitchFamily="34" charset="0"/>
              <a:cs typeface="Times New Roman" panose="02020603050405020304" pitchFamily="18" charset="0"/>
            </a:endParaRPr>
          </a:p>
          <a:p>
            <a:endParaRPr lang="uk-UA" dirty="0" smtClean="0"/>
          </a:p>
          <a:p>
            <a:endParaRPr lang="uk-UA" dirty="0"/>
          </a:p>
        </p:txBody>
      </p:sp>
    </p:spTree>
    <p:extLst>
      <p:ext uri="{BB962C8B-B14F-4D97-AF65-F5344CB8AC3E}">
        <p14:creationId xmlns:p14="http://schemas.microsoft.com/office/powerpoint/2010/main" val="2709032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544021" y="1"/>
            <a:ext cx="8534400" cy="1319046"/>
          </a:xfrm>
        </p:spPr>
        <p:txBody>
          <a:bodyPr>
            <a:normAutofit/>
          </a:bodyPr>
          <a:lstStyle/>
          <a:p>
            <a:pPr marL="0" indent="0">
              <a:buNone/>
            </a:pPr>
            <a:r>
              <a:rPr lang="uk-UA" sz="3600" b="1" dirty="0" smtClean="0">
                <a:solidFill>
                  <a:schemeClr val="bg1"/>
                </a:solidFill>
              </a:rPr>
              <a:t>Прийом «Дерево передбачень»</a:t>
            </a:r>
            <a:endParaRPr lang="uk-UA" sz="3600" b="1" dirty="0">
              <a:solidFill>
                <a:schemeClr val="bg1"/>
              </a:solidFill>
            </a:endParaRPr>
          </a:p>
        </p:txBody>
      </p:sp>
      <p:sp>
        <p:nvSpPr>
          <p:cNvPr id="4" name="Прямокутник 3"/>
          <p:cNvSpPr/>
          <p:nvPr/>
        </p:nvSpPr>
        <p:spPr>
          <a:xfrm>
            <a:off x="1705983" y="5332442"/>
            <a:ext cx="8252516" cy="1200329"/>
          </a:xfrm>
          <a:prstGeom prst="rect">
            <a:avLst/>
          </a:prstGeom>
        </p:spPr>
        <p:txBody>
          <a:bodyPr wrap="none">
            <a:spAutoFit/>
          </a:bodyPr>
          <a:lstStyle/>
          <a:p>
            <a:r>
              <a:rPr lang="uk-UA" sz="3600" b="1" dirty="0" smtClean="0">
                <a:solidFill>
                  <a:schemeClr val="bg1"/>
                </a:solidFill>
                <a:latin typeface="Times New Roman" panose="02020603050405020304" pitchFamily="18" charset="0"/>
                <a:ea typeface="Calibri" panose="020F0502020204030204" pitchFamily="34" charset="0"/>
              </a:rPr>
              <a:t>На початку уроку поцікавтеся </a:t>
            </a:r>
            <a:r>
              <a:rPr lang="uk-UA" sz="3600" b="1" dirty="0">
                <a:solidFill>
                  <a:schemeClr val="bg1"/>
                </a:solidFill>
                <a:latin typeface="Times New Roman" panose="02020603050405020304" pitchFamily="18" charset="0"/>
                <a:ea typeface="Calibri" panose="020F0502020204030204" pitchFamily="34" charset="0"/>
              </a:rPr>
              <a:t>в учнів</a:t>
            </a:r>
            <a:r>
              <a:rPr lang="uk-UA" sz="3600" b="1" dirty="0" smtClean="0">
                <a:solidFill>
                  <a:schemeClr val="bg1"/>
                </a:solidFill>
                <a:latin typeface="Times New Roman" panose="02020603050405020304" pitchFamily="18" charset="0"/>
                <a:ea typeface="Calibri" panose="020F0502020204030204" pitchFamily="34" charset="0"/>
              </a:rPr>
              <a:t>,</a:t>
            </a:r>
          </a:p>
          <a:p>
            <a:r>
              <a:rPr lang="uk-UA" sz="3600" b="1" dirty="0" smtClean="0">
                <a:solidFill>
                  <a:schemeClr val="bg1"/>
                </a:solidFill>
                <a:latin typeface="Times New Roman" panose="02020603050405020304" pitchFamily="18" charset="0"/>
                <a:ea typeface="Calibri" panose="020F0502020204030204" pitchFamily="34" charset="0"/>
              </a:rPr>
              <a:t> </a:t>
            </a:r>
            <a:r>
              <a:rPr lang="uk-UA" sz="3600" b="1" dirty="0">
                <a:solidFill>
                  <a:schemeClr val="bg1"/>
                </a:solidFill>
                <a:latin typeface="Times New Roman" panose="02020603050405020304" pitchFamily="18" charset="0"/>
                <a:ea typeface="Calibri" panose="020F0502020204030204" pitchFamily="34" charset="0"/>
              </a:rPr>
              <a:t>що їм відомо із запропонованої теми</a:t>
            </a:r>
            <a:endParaRPr lang="uk-UA" sz="3600" b="1" dirty="0">
              <a:solidFill>
                <a:schemeClr val="bg1"/>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04" y="1059739"/>
            <a:ext cx="6521074" cy="385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712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aurok.com.ua/uploads/files/68781/97398/103842_images/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402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846162" y="194481"/>
            <a:ext cx="11150220" cy="2303059"/>
          </a:xfrm>
        </p:spPr>
        <p:txBody>
          <a:bodyPr>
            <a:normAutofit/>
          </a:bodyPr>
          <a:lstStyle/>
          <a:p>
            <a:pPr marL="0" indent="0">
              <a:buNone/>
            </a:pPr>
            <a:r>
              <a:rPr lang="uk-UA" sz="2800" dirty="0" smtClean="0">
                <a:solidFill>
                  <a:schemeClr val="bg1"/>
                </a:solidFill>
                <a:latin typeface="Arial Black" panose="020B0A04020102020204" pitchFamily="34" charset="0"/>
              </a:rPr>
              <a:t>Якщо ми будемо навчати  сьогодні так, як ми навчали  вчора, - ми вкрадемо у наших дітей завтра</a:t>
            </a:r>
          </a:p>
          <a:p>
            <a:pPr marL="0" indent="0">
              <a:buNone/>
            </a:pPr>
            <a:r>
              <a:rPr lang="uk-UA" sz="2800" dirty="0" smtClean="0">
                <a:solidFill>
                  <a:schemeClr val="bg1"/>
                </a:solidFill>
              </a:rPr>
              <a:t>                                               Дж. Дьюї</a:t>
            </a:r>
          </a:p>
        </p:txBody>
      </p:sp>
      <p:pic>
        <p:nvPicPr>
          <p:cNvPr id="8194" name="Picture 2" descr="https://encrypted-tbn0.gstatic.com/images?q=tbn:ANd9GcSgr4-H-pkYbS48489anSkrUuNDWfggbsEdVw&amp;usqp=CA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7355" y="2183642"/>
            <a:ext cx="9949218" cy="45037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321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1" y="685800"/>
            <a:ext cx="10943682" cy="5373806"/>
          </a:xfrm>
        </p:spPr>
        <p:txBody>
          <a:bodyPr>
            <a:noAutofit/>
          </a:bodyPr>
          <a:lstStyle/>
          <a:p>
            <a:pPr marL="0" indent="0" algn="ctr">
              <a:buNone/>
            </a:pPr>
            <a:r>
              <a:rPr lang="uk-UA" sz="2800" b="1" dirty="0" smtClean="0">
                <a:solidFill>
                  <a:schemeClr val="bg1"/>
                </a:solidFill>
                <a:latin typeface="Times New Roman" panose="02020603050405020304" pitchFamily="18" charset="0"/>
                <a:cs typeface="Times New Roman" panose="02020603050405020304" pitchFamily="18" charset="0"/>
              </a:rPr>
              <a:t>Прийом «Дерево передбачень» 1</a:t>
            </a:r>
          </a:p>
          <a:p>
            <a:endParaRPr lang="uk-UA" sz="2800" b="1" dirty="0" smtClean="0">
              <a:solidFill>
                <a:schemeClr val="bg1"/>
              </a:solidFill>
              <a:latin typeface="Times New Roman" panose="02020603050405020304" pitchFamily="18" charset="0"/>
              <a:cs typeface="Times New Roman" panose="02020603050405020304" pitchFamily="18" charset="0"/>
            </a:endParaRPr>
          </a:p>
          <a:p>
            <a:pPr marL="0" indent="0">
              <a:buNone/>
            </a:pPr>
            <a:r>
              <a:rPr lang="uk-UA" sz="2800" b="1" dirty="0" smtClean="0">
                <a:solidFill>
                  <a:schemeClr val="bg1"/>
                </a:solidFill>
                <a:latin typeface="Times New Roman" panose="02020603050405020304" pitchFamily="18" charset="0"/>
                <a:cs typeface="Times New Roman" panose="02020603050405020304" pitchFamily="18" charset="0"/>
              </a:rPr>
              <a:t>Кожному </a:t>
            </a:r>
            <a:r>
              <a:rPr lang="uk-UA" sz="2800" b="1" dirty="0">
                <a:solidFill>
                  <a:schemeClr val="bg1"/>
                </a:solidFill>
                <a:latin typeface="Times New Roman" panose="02020603050405020304" pitchFamily="18" charset="0"/>
                <a:cs typeface="Times New Roman" panose="02020603050405020304" pitchFamily="18" charset="0"/>
              </a:rPr>
              <a:t>учневі перед </a:t>
            </a:r>
            <a:r>
              <a:rPr lang="uk-UA" sz="2800" b="1" dirty="0" err="1">
                <a:solidFill>
                  <a:schemeClr val="bg1"/>
                </a:solidFill>
                <a:latin typeface="Times New Roman" panose="02020603050405020304" pitchFamily="18" charset="0"/>
                <a:cs typeface="Times New Roman" panose="02020603050405020304" pitchFamily="18" charset="0"/>
              </a:rPr>
              <a:t>уроком</a:t>
            </a:r>
            <a:r>
              <a:rPr lang="uk-UA" sz="2800" b="1" dirty="0">
                <a:solidFill>
                  <a:schemeClr val="bg1"/>
                </a:solidFill>
                <a:latin typeface="Times New Roman" panose="02020603050405020304" pitchFamily="18" charset="0"/>
                <a:cs typeface="Times New Roman" panose="02020603050405020304" pitchFamily="18" charset="0"/>
              </a:rPr>
              <a:t> роздайте аркуші паперу, на яких зображено дерево, на гілках якого розташовані чоловічки. На одних гілках вони стрімко піднімається вгору, на других – відпочивають, на інших – допомагають </a:t>
            </a:r>
            <a:r>
              <a:rPr lang="uk-UA" sz="2800" b="1" dirty="0" smtClean="0">
                <a:solidFill>
                  <a:schemeClr val="bg1"/>
                </a:solidFill>
                <a:latin typeface="Times New Roman" panose="02020603050405020304" pitchFamily="18" charset="0"/>
                <a:cs typeface="Times New Roman" panose="02020603050405020304" pitchFamily="18" charset="0"/>
              </a:rPr>
              <a:t>другові </a:t>
            </a:r>
            <a:r>
              <a:rPr lang="uk-UA" sz="2800" b="1" dirty="0">
                <a:solidFill>
                  <a:schemeClr val="bg1"/>
                </a:solidFill>
                <a:latin typeface="Times New Roman" panose="02020603050405020304" pitchFamily="18" charset="0"/>
                <a:cs typeface="Times New Roman" panose="02020603050405020304" pitchFamily="18" charset="0"/>
              </a:rPr>
              <a:t>Розглянувши «дерево», учні повинні визначити своє місце на ньому на початку уроку та в кінці. Запитайте учнів, що вони очікують від даного уроку</a:t>
            </a:r>
          </a:p>
        </p:txBody>
      </p:sp>
    </p:spTree>
    <p:extLst>
      <p:ext uri="{BB962C8B-B14F-4D97-AF65-F5344CB8AC3E}">
        <p14:creationId xmlns:p14="http://schemas.microsoft.com/office/powerpoint/2010/main" val="1613200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MUExYTExAQFhYWFhYWFhgWFhYWFhgWFxcbFxYZGRYZHikhGRsmHBgWIzIiJiosLy8vGCA1OjUuOSkuLywBCgoKDg0OHBAQGTInISYsNzk5OS4uMiwuLi03OS45MDkyNDksLjAuNy41MCwwOC4uLjc5NzktMDUuMDk0Li4uLv/AABEIAL0BCwMBIgACEQEDEQH/xAAcAAACAgMBAQAAAAAAAAAAAAAAAQUGAgQHAwj/xABAEAACAQMDAgQEBAMFBQkAAAABAgMABBEFEiExQQYTIlEHMmFxFIGRoSNCsRUzUpLBQ2JygqMIJDRjc6Ky4fH/xAAZAQEAAwEBAAAAAAAAAAAAAAAAAQIDBAX/xAAkEQEAAgIBBAIDAQEAAAAAAAAAAQIDESEEEjFBUWFxgZETBf/aAAwDAQACEQMRAD8A7jRSp0BRRSoA06KKApU6KAopU6AoorEtQM0ChadAUqdFAUUsU6AooooClRToClTooCilijNA6KKRNA6VYis6ApYp0UCBp0UqB0qdLFAZp0qdAUUUUBRRRQFKnWB5oAmsgKAKdAUUUUBRRRQFIinSoFmnXjcybUZsZ2qTj3wM4qN8M3zyxFn672GemRwePoMkflWNs1YvFPciYrTW/UzGLByED57cnGP3H61uVpxW6+c8gHq2qhP29X9Cv6Va/fx2/PP4G7RRRWgKKKxLUATSAoVayFA6KKKAooooCiiigVOiigKVOigKKRFGaB0UUqDHFZAU6KApYp0UCzRWlq+/ynMed4GVx1yOePf7VnYT740c9WVScdiRyP1zWf8ApHf2/Q26KKVaArHcM474z+VZ1Fa5drFC8+7BiWR1IyQSiszKQOoO0jH2xzig2Lq9RMKxy7A7UHqdsdcKO3IyegzyRUNBpUcOZ5WZEjXPrcekfUIMfkCc1nbagkLrFJvku5UEkqxRs5HXALAbYogdypvIBweSdxOcNhNNMstwAkcR3QwA7iZO0szD0ll52ouVU+rJO3blfDS8xNo3rwNabxI5IARIAed02Xlx2PkRZ25H+N1I4yvUCS06NymVuAwbneqDeT0JJJK546beOmB0reuLON/njRsdNyg/1r0iiVRhVAHsAB+wqK/6d090x2+vkZKOOufr7/pWdYg56UzWwTUKtZUUBRRRQKnRSxQOiilmgdKgCnQFFFFAUUUUBSNBp0CFOkRRmgdFFFAUUUUHnK4UFicAAkn2A5JqsWGkSSeWZMJGAHMY6vI3rdmHTlyxOftU1r0bNbTqnzNDKF/4ihA/eskv0dEeIh/MwUweqnq30AHX9OpFZZMUZIju8bG4ue9Z0Uq1GMmcHHXBx9+1cz1nzpYbW1iQSTvOZirO6eXCof1ysnqWNpMA/wCIFgOcEXbxVrItLaSfYXZQFjQZy8jsEjQY55dgP1rz8KaW0MIaYA3EoWS5fglpiPUNw/lX5FA4CqAKynHu8X34iY/uhn4X0X8NDtZ/MmcmSeUjBklbqfooGFVeyqor01DX4InWORn3MQvojlkAYjcFZo0IQkcgMRkVHXmryyyXNrbIwmjZI/OwPKhEsSv5jFvndckiNQcnZnaGLCZj0+MReSUVk7hwH3EnLM+75mJJJJ5JJNajxbWYvlWRZHxnanqYD3YKCVGfp9OTxUNr+os6xod0KPklmVxkA4AwQGHvggHkVYLSwjiLGONVLY3EDkheFGfYZOB0GT717zQq4w6qw9mAI/Q1h1GK2Wk1idbJa+l2awxqinIHJPHJPJNbtYRRhQFAwAMAew9qzrSlYrWKx6Doooq4KKKKAoopUCbPasqKWKB0UgadAs06KWaB1gWorICgBToooCiiigVOlUdrOoiGPfjJJwo9yf8ATgms8mSuOs2tPECSrQ/EM3nBNpaM7FU9N/lhxuPYHev6fWtbw5ftLEWf5g7A46dmGPoAwH5VF+FvxE8b3LXGzzZpGSNI0KoqMYkV2OWclY1JwV5J7YpiyRkpF6+JE8NRj8n8QzbY/L80s3G1Nu8k+2B1qA8LRG2tkecLH6SFU5LpEWLRRY7MqkBlGfUCc4wBBSW1xNczaS8kX4cgXMroz+YIpJMmAEsSpeQOe+1GwD8uJvxVcRu8eX3Iu7dsIPJxxnOAcD96y6rLbFjm1Y5RK3A15xShgSOxZfzU4P8AStZNQTyjKxMaKpZi4KbQoySc9gO/SqtHqU1yz2cW6MszPPIMhreGQllQ+1w6nhf9mDk5IAO9bRaNwlFeOdauZkilsLJ7mG2uUlkfjExhdlKQxj1uFfJ3gYygI3DNSF18ULWFSbm21C3fHpSaAoXPYK+dnPuWA98VYrXRPLKhJpVjQBUjXCoqqMKoAGMAADpn61J3MCOrI6qysCrKwBVgeCCDwRUUtM73GhXvD0H4SCW4u5IY2mme5mIfMaF9qoiucbsIqLnHJzjrW1beI1c/+FvlRv7t2gbEmOSQgzJGPrIqZ7Zo0vwtZQP5kNpAj4ADBcsoAxhSc7R9BjPWtzWbd3iIjJDghlwcHIPTP1GRTJaa1mYjehtWc+9Q21gDnhhtbg45XtWxWho9w0kSs6kNyGBGOVJU8dulb1KXi1YtHsOiiirhYoBp0UBRSzRQFOiigKKKKBEUU6KBE1jjNAFZ0GI4rKilQOiiigVFRviC4McDupwRtwfYlgM/vWoniKMQpI/zNn0rycqcEj2GR3rmv1OPHea3nWo3+kbTtV7xVZvIE2Y9LHOSB1wAf149+RXtb+II2jklYNHHEMszYx74AGST046nIHevbTLZ2USz8yNlghxtiBOVQAZG4DAZ+STnGBgBetOpxaieJ+Dyj9Un/s+xd1Xe42qoyFDTSusaZJ4Vd7LknoBVZXx3Y6fbpYxStd3UMaxCOBHbzZ8Yb1gEDL5JwSRzwTxUJ4/8RzaleDRrE4Tdi5l6g7Dlxx0RMc/4mwvT5rX4R0i00uJoYkL3BI3EjdNKTI0cZO0EpF6c8DCgknJyTvSkUrFa+IS0fAHgaQGS91Jmkubk5kiZgYlUfIHQel2AHAOQowAMjNdCjs41+WOMdOigdOnQdq8Lm9WCFpbiRFWNN0j4Krx1IBJPXoMk8gcmub3HxNu7uM/2Tpd055HnTKojX7ANtZvoW49jVhNeLrqea9is7fYzCPzskbkt5N4CTzLnD7RuMcZHL4Y42g1adA0eK1hWGPdgEszMd0kkjcvJI38zseSf9MVzDQ5oLaQm61PWLS6uSGmaeKGOGSUDnazwyRqoHA9WAABx0rpOps8duzRyu7elt5Kk4yMkBQFxj2GKpkvFKzafUbEzSY1XtPvpppc4KxL14xkge55PqJPHYfrYRWeHNGWvdXwACtQ3483ytkmdhcttOwAEDG/oW56DPSoTxp40ttNjDTsxds+XEmDI/wBcE4Cjux/c8Vz/AOF3xBvtQ1CSOVo/KMbyCMKoEaqVUBWC7mbLLyzY+bjkY2naY17dW0rVobgEwuGxjdwQRnpkEA9jUhmoiG+iSb8OsTKxDSMyphOxJLdySe2eak45AwypBHuDmq0nccrXjU8ROvt7UUUVdQUjQTQKAxRmnRQFFKnQFFFFAUUmrHFBnRUN4e8T2l6m+2uI5OMlQcOv/FGfUv5ipmgKKKKBYozUD4y8TxafbtcTZIBCoi43O56KM/QEk9gDVDvvHGqTpA0dk9hFL6vPaOS8LbvkVIo4iQWzkblGfcdwvOvbgxLP/BZNsi9Sh5COB167f0/SsSIiuokWTbgYKMPUvXcuV5BJJ/M1jp2gyO5j/tfVllkV5T50SLHIMqJCsMicKC6Db2DKK877wfrSxGGLVoJY2ypEkCwuitncUdVchuTz27Yryup/59st+6Lf3n9fhEw25IBqLRw2jvFaW0yyyTqAfMnjOUiQOCHCt6mZgRlVHPbS+KXjkafC1vDcO95KMbmK5iQ/zkIAqsR8oAHuenMj418UW+i2SQwInm7dlvF2GBgySdyB1J6seM9SOHeB9CbVdQ2zysQ26e4cn1lQRux2ySyj6A57Yr06V7axEJS3w78Lasy/2hZTxwBt6mWVgAyqQXLAqwZdwPJHVDVlsJ/FEJadYUn88JIWKQZOEAX0rsdfTj0kDHtnNdFsJYrrbbWqqLGDCSun93KU+W3jP86Dgu3II9PO5sXGrD5j8VahqkskbaxDeraJIrOiRbI9ueQCMKXPIBZiRu4r6D8MalazQobN4jEFUIseAEXHClOqEdMEDpVH+J/xLW2P4O0RJ7l/Q4x5iR7uNhQfPIc42/rnoahoHwZu5YDNJc/hZpt2YhHx5bHO19jALnrsAwAADzwA7H4ulsxaSteiNrcKd4bBz7Be+/OMY5zjFcs0q81a2SCykkt7WN2R7U3Ikcuu7eLSSdeEOMKQygkHAPQVG6l4Ok0N7e6creWwkXzlMeBG54VwhYgN/hfjBGD8wrtl5a219bbHEc0EyAjurKeVZSOQRwQRyCKCqaTq0cUxF5bzWEucBi4ezlyTgJPt2gnGdjbSMjHPSyeI9bMCKIoZZppiVhSNQwLYyGdiyqqDqWJHFQPha9aCZ9IvJPMIXdaSS4P4i3x8jZ4aRMEEdwM44JqYl8JQjaIWngUMGMcMskcDAHO0xKQqg99m3PfI4OdMdKRqsaHHdc+Hl3d3Esk+o2kl0WGYYvMmaNT8qttUeUAOBuAX3PU10/4b+BIdOiyu9p5FUyu4AYcZ8tVUkKoJOcE5Pc4GLfbW6RqERFRR0VVCqPsBwK960GjeXDLs2wvJuYKdu0BAerNk9B9M1HXsv4UoIbNnWR2MnlDkMRwxGOc+5IAA+1bVhBMGlMsqFWb+GFHCKARznqTwT9c1zXw78XPN1E2sghEDyPGku7ABUYRwzHBSRl4TGV3j1N0FNTaN+Gm4rx5h14GjNY8/lQWA7j3P296uzZUE14W1wki7kYMMkZHTg4P7ivDWSPJk3HAKkZwTjPAJA5wDWdrxFJtHxse092iY3MBuIVR3JJwMD8xWxVAWb+JE1wzYQLjgsWCsSpz0I6c9wKt95qaJF5oIYcbcHqTwB9P/ANrj6frYyxa1uIj+oiUjSqP0W7eWIO6hSxOAM/L0HWpCu2l4vWLR4lJ0jSNMVcAp0UUHxJaXTxOJI3dHXlWRirKfcMORXQdL+NOpxIEY282P5pY23Y+pjZc/c811DUfgnpcnyLcw/wDpy5H/AFA1V2++AEZ5h1B1+kkQf/3Ky/0oNXS/j+/AuLBT7tDIV/RHB/8AlW7q/wAe4fK/7tZymU8fxiojXjg4RiX57en71SfEXwe1G2UuiR3CDr5JYuB7mNgCfsu6ufyRlSQwII4IIwQfqDQW8eMRc3IudUWa62cxQKyxQjJyQRg4XgcAZbAyTjnoMfx/Qcf2YwH0nHT7eUK4zpNqssscckyxI7BWkYEqgPG5gO1dK8SfBh7a3M4vkkCmPI8llUK7qrOzqzYRVJYtjopoJrU/jVay7HFpcpNES0Th0wpYYYMP50YcFSPYjBAIr+ofG6/YP5SQxFz1I8wxgABRGDhR3JLBiS3YAKILTfhteTXE1qDbpNCfUkj7GZD0kjG31x/7w9xnGRVv0n4C3BYfibuBFyMiEPIxHcesKFP15/Og5TqmpTTyNLNK8rscszEk/b6AdgOB2rVViOhx1H5EYP7V9V2Hwy0uKLy/wUcgxy8uXkJ9y/b/AJcD6U/DXhzSwzi3sLf0Y9bIHJ3Z+Vny2OP3qlsla2iszzPgco8M/GuW2gSB7KCQRqFQxt5HAH8yBWUnPtt+1Qnib4s6jdZQSi3jOfRBlSR23Sk7zx1wQD7V9IXPhyzkGJLK0cf70Mbf1WtTTfCFhBIZYLK3jk/xBBkf8Ofl/LFXHF/+zosZvJ90YaQQ7kcjOwbwr4PYncvPsD9a+hwK53NaJZ67FKqhE1CCSJwBhfxERVwx7AsoAx3JJ5zXRaDwurdJEaORFdHBVlYAqynggg9RXJtb0G90ZvxWmvJLZKS01o7M4jU5LFM87e+4eoYBO4ZrsFROsX7xgLHGZHboMEqB7tj/AOu9Z5MkY6zaRQW8UaZq6QuJ4re7t5UlhE+0FJFYHbkkCSNioyFOeAcAgV0jT5JWUGWONG9o5DIn5OVUn/KK59qPh6K/DRSWsDqvp3RrHHNH1G6OTjjIJwcjsR3qvW2u32gSJbXSm4sCxEUqjDICclQc43Dk7G/5Tis8GeuavdWJ/cIiXbqKjNK1u3uYhNBPG8ZGdwYcfRgeVPuDgio7UfHWmwZ8y/tQVzlVkEjDHbZHls/TFdCVjNfKfj7wJcWdzIEt5Wt2k/gyKjMpVz6EJGcMCduDgkjjrXTtX8f6leZ/saylMKnBuJIxlznH8NXO3Hv1PIyFqQHhPXJNksusRJKoGFS3RlQ89DgDOGIJx9M4oID4balrlqkUEmnSzW7cRmVjE0QAzguQSiY6B19gCBVt1nxHAzYlmhtZVVkKS3FuQ6uCDgpISAMfzhev0qPuPhfdXIIv9au5VP8As41EafcqSVP+UVVtG8FX9nqMlha30USyQG4WZreKRnjDiMo25ScgnoDjvxnFZZcVctZrbwOn6L4itYolElxaRLglGNzCwkHzMwIbnuaUniSaZA1np9xKjEYlkMUMbRkjc0ayNvbI+XKBTwc4qheLdA1O1QTRWmk3TKRukisI/wASD2cpggjpyvTrjAJqf0rxNqKRpcsqahaugDG1j8u5hkGd4aAn1EHgqCCMdu848cUpFd70J5b9osldNv8AL8+WTA6Kw75jkfbn6e3OK9/w9zcxgzIkBJ3LGCJGTrgSn5WOMfL8pOPV1rz8N+MYr4yC2iuMR+lnkj8tFk59ByclhxkAcZFe+n6fciTfNOcf4VY4b6beABWGaKxrHFJmJ+OIgSmmQyIm2V1cjowGOPYit2sQayropWK1isB0qdFXCBp0iKKB0qdKgM143FpG4w8aOP8AeUN/WvanQUDxf8K7G88vZHHbFXy7QRqhdCDlcDC7t207iDjB96gHsNY0nbDb7NQsmKxrHLtWSPewRY8lgcHcBn1KACdqiuvVH6naM4Qq4V43LoWXchYo0eHUEEjDt0I5x9iHHLrWLy0l0+4u9MuYzbtJbFkdJjNDKGEUWQctIoC4yfUQT1OKv1j8T9Odtkk0lvJjJjuY3hYfdiNg/wA1P4q6RNc6bJHDGXmDwuiocHcJFyVJxjALHP0rxm8T2sirDqllJbk4B/Fwq1sXxk7ZxujHI6sV/pQWee8jmgcwyJKGRgpjZXBJU4wVNQ3hucRbkaGZc8tIynbx78ekD8+9UXxV4R0qyube7KqttKXilSOeVWV2G6OWIRtvYZG1lUkAEEDg1Y9Jktf5dH1QopBV542lzz8yieVnH6A1zZOn7slckTqY+hbtNuzN/GR/4RyIguD5g6GQtj5SR6cducncAsmBWEWMDHTHHGMfl2+1etdIr/jDw2l9CIy7RyRussEq/NFKnyMB3HuP6HBGl4N164lluLO7SMXFp5Qd4yfLmSVSySKpGVOF5HTJ/IW2ub/E/wAMB3jv0muYQgEV4beQxyNaEnc4IBB2EliCOVz7Cg6IkgYAggg9CDkH7EV6VzqHSb/S0jNtPJe2UY9du6obhI+SWgkUDzCM5CHsMDrxdtH1OK4iSaGQSRyDKsv7gjqCDwQeQQQaDCx0tIpJJFz/ABMcdgcknH0JNbF/YxzIY5Y0kRhhldQyn7g1s0VSlK0jVY1A43e/BmzF2zPNJHauF8tEcbllOd0ZZ1b04GQevJHtmy2/wh0pGRxA5KMGw0jOr47OrZBH0GOlXDV9PE0ZQnB6g+zDp/r+temmRMsaK5yyjBPvjgH9MVWL375rMca4ke0EKooRFVVUAKqgKoA6AAcAV7UUVqCqR8QZntpLTUI43k8mUwSogyzw3GFOABksJFjIHc8d6u9eM8KuMMMgMrfmjBl/cCgxtLlJUWSN1dHAZWUgqynkEEdRUXqXh5JHM0UklvOQAZYdoLY6CRGBSUDtvUkc4IzUVDZmzledBMbeaT5EYlYGchd6xZ2eVI5Lsy4ZSwPyltlpSZj1jZfuV4++CaDnZu7vTb4vc+XPBe+XEJIgkGLhA23zI3fb5jJ6dwYAhFzjHHQrWZnGWikjPs5jJ/6bMP3rW1vSY7mCSCUArIpHQHB/lYfUHBH2qkeHPCsNu9sZ0M7TxRqGmJlkt5Y4d7+W7t6Ijgj0jcGIGSCNgdJoqE1C6NqikB3jzg7nLMvt6myWHX5jn69Mb+nagky7kP0IPUH2IrCM+Pv7N8/A3aKKK3BRRRQKnRRQFKnRQFFLFANA68pY1YFWUMpGCCAQR7EHrXrSoKrp/g60t7iSSGzgCzpskARMJgHIVccRuDhgOMqvBySN3R1eCT8KxZo9pa2c5JCLgNC7d2TI2k8snuUZjPVrXNqrlCw5jfeh9m2sh/VXcfZjQVPUNQlgunO4lSQdpPpZCO3sRyM/SrfDIGUMOjAEfUEZFa2paXHMAHXkdCDgj8697SDYioDkKoUfYDAz9cVw9PhyY8ttzus8x9Ih7g15zRBlKsMhgVI9wRgj9K9CKM13JaunWvlRRxbi3lxom49W2qFyfqcZqv6n4flidrnT3SKVjulhf+4uD3LAf3Uv/mL1/mB7WulQVjTNZvplDjT4YuodZrra6spwwCxwuCM5wSRkYOOamLdrgkb47dB3KyvKfsAY0x98/lUCbG7IaVGZXMhIXdjKdBweOMDAParHp8jsimRdr49Q+o4P5d/zrlw9ROS0xNZj8+JRtt0iKdFdSSzTopUBUdrNrJKqoj7AW9Z77PYfepGgmqXpF6zWfYjI9MVYpIizMjBxg9VVxgqD3HX9a2bBy0aM2MsiscdMlQT+9etyhKMFOGKkA+xIwDUdYTusrwuuFUZjIGAY+gX7jIH5frTcY9V1xPAl6gZbMSSSxsuVKOEbGfLZ8PKp+5aNgfoRxjmdrBYwCW7kAH8s4/qa0tWLRMSIjRYHMTRXC52sV55DJgEHPf7/AE+lZadoywyF0ZtrDBVucc5BB+nI59+tTFFYV6akRG+ZjxPtGjoopE10pOligCnQFFFFAUUUUBSNBNAoAU6RFGaB0UUUBRRRQFFFKgS571lRSoHRRRQFFFFAUUUqBVlRSoHSxTooCiiigKKKVAmJ7UxTpUDooooFmnRSFA6wLe1DGsloAU6KKAooooFTopUDoopCgAKdFFAUUUUCp0UjQOkTSakBQNayoooCiiigWKAadKgdFIUGgKdFFAUUUUCxRToo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1" name="AutoShape 16" descr="data:image/png;base64,iVBORw0KGgoAAAANSUhEUgAAAMsAAAD4CAMAAAB1y+ICAAAAjVBMVEX///8AAADq6ur29vb8/Pzv7+/z8/P4+Pjb29u6urrU1NT09PTY2NjNzc3i4uKgoKCtra2Dg4PIyMjm5uZsbGy3t7eNjY3BwcFgYGBRUVEWFhaYmJhlZWV6enqenp6lpaVGRkaRkZE5OTlYWFg0NDQpKSl0dHQiIiIsLCxBQUEYGBgLCwtLS0sQEBAxMTHvoNp5AAAVA0lEQVR4nO1da79qTBS3RGEj5JIQpVK7y/f/eM8MkcuM6LLV8zv/F+e0VZo1M+u+ZmGYf/iHf/iHf/iHf/iHf/iHf/iHCrihB/A68CAMPYTXwQJl6CG8Dg4YQw/hdVD+TyvzvyLGgfHQQ3gdbJCHHsJz4DTddkbZ6wXYww7mOVhwmNoHiEVMjm3GC2noET0EbsLJ0TYVxex0D7E1YoHRIGi1ASZ/M7Z+kHzAmPLXv9npAVykZPjTscUGmEH3X+D+yjAywVMZRrV8uKwkmU2vja0Yv9DAon7NmtNv6VS/psD0FQO9i1ESF5vFBNgCmCW1L9NHoS/pNw3K3xrvQHtqiF3BH4P85SQ+O+g/wUtgxeYXZ9SVWbeIhhO+EcPJhqJoOzB/XjPWO+CPev5SADPf1YiBfLm4nPNMddOP2tRpojKcsoNzBHBYqS8cbwtUWOUvDSjvGX4FpysN4fZ6TQStRI2ctNw3sQI4IyK8Fn57MQQI85dawzhewnXJ9vmHnA3YxWKEQJdNM0SIgG8f/aEpVCx/AGzjzR83MzGFm6Up+zC/LpcJdH6ZpzbD6o9YvoqRux6RrlvZ0hilnTJagZnqobO/In0FYwpIMqrJujk9f4CTSXmDPy2wDJDg4BSC+8eETSCuDsqB8iUNS4sQWkT2O8HT3wrBQ/9yYQKBeru2cy/qiMIwDiKFi8+fGDWY7bO9IugQ5+PTAG/JC5FhJMxH6/mHRnNyHp6sIJ5llzy8JjqJYXgQEe+3mDcDQwA309wTG/RswndrDq0A4bMJItBrUz05RoNIBoRdLpbZ+Poqjhjmtxmv2cVYAXfR9DpNdLwdTq44kfbPHE7fZZxz/WMpIyVd1MoslSnDgD9sr5uC3cTpPpsfmJNe/ZCKowT6qcv9zEEDCl5h5cyPqRB3I66m2bGDYABR7dYgw7HLx94GpQhnrDLb+WSyWGoVcH0sxzoFPS9+p9V7H/iLf30lZhLgEAjgFG8HG/TPplP4xlqvhmOXDFy8ubpVTrogk/NUKoSWjndNN2bhQN4MHxkN4GrvKKm9yYKhXU0ZHb/TiHdOJjNVZesRGzvm4G+jODLJDrFz50BOd5cBjB8xeMW2E+xrVmZbCvaQoXoPFnglesOAWxARLd0w95mVdHdFFnNKNA9SS3u+K31QOcBKIVqtyL2xqQ7De6ACcSRFrsnCG8pCRFj+Lr1UNmpGJhDcuxQK2pWbv07x6DHxspEL4tXvhBFLZmR0c9lEgCPN4Fqgj3VSQg9CJf0wdyZHHqQ8TGAvnFMRMUAmaPEyWMxhRvmp8IA55sFxdoFJ3L8SkCNbam5MaevgdjXIVQu79adU+3KC+Y1/Jy2UgGpAcUTGEDQv5sFnCaYOPRkdpPLhndYYLdBNS/Zxv40QQb7FNJAM+lDVjFOsTBHNnJVb/qj6Eja66i6uxjfamvJ5buPXriwzgewBa7SEm9bXSDPy6vQDQKRrZWFZMe8exlq5jqSmuKmbhYt21QvzVFBMkR5sydyK+frP1rAU2Zo2tjZdh9uKq/OuL2oGlU21FUd1gx8LLg14qY0Xrla06sOKYMS8KH1tJOm9TfFUHbxEDz5WdSmPGcEAVWjZYMwynSnWB5tkjk1f5TbDBt/eFGs21QxgR/kGsyrrUnmdmppMW+CVx2vH6WATI06vq8SZQoKmeRWgua2YLkcpTmgR7vKPa0iw/S4ZvS4SyjADvJoxJbS4fl3mepOANpkgSeJVDKmVSU/2L0uC2Z7iIMyIqu4ZvF9HV1+BgJ+4ajGF/Sy2ccWxQMrcBXeOTHkPvJucn6D9b91yGxXwJS9knnoyU1pkGmMdlnMGFagrqEp/s9eGU07IsYhL30CydGzpFx2pPRf0Yn61LdaDBD2PsLl5yGcL//qiRRKJvwx3JHGTvNpDNQXysz71COKOAthozGgKpbBQKd070+GQj3OLfn9y2pOYxruRCJjp5TY7Cy0JwfI2kHMQGIxX5jMF9Mbn2m4MUeAiE5Fbl27P5sFWDGsPq5RLhdQLJjKNVERbs5ULWtgXSQW1romFALZeaoWWdiu/66n+0y3ERtsxcymbyEGZM2QTDp5mKJt0lkSCtB0VMm+WWqEt0VdMR1wJvoy0pNjKAhzgePB129bX8GAt3gr4UWUA8vq3JGhGlj6PDrFzHU2TafaVn3Uu9F86TNGAS6ajtIPIuTGF4Uiyo4VhqFkPpwbtC7OqKkNxDzZZsI6iQ92O1Ssz7dJHoe2RbCp24CSk/gi36cUrFWydWT3BpexgaxMtEb0uKZVyekKgcz6LFv8n35CIS7JiBoZXxAKGgHh1JFIkZieIG5ItrOjIdiFsW6vGllx5g/r0WOQaveVlukfbgo2VMafNAX7nBbL409qh3qMDgNkRNaGw2sDcqscB6pqmlByb0eN33p7JBAOS9ad0NpBccbW6pHg6MegqGjWNrLmwnlZ/ceTuyxu9FEfaUTe6jC0bzWUM95rBnbmlkpsXIgjVLf3dsWhCYldUy6piUhUGGN0U49KNuTW3i2mqXyY20Xt5AZb66Nh6Z04J4KyXjBMFSgvp57JLpLnTjIsFJbKPr/w3hfm7cpVhwCzu3lu2y7JgEt/WoNigO1qlmZ4t+1WITeH0vhgMomXbxSZVVwkE+TDCQjcb+XIklJuEpSDbyHsnJWjapkzcURDObIiuQykCsfLi+iY5+oxMn0J2sHpRGdQHXM4B6l1nbWdRhDLxvkvwszEr15Ux8mAHmRalsOVnO9g9VBY3zeWjdNfmjAymT8INOQuZGHMy62qa6xsiLUK+F1kT9Ac5flnI+iJ1IAXuPNCapgka0rJXNkS6RjMyfWLma0qiRb2mMzkdgpYConbcaPEhQrMiBgArx1r5R9jrTvm2OPrajxaGi9LgD58ydZLzMoGWPDNr5RvzIRR7DM0iRrwsKkAN+wTHQMv/Dv1aCW4X+Ftsbugu1pD5tSYtQrYb2XXylOwKbhxgJXDRp6I8u/3WRFnOf8FdyuMsARR05v0c85TjN+ZNJDdpETJHRHz2lMOpbOOq1jKIL0c4bmJ9akl8JuNYa3eG7XHDPUILE2GW5yJ/WQy0ToucSR372cAqT8qh8aqieYG7ANjmpeG8lK5+d5lcYJKOlDvdahVqtKjZBtN/n+CUFHqrbzaWPQCvZGDrD5TbS2kcgtMKU65KC5ttMPvpxGTqZIStxXWSW3Krp49kqG23+neFlkkWngqfJoWD6Q55aHeEh5RscuXluK2fpKAWLqnQklXWKm0R2W5YB4x97CAGiwp1WirUbB2KWP1WmZZVKt3Gz6e5TJcxt52Kz5W8nJ9iKLfEVdJvVYZaokXJbI34iTBEhlUyibtGY/lFJiR0sgqw2veeU6kRvdEyyYRb2KWEtBVTYC9tOZAqRr+pUlXJm2x0p5roXFYdN1pO6XrMiEFMtoeIDoE99llaNuPgAzkrErcf+dDK61bQEh7T/5KGoFctfd0j6q0Bu++3S41UTyjkhRGj1u9yZTmV0zLLLnr1nLB4hvmuRyTPglnQV76u0h9d39jcKdVa3TnLG5QU05UWLkmNiFm9SmmKNkCfM3AGCEpZOzmdAuYHzPjyjTUEuFXjz9utG6lUoXylJc6YdV0btYzenkL3oKQCckWBKd2C/+PU+jNLEXK/iMpad+onS9msKB2ovk//0OohN8SQO6LmVIgi18CJp5IIk7tOQ+rtTsr2rJanYbiWk1QYpRBsiJNSqyzo8lNPPMmA9j/pVjwxryuiVRBKCkvofu4sLUeyjqXfUhfXfbZtX9rSJhuhNVpeuWRXrwkwPUpp0okUapji5T7c2FbscYQuC5LGFXFpQuCM20+EMlVJpoF9VSmNXN4IeIeoObXGkQA0P9GvWlbE6rytlKOBVGKMq18JsWttLe8ob7Nk5oTBlbBDXWIgRWSSRJjVSJew4RqWHJ6kpSwhiCukkvoFn3d+eufKNTWJtBjueLgiQQU0ldXeYRaNBIUTnM+V2eMMfYOmL93c3OZ8TH7RdOpO3zA6l4o8tzpuzk84tFqtocYRQcnu6yYpMpHqFZazHawr+0BBC7AtR+AZbnpeP2RoK1i/jOsmlIdGELYkVBGaxexGgzxkulYtCDkG+0fJb8w6+h62gVPx2yY++I82QzCx9xTu61eRhLu06sugIYg2jclE0s0rLblySotUTJsZz5SlD3CwjcZGuuwePzObGerr+siQhBNaDZlG1WkzAyse8qo//DvaBsKUJUQ4Alx2mkxiCKMlv3Ufaa0VWxd/BtJwelvkoOEumI2FwiG4JN29AhImUbFsI5W/qjROsmzzdEA4+bbmzLhS4PUhrPBUiPUwl7tqePZV1GjhGqXveKH4Bad4LoCp1d+VLB0JS/Dt0EFCWHY0e7dGf1/uGBz3EGP56tUSfiwam9N249rYjYZCwnXcEkASiJVPjgXHngMs5iun4bRxgqH3UpBNrDH/27XB2X7dJKiiJrMbqb6s+FwqzdBMCXE9bxLbYou8t56pWkB8uccq06tuqR8kqMctta01WuoHkWvVDRMxhuPaXDqzuypwPP99JiTFuThmZsCu/EN2gAPs1F1WXcaaKBCTRXliDB8OodqZE5bPxaJtbJKO/HKtEIu5hRof+qkOPiylyydL2JYMXCWAxbRfbsx5LsKmgIvUibIBr/hZXIgzojlDTlT50y0GrwYQ36aVxcms/olX4cneDHYaN5d8+LWNdMOusMMlUercdhV1wuV61ThV8pNa6fg/Ats5CTt7sqfBLIubc4YdAax1LVsSi6z+q6yvZkbQ7HTV7VdYt4nghNBMoHsY8OmDy8Y+yVh2whpenB+NOBKIqVkscprJ1GqV4fKVlJE0PSGFovXqbqY+ncFxoHk8TU+ax5S8qkzgkdkwnteHGkHsum6UwHmnzbCc7KUGX9CiQWvWpdlNX2Zdk5p6YjdbfckOLtxThGyCjSE6aGqAHNWKSrPq/irfsG60ZnFFTSsO1NhQQWwK7sopGIX3swLDHBb52GIOdeqf05z8JvCkfNv/DtaiZCTgiLZfTLZa8ffiNvFvXcDXJH40mqhGuNvDYpdWJa6G7ezBIiYo1oZdweG6TQTa2VYGl8juxcoGHEtLZIvtjMn5qfrQ58GbJTnPaXAJJUM/t8S6d+T4nOAtEvedp147QY3K9oQ4Xxx0umgdJy7VDlZieCjX+1Io20XHSvtZe1RNWUTP6r/nYUHURQixd/Ms9iD9vKrgvGvLrjZMOtiDUnJ6Ovf/NMY7yjG8GzadnFt9+JVBQiCmHB+7QqcWKn8i5EtLmqo1aPOJEGFNcaca0cLPB7ekWLubv+3KQdO6Uq/NERLZwv5jZtmTNR7Xs0KKFABQWgy0t8Ajy8wJtXMIGX5TmnE9MvivAeVc171KnjoIvovZdoT3LeDIbNuXlmYFHUvpW/JO7Ig2xqRvI/tLfUO1nqx+E4wF8fKpZ8BTqzuIwRC9RsmbTKSUXdLA1X2qB+qcn8eS7AyZPX0kv2YeDrIutEYsi1alPZnUhEP9MCO9ack7ocCUpOTHRZfUCkass/Szc6m/6+B2xNOorePy6cLXLhD09e9GL4VGPUhIS8PplUbciDojNDc4vhUaM57nWUn0YvhdZYxSXxeN2rLkdZi5YCuqEsDltsE3fnIgmboCwDa2RXnCqqLtHuF3t1Tqa6XEmRNs11xhsXsB7qNYQTiWJQHNt7OG6XXPq8AuSQefHJBlTXfxfop0i+bdy8kFEejXltZ5dxRP2UIMkGxwzY+A23IEmT3sbbC/OxfVQkNyM8Xb1nP5owbHZ/BAYxb1E/DvNZIFRMfJSxmFU3TMJKyeQLSUR7jTATMOo5Sljwg47GvmM83Kmmceztc+iHAIplJtDYXjvO5BSu1lQM/C2jkly4QTL3iT8fhIUmRmNgv3M+Zx1ZnEjrMFGEnL+AiJa4ciupZCEpd+Anu7UujJBXXjklJ+/jYoLsQ4zsuKAemRKOoSLdROEwimGW/oAEFbfKzPo0deAz5cw2lJ8spxNwWz0X6gDLnUN6YJUmHc2zG2TMwEEcYW84nN/2hzOLdEiAtocKBRyw1BS/rDspNCkVgVKQxww65uJf2BCEPRUoYEep9gtUQLfQ/gi9Uh9HXTJ2ey5fXXkYsm6q22O+CHHMkfnpb4Add2RnTnFkM/Ye1eaTgZxM6X54FpkR48BElqm5YMG0uePPoYoCnBWTkNmyF2H/WfSAZLNCgt3u/DXyXEk7s2NHkLpCekqNsc+O7PHlvVBPtMLJtwWHZIWsbPBOespncffEI+9REozeMDjzQ1+AgQGqD3bmjyMWjSMkzg8hVo5mu85056DIimPP9iWhqm8hfT0lD82vuDsG/CP1o+E01a3h4cfxuaXbqU4QspH0SzuOqLaWlc+VpaCJ2LpK8q6SuB4CR/LS1Ss3rja2kxmo/SkL+VFkLXstn5y+pGc1jNaJRKLhr6fITNWH/zmNKXgOBE9i2n+xgQmj9/LS1zQjDsW2lxCYH+b6WF9AzuD0hYPoQzocxp+CTfQyCWzT7fnHMQTEjJ/P3wj6R9BMRnUA6agHkcAikLVa+O+xIQG+J+xCGw/tBIMUp7kArlp0F8LPCTbZCGgknK51kDnE54ASKS+K1XX38J9qTq5u90kicLUsXZrN5Y7iswJrcRPX+joTwjdNlkqE+B+Ww45K63X2koh2RNsh26Gu4R1M9YXOF+o0FGKRUb5MjYsziSz4n3eVzRp4CnHMYkBAA/HgKl4PTO4wk+ErRGStJTvU+HAa0iieg5fzjOlOrd8fcpy8ZzVQskDz3bbUjQT4RHjz0QeEAcqQXi+rcpmJZnbd/pFPd5MOnhlr8///Yc+JbUBNfyHO5PhN0WbWl/ttmngdL74wqapfaZCKPWt1tbrX8YuHvdXD+g51tX2PfmXe7TunZQNJ6E1IT1LdGYQ4emXCt6e/JPwrTTqT/zznOWPgJdDzId/qCNx5PofJCJ6/GAt2Ew7t7JnIe/bXbXF2yf8bEfvTJCv5bs48vnmv9ab30+/9AyDOFAiVS2IfxAc2biuI+1/FcX7keZAKwWwyZ8tBW1/jFLwyn6HlztmW0vnaMPCJnN8GPfdPJDGftg1eMRnO/AjxgA+I0nNT2G2XY7VBBgotgJnJavdELCJx998hjU0AWYaypuAvc6jAfhmjmcf5OkaNb1KhyTP28Vi8C9C39PyufiP+mSGw6nF+7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 name="Рисунок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Lst>
          </a:blip>
          <a:srcRect l="34193" t="14204" r="34220" b="32981"/>
          <a:stretch/>
        </p:blipFill>
        <p:spPr>
          <a:xfrm>
            <a:off x="-122829" y="-57078"/>
            <a:ext cx="12314829" cy="6915078"/>
          </a:xfrm>
          <a:prstGeom prst="rect">
            <a:avLst/>
          </a:prstGeom>
        </p:spPr>
      </p:pic>
    </p:spTree>
    <p:extLst>
      <p:ext uri="{BB962C8B-B14F-4D97-AF65-F5344CB8AC3E}">
        <p14:creationId xmlns:p14="http://schemas.microsoft.com/office/powerpoint/2010/main" val="3150623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520600" cy="5264624"/>
          </a:xfrm>
        </p:spPr>
        <p:txBody>
          <a:bodyPr>
            <a:noAutofit/>
          </a:bodyPr>
          <a:lstStyle/>
          <a:p>
            <a:pPr marL="0" indent="0">
              <a:buNone/>
            </a:pPr>
            <a:r>
              <a:rPr lang="uk-UA" sz="2800" b="1" dirty="0">
                <a:solidFill>
                  <a:schemeClr val="bg1"/>
                </a:solidFill>
                <a:latin typeface="Arial Black" panose="020B0A04020102020204" pitchFamily="34" charset="0"/>
                <a:cs typeface="Times New Roman" panose="02020603050405020304" pitchFamily="18" charset="0"/>
              </a:rPr>
              <a:t>Географічна </a:t>
            </a:r>
            <a:r>
              <a:rPr lang="uk-UA" sz="2800" b="1" dirty="0" smtClean="0">
                <a:solidFill>
                  <a:schemeClr val="bg1"/>
                </a:solidFill>
                <a:latin typeface="Arial Black" panose="020B0A04020102020204" pitchFamily="34" charset="0"/>
                <a:cs typeface="Times New Roman" panose="02020603050405020304" pitchFamily="18" charset="0"/>
              </a:rPr>
              <a:t>розминка «Дерево досліджень»</a:t>
            </a:r>
          </a:p>
          <a:p>
            <a:r>
              <a:rPr lang="uk-UA" sz="1800" dirty="0" smtClean="0">
                <a:solidFill>
                  <a:schemeClr val="bg1"/>
                </a:solidFill>
                <a:latin typeface="Arial Black" panose="020B0A04020102020204" pitchFamily="34" charset="0"/>
              </a:rPr>
              <a:t>Завдання для учнів:</a:t>
            </a:r>
            <a:endParaRPr lang="uk-UA" sz="1800" dirty="0">
              <a:solidFill>
                <a:schemeClr val="bg1"/>
              </a:solidFill>
              <a:latin typeface="Arial Black" panose="020B0A04020102020204" pitchFamily="34" charset="0"/>
            </a:endParaRPr>
          </a:p>
          <a:p>
            <a:r>
              <a:rPr lang="uk-UA" sz="1800" dirty="0">
                <a:solidFill>
                  <a:schemeClr val="bg1"/>
                </a:solidFill>
                <a:latin typeface="Arial Black" panose="020B0A04020102020204" pitchFamily="34" charset="0"/>
              </a:rPr>
              <a:t>Кого стародавні греки називали Океаном?</a:t>
            </a:r>
          </a:p>
          <a:p>
            <a:r>
              <a:rPr lang="uk-UA" sz="1800" dirty="0">
                <a:solidFill>
                  <a:schemeClr val="bg1"/>
                </a:solidFill>
                <a:latin typeface="Arial Black" panose="020B0A04020102020204" pitchFamily="34" charset="0"/>
              </a:rPr>
              <a:t>Скільки океанів є на нашій планеті?</a:t>
            </a:r>
          </a:p>
          <a:p>
            <a:r>
              <a:rPr lang="uk-UA" sz="1800" dirty="0">
                <a:solidFill>
                  <a:schemeClr val="bg1"/>
                </a:solidFill>
                <a:latin typeface="Arial Black" panose="020B0A04020102020204" pitchFamily="34" charset="0"/>
              </a:rPr>
              <a:t>Назвіть частини Світового океану.</a:t>
            </a:r>
          </a:p>
          <a:p>
            <a:r>
              <a:rPr lang="uk-UA" sz="1800" dirty="0">
                <a:solidFill>
                  <a:schemeClr val="bg1"/>
                </a:solidFill>
                <a:latin typeface="Arial Black" panose="020B0A04020102020204" pitchFamily="34" charset="0"/>
              </a:rPr>
              <a:t>Що називають суходолом в океані?</a:t>
            </a:r>
          </a:p>
          <a:p>
            <a:r>
              <a:rPr lang="uk-UA" sz="1800" dirty="0">
                <a:solidFill>
                  <a:schemeClr val="bg1"/>
                </a:solidFill>
                <a:latin typeface="Arial Black" panose="020B0A04020102020204" pitchFamily="34" charset="0"/>
              </a:rPr>
              <a:t>Покажіть на карті Маріанський жолоб, Гавайські острови, Берингову протоку, течію </a:t>
            </a:r>
            <a:r>
              <a:rPr lang="uk-UA" sz="1800" dirty="0" err="1">
                <a:solidFill>
                  <a:schemeClr val="bg1"/>
                </a:solidFill>
                <a:latin typeface="Arial Black" panose="020B0A04020102020204" pitchFamily="34" charset="0"/>
              </a:rPr>
              <a:t>Куросіо</a:t>
            </a:r>
            <a:r>
              <a:rPr lang="uk-UA" sz="1800" dirty="0">
                <a:solidFill>
                  <a:schemeClr val="bg1"/>
                </a:solidFill>
                <a:latin typeface="Arial Black" panose="020B0A04020102020204" pitchFamily="34" charset="0"/>
              </a:rPr>
              <a:t>. Що їх об’єднує?</a:t>
            </a:r>
          </a:p>
          <a:p>
            <a:r>
              <a:rPr lang="uk-UA" sz="1800" dirty="0">
                <a:solidFill>
                  <a:schemeClr val="bg1"/>
                </a:solidFill>
                <a:latin typeface="Arial Black" panose="020B0A04020102020204" pitchFamily="34" charset="0"/>
              </a:rPr>
              <a:t>Користуючись картами атласу та підручника назвіть береги материків, що є межами Тихого океану, покажіть їх на контурній карті.</a:t>
            </a:r>
          </a:p>
          <a:p>
            <a:r>
              <a:rPr lang="uk-UA" sz="1800" dirty="0">
                <a:solidFill>
                  <a:schemeClr val="bg1"/>
                </a:solidFill>
                <a:latin typeface="Arial Black" panose="020B0A04020102020204" pitchFamily="34" charset="0"/>
              </a:rPr>
              <a:t>У Тихого океану є ще одна назва. Яка? Чому?</a:t>
            </a:r>
          </a:p>
        </p:txBody>
      </p:sp>
    </p:spTree>
    <p:extLst>
      <p:ext uri="{BB962C8B-B14F-4D97-AF65-F5344CB8AC3E}">
        <p14:creationId xmlns:p14="http://schemas.microsoft.com/office/powerpoint/2010/main" val="704027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p:txBody>
          <a:bodyPr/>
          <a:lstStyle/>
          <a:p>
            <a:r>
              <a:rPr lang="uk-UA" dirty="0" smtClean="0"/>
              <a:t> </a:t>
            </a:r>
            <a:endParaRPr lang="uk-UA" dirty="0"/>
          </a:p>
        </p:txBody>
      </p:sp>
      <p:sp>
        <p:nvSpPr>
          <p:cNvPr id="4" name="AutoShape 2" descr="data:image/png;base64,iVBORw0KGgoAAAANSUhEUgAAAMsAAAD4CAMAAAB1y+ICAAAAjVBMVEX///8AAADq6ur29vb8/Pzv7+/z8/P4+Pjb29u6urrU1NT09PTY2NjNzc3i4uKgoKCtra2Dg4PIyMjm5uZsbGy3t7eNjY3BwcFgYGBRUVEWFhaYmJhlZWV6enqenp6lpaVGRkaRkZE5OTlYWFg0NDQpKSl0dHQiIiIsLCxBQUEYGBgLCwtLS0sQEBAxMTHvoNp5AAAVA0lEQVR4nO1da79qTBS3RGEj5JIQpVK7y/f/eM8MkcuM6LLV8zv/F+e0VZo1M+u+ZmGYf/iHf/iHf/iHf/iHf/iHf/iHCrihB/A68CAMPYTXwQJl6CG8Dg4YQw/hdVD+TyvzvyLGgfHQQ3gdbJCHHsJz4DTddkbZ6wXYww7mOVhwmNoHiEVMjm3GC2noET0EbsLJ0TYVxex0D7E1YoHRIGi1ASZ/M7Z+kHzAmPLXv9npAVykZPjTscUGmEH3X+D+yjAywVMZRrV8uKwkmU2vja0Yv9DAon7NmtNv6VS/psD0FQO9i1ESF5vFBNgCmCW1L9NHoS/pNw3K3xrvQHtqiF3BH4P85SQ+O+g/wUtgxeYXZ9SVWbeIhhO+EcPJhqJoOzB/XjPWO+CPev5SADPf1YiBfLm4nPNMddOP2tRpojKcsoNzBHBYqS8cbwtUWOUvDSjvGX4FpysN4fZ6TQStRI2ctNw3sQI4IyK8Fn57MQQI85dawzhewnXJ9vmHnA3YxWKEQJdNM0SIgG8f/aEpVCx/AGzjzR83MzGFm6Up+zC/LpcJdH6ZpzbD6o9YvoqRux6RrlvZ0hilnTJagZnqobO/In0FYwpIMqrJujk9f4CTSXmDPy2wDJDg4BSC+8eETSCuDsqB8iUNS4sQWkT2O8HT3wrBQ/9yYQKBeru2cy/qiMIwDiKFi8+fGDWY7bO9IugQ5+PTAG/JC5FhJMxH6/mHRnNyHp6sIJ5llzy8JjqJYXgQEe+3mDcDQwA309wTG/RswndrDq0A4bMJItBrUz05RoNIBoRdLpbZ+Poqjhjmtxmv2cVYAXfR9DpNdLwdTq44kfbPHE7fZZxz/WMpIyVd1MoslSnDgD9sr5uC3cTpPpsfmJNe/ZCKowT6qcv9zEEDCl5h5cyPqRB3I66m2bGDYABR7dYgw7HLx94GpQhnrDLb+WSyWGoVcH0sxzoFPS9+p9V7H/iLf30lZhLgEAjgFG8HG/TPplP4xlqvhmOXDFy8ubpVTrogk/NUKoSWjndNN2bhQN4MHxkN4GrvKKm9yYKhXU0ZHb/TiHdOJjNVZesRGzvm4G+jODLJDrFz50BOd5cBjB8xeMW2E+xrVmZbCvaQoXoPFnglesOAWxARLd0w95mVdHdFFnNKNA9SS3u+K31QOcBKIVqtyL2xqQ7De6ACcSRFrsnCG8pCRFj+Lr1UNmpGJhDcuxQK2pWbv07x6DHxspEL4tXvhBFLZmR0c9lEgCPN4Fqgj3VSQg9CJf0wdyZHHqQ8TGAvnFMRMUAmaPEyWMxhRvmp8IA55sFxdoFJ3L8SkCNbam5MaevgdjXIVQu79adU+3KC+Y1/Jy2UgGpAcUTGEDQv5sFnCaYOPRkdpPLhndYYLdBNS/Zxv40QQb7FNJAM+lDVjFOsTBHNnJVb/qj6Eja66i6uxjfamvJ5buPXriwzgewBa7SEm9bXSDPy6vQDQKRrZWFZMe8exlq5jqSmuKmbhYt21QvzVFBMkR5sydyK+frP1rAU2Zo2tjZdh9uKq/OuL2oGlU21FUd1gx8LLg14qY0Xrla06sOKYMS8KH1tJOm9TfFUHbxEDz5WdSmPGcEAVWjZYMwynSnWB5tkjk1f5TbDBt/eFGs21QxgR/kGsyrrUnmdmppMW+CVx2vH6WATI06vq8SZQoKmeRWgua2YLkcpTmgR7vKPa0iw/S4ZvS4SyjADvJoxJbS4fl3mepOANpkgSeJVDKmVSU/2L0uC2Z7iIMyIqu4ZvF9HV1+BgJ+4ajGF/Sy2ccWxQMrcBXeOTHkPvJucn6D9b91yGxXwJS9knnoyU1pkGmMdlnMGFagrqEp/s9eGU07IsYhL30CydGzpFx2pPRf0Yn61LdaDBD2PsLl5yGcL//qiRRKJvwx3JHGTvNpDNQXysz71COKOAthozGgKpbBQKd070+GQj3OLfn9y2pOYxruRCJjp5TY7Cy0JwfI2kHMQGIxX5jMF9Mbn2m4MUeAiE5Fbl27P5sFWDGsPq5RLhdQLJjKNVERbs5ULWtgXSQW1romFALZeaoWWdiu/66n+0y3ERtsxcymbyEGZM2QTDp5mKJt0lkSCtB0VMm+WWqEt0VdMR1wJvoy0pNjKAhzgePB129bX8GAt3gr4UWUA8vq3JGhGlj6PDrFzHU2TafaVn3Uu9F86TNGAS6ajtIPIuTGF4Uiyo4VhqFkPpwbtC7OqKkNxDzZZsI6iQ92O1Ssz7dJHoe2RbCp24CSk/gi36cUrFWydWT3BpexgaxMtEb0uKZVyekKgcz6LFv8n35CIS7JiBoZXxAKGgHh1JFIkZieIG5ItrOjIdiFsW6vGllx5g/r0WOQaveVlukfbgo2VMafNAX7nBbL409qh3qMDgNkRNaGw2sDcqscB6pqmlByb0eN33p7JBAOS9ad0NpBccbW6pHg6MegqGjWNrLmwnlZ/ceTuyxu9FEfaUTe6jC0bzWUM95rBnbmlkpsXIgjVLf3dsWhCYldUy6piUhUGGN0U49KNuTW3i2mqXyY20Xt5AZb66Nh6Z04J4KyXjBMFSgvp57JLpLnTjIsFJbKPr/w3hfm7cpVhwCzu3lu2y7JgEt/WoNigO1qlmZ4t+1WITeH0vhgMomXbxSZVVwkE+TDCQjcb+XIklJuEpSDbyHsnJWjapkzcURDObIiuQykCsfLi+iY5+oxMn0J2sHpRGdQHXM4B6l1nbWdRhDLxvkvwszEr15Ux8mAHmRalsOVnO9g9VBY3zeWjdNfmjAymT8INOQuZGHMy62qa6xsiLUK+F1kT9Ac5flnI+iJ1IAXuPNCapgka0rJXNkS6RjMyfWLma0qiRb2mMzkdgpYConbcaPEhQrMiBgArx1r5R9jrTvm2OPrajxaGi9LgD58ydZLzMoGWPDNr5RvzIRR7DM0iRrwsKkAN+wTHQMv/Dv1aCW4X+Ftsbugu1pD5tSYtQrYb2XXylOwKbhxgJXDRp6I8u/3WRFnOf8FdyuMsARR05v0c85TjN+ZNJDdpETJHRHz2lMOpbOOq1jKIL0c4bmJ9akl8JuNYa3eG7XHDPUILE2GW5yJ/WQy0ToucSR372cAqT8qh8aqieYG7ANjmpeG8lK5+d5lcYJKOlDvdahVqtKjZBtN/n+CUFHqrbzaWPQCvZGDrD5TbS2kcgtMKU65KC5ttMPvpxGTqZIStxXWSW3Krp49kqG23+neFlkkWngqfJoWD6Q55aHeEh5RscuXluK2fpKAWLqnQklXWKm0R2W5YB4x97CAGiwp1WirUbB2KWP1WmZZVKt3Gz6e5TJcxt52Kz5W8nJ9iKLfEVdJvVYZaokXJbI34iTBEhlUyibtGY/lFJiR0sgqw2veeU6kRvdEyyYRb2KWEtBVTYC9tOZAqRr+pUlXJm2x0p5roXFYdN1pO6XrMiEFMtoeIDoE99llaNuPgAzkrErcf+dDK61bQEh7T/5KGoFctfd0j6q0Bu++3S41UTyjkhRGj1u9yZTmV0zLLLnr1nLB4hvmuRyTPglnQV76u0h9d39jcKdVa3TnLG5QU05UWLkmNiFm9SmmKNkCfM3AGCEpZOzmdAuYHzPjyjTUEuFXjz9utG6lUoXylJc6YdV0btYzenkL3oKQCckWBKd2C/+PU+jNLEXK/iMpad+onS9msKB2ovk//0OohN8SQO6LmVIgi18CJp5IIk7tOQ+rtTsr2rJanYbiWk1QYpRBsiJNSqyzo8lNPPMmA9j/pVjwxryuiVRBKCkvofu4sLUeyjqXfUhfXfbZtX9rSJhuhNVpeuWRXrwkwPUpp0okUapji5T7c2FbscYQuC5LGFXFpQuCM20+EMlVJpoF9VSmNXN4IeIeoObXGkQA0P9GvWlbE6rytlKOBVGKMq18JsWttLe8ob7Nk5oTBlbBDXWIgRWSSRJjVSJew4RqWHJ6kpSwhiCukkvoFn3d+eufKNTWJtBjueLgiQQU0ldXeYRaNBIUTnM+V2eMMfYOmL93c3OZ8TH7RdOpO3zA6l4o8tzpuzk84tFqtocYRQcnu6yYpMpHqFZazHawr+0BBC7AtR+AZbnpeP2RoK1i/jOsmlIdGELYkVBGaxexGgzxkulYtCDkG+0fJb8w6+h62gVPx2yY++I82QzCx9xTu61eRhLu06sugIYg2jclE0s0rLblySotUTJsZz5SlD3CwjcZGuuwePzObGerr+siQhBNaDZlG1WkzAyse8qo//DvaBsKUJUQ4Alx2mkxiCKMlv3Ufaa0VWxd/BtJwelvkoOEumI2FwiG4JN29AhImUbFsI5W/qjROsmzzdEA4+bbmzLhS4PUhrPBUiPUwl7tqePZV1GjhGqXveKH4Bad4LoCp1d+VLB0JS/Dt0EFCWHY0e7dGf1/uGBz3EGP56tUSfiwam9N249rYjYZCwnXcEkASiJVPjgXHngMs5iun4bRxgqH3UpBNrDH/27XB2X7dJKiiJrMbqb6s+FwqzdBMCXE9bxLbYou8t56pWkB8uccq06tuqR8kqMctta01WuoHkWvVDRMxhuPaXDqzuypwPP99JiTFuThmZsCu/EN2gAPs1F1WXcaaKBCTRXliDB8OodqZE5bPxaJtbJKO/HKtEIu5hRof+qkOPiylyydL2JYMXCWAxbRfbsx5LsKmgIvUibIBr/hZXIgzojlDTlT50y0GrwYQ36aVxcms/olX4cneDHYaN5d8+LWNdMOusMMlUercdhV1wuV61ThV8pNa6fg/Ats5CTt7sqfBLIubc4YdAax1LVsSi6z+q6yvZkbQ7HTV7VdYt4nghNBMoHsY8OmDy8Y+yVh2whpenB+NOBKIqVkscprJ1GqV4fKVlJE0PSGFovXqbqY+ncFxoHk8TU+ax5S8qkzgkdkwnteHGkHsum6UwHmnzbCc7KUGX9CiQWvWpdlNX2Zdk5p6YjdbfckOLtxThGyCjSE6aGqAHNWKSrPq/irfsG60ZnFFTSsO1NhQQWwK7sopGIX3swLDHBb52GIOdeqf05z8JvCkfNv/DtaiZCTgiLZfTLZa8ffiNvFvXcDXJH40mqhGuNvDYpdWJa6G7ezBIiYo1oZdweG6TQTa2VYGl8juxcoGHEtLZIvtjMn5qfrQ58GbJTnPaXAJJUM/t8S6d+T4nOAtEvedp147QY3K9oQ4Xxx0umgdJy7VDlZieCjX+1Io20XHSvtZe1RNWUTP6r/nYUHURQixd/Ms9iD9vKrgvGvLrjZMOtiDUnJ6Ovf/NMY7yjG8GzadnFt9+JVBQiCmHB+7QqcWKn8i5EtLmqo1aPOJEGFNcaca0cLPB7ekWLubv+3KQdO6Uq/NERLZwv5jZtmTNR7Xs0KKFABQWgy0t8Ajy8wJtXMIGX5TmnE9MvivAeVc171KnjoIvovZdoT3LeDIbNuXlmYFHUvpW/JO7Ig2xqRvI/tLfUO1nqx+E4wF8fKpZ8BTqzuIwRC9RsmbTKSUXdLA1X2qB+qcn8eS7AyZPX0kv2YeDrIutEYsi1alPZnUhEP9MCO9ack7ocCUpOTHRZfUCkass/Szc6m/6+B2xNOorePy6cLXLhD09e9GL4VGPUhIS8PplUbciDojNDc4vhUaM57nWUn0YvhdZYxSXxeN2rLkdZi5YCuqEsDltsE3fnIgmboCwDa2RXnCqqLtHuF3t1Tqa6XEmRNs11xhsXsB7qNYQTiWJQHNt7OG6XXPq8AuSQefHJBlTXfxfop0i+bdy8kFEejXltZ5dxRP2UIMkGxwzY+A23IEmT3sbbC/OxfVQkNyM8Xb1nP5owbHZ/BAYxb1E/DvNZIFRMfJSxmFU3TMJKyeQLSUR7jTATMOo5Sljwg47GvmM83Kmmceztc+iHAIplJtDYXjvO5BSu1lQM/C2jkly4QTL3iT8fhIUmRmNgv3M+Zx1ZnEjrMFGEnL+AiJa4ciupZCEpd+Anu7UujJBXXjklJ+/jYoLsQ4zsuKAemRKOoSLdROEwimGW/oAEFbfKzPo0deAz5cw2lJ8spxNwWz0X6gDLnUN6YJUmHc2zG2TMwEEcYW84nN/2hzOLdEiAtocKBRyw1BS/rDspNCkVgVKQxww65uJf2BCEPRUoYEep9gtUQLfQ/gi9Uh9HXTJ2ey5fXXkYsm6q22O+CHHMkfnpb4Add2RnTnFkM/Ye1eaTgZxM6X54FpkR48BElqm5YMG0uePPoYoCnBWTkNmyF2H/WfSAZLNCgt3u/DXyXEk7s2NHkLpCekqNsc+O7PHlvVBPtMLJtwWHZIWsbPBOespncffEI+9REozeMDjzQ1+AgQGqD3bmjyMWjSMkzg8hVo5mu85056DIimPP9iWhqm8hfT0lD82vuDsG/CP1o+E01a3h4cfxuaXbqU4QspH0SzuOqLaWlc+VpaCJ2LpK8q6SuB4CR/LS1Ss3rja2kxmo/SkL+VFkLXstn5y+pGc1jNaJRKLhr6fITNWH/zmNKXgOBE9i2n+xgQmj9/LS1zQjDsW2lxCYH+b6WF9AzuD0hYPoQzocxp+CTfQyCWzT7fnHMQTEjJ/P3wj6R9BMRnUA6agHkcAikLVa+O+xIQG+J+xCGw/tBIMUp7kArlp0F8LPCTbZCGgknK51kDnE54ASKS+K1XX38J9qTq5u90kicLUsXZrN5Y7iswJrcRPX+joTwjdNlkqE+B+Ww45K63X2koh2RNsh26Gu4R1M9YXOF+o0FGKRUb5MjYsziSz4n3eVzRp4CnHMYkBAA/HgKl4PTO4wk+ErRGStJTvU+HAa0iieg5fzjOlOrd8fcpy8ZzVQskDz3bbUjQT4RHjz0QeEAcqQXi+rcpmJZnbd/pFPd5MOnhlr8///Yc+JbUBNfyHO5PhN0WbWl/ttmngdL74wqapfaZCKPWt1tbrX8YuHvdXD+g51tX2PfmXe7TunZQNJ6E1IT1LdGYQ4emXCt6e/JPwrTTqT/zznOWPgJdDzId/qCNx5PofJCJ6/GAt2Ew7t7JnIe/bXbXF2yf8bEfvTJCv5bs48vnmv9ab30+/9AyDOFAiVS2IfxAc2biuI+1/FcX7keZAKwWwyZ8tBW1/jFLwyn6HlztmW0vnaMPCJnN8GPfdPJDGftg1eMRnO/AjxgA+I0nNT2G2XY7VBBgotgJnJavdELCJx998hjU0AWYaypuAvc6jAfhmjmcf5OkaNb1KhyTP28Vi8C9C39PyufiP+mSGw6nF+7FAAAAAElFTkSuQmCC"/>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pic>
        <p:nvPicPr>
          <p:cNvPr id="6146" name="Picture 2" descr="https://naurok.com.ua/uploads/files/68781/97398/103842_image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948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738802" y="672152"/>
            <a:ext cx="10807203" cy="5373806"/>
          </a:xfrm>
        </p:spPr>
        <p:txBody>
          <a:bodyPr>
            <a:normAutofit/>
          </a:bodyPr>
          <a:lstStyle/>
          <a:p>
            <a:pPr marL="0" indent="0" algn="ctr">
              <a:buNone/>
            </a:pPr>
            <a:r>
              <a:rPr lang="uk-UA" sz="2400" b="1" dirty="0">
                <a:solidFill>
                  <a:schemeClr val="bg1"/>
                </a:solidFill>
                <a:latin typeface="Arial Black" panose="020B0A04020102020204" pitchFamily="34" charset="0"/>
                <a:cs typeface="Times New Roman" panose="02020603050405020304" pitchFamily="18" charset="0"/>
              </a:rPr>
              <a:t>9 клас, тема </a:t>
            </a:r>
            <a:r>
              <a:rPr lang="uk-UA" sz="2400" b="1" dirty="0" smtClean="0">
                <a:solidFill>
                  <a:schemeClr val="bg1"/>
                </a:solidFill>
                <a:latin typeface="Arial Black" panose="020B0A04020102020204" pitchFamily="34" charset="0"/>
                <a:cs typeface="Times New Roman" panose="02020603050405020304" pitchFamily="18" charset="0"/>
              </a:rPr>
              <a:t>«Принципи </a:t>
            </a:r>
            <a:r>
              <a:rPr lang="uk-UA" sz="2400" b="1" dirty="0">
                <a:solidFill>
                  <a:schemeClr val="bg1"/>
                </a:solidFill>
                <a:latin typeface="Arial Black" panose="020B0A04020102020204" pitchFamily="34" charset="0"/>
                <a:cs typeface="Times New Roman" panose="02020603050405020304" pitchFamily="18" charset="0"/>
              </a:rPr>
              <a:t>розміщення й географія галузей машинобудування. Тенденції, проблеми і перспективи </a:t>
            </a:r>
            <a:r>
              <a:rPr lang="uk-UA" sz="2400" b="1" dirty="0" smtClean="0">
                <a:solidFill>
                  <a:schemeClr val="bg1"/>
                </a:solidFill>
                <a:latin typeface="Arial Black" panose="020B0A04020102020204" pitchFamily="34" charset="0"/>
                <a:cs typeface="Times New Roman" panose="02020603050405020304" pitchFamily="18" charset="0"/>
              </a:rPr>
              <a:t>розвитку»</a:t>
            </a:r>
          </a:p>
          <a:p>
            <a:pPr marL="0" indent="0">
              <a:buNone/>
            </a:pPr>
            <a:endParaRPr lang="uk-UA" sz="2400" b="1" dirty="0">
              <a:solidFill>
                <a:schemeClr val="bg1"/>
              </a:solidFill>
              <a:latin typeface="Arial Black" panose="020B0A04020102020204" pitchFamily="34" charset="0"/>
              <a:cs typeface="Times New Roman" panose="02020603050405020304" pitchFamily="18" charset="0"/>
            </a:endParaRPr>
          </a:p>
          <a:p>
            <a:pPr marL="0" indent="0">
              <a:buNone/>
            </a:pPr>
            <a:r>
              <a:rPr lang="uk-UA" b="1" dirty="0" smtClean="0">
                <a:solidFill>
                  <a:schemeClr val="bg1"/>
                </a:solidFill>
                <a:latin typeface="Arial Black" panose="020B0A04020102020204" pitchFamily="34" charset="0"/>
              </a:rPr>
              <a:t>Завдання для учнів:</a:t>
            </a:r>
          </a:p>
          <a:p>
            <a:pPr>
              <a:buFont typeface="Wingdings" panose="05000000000000000000" pitchFamily="2" charset="2"/>
              <a:buChar char="Ø"/>
            </a:pPr>
            <a:r>
              <a:rPr lang="uk-UA" b="1" dirty="0" smtClean="0">
                <a:solidFill>
                  <a:schemeClr val="bg1"/>
                </a:solidFill>
                <a:latin typeface="Arial Black" panose="020B0A04020102020204" pitchFamily="34" charset="0"/>
              </a:rPr>
              <a:t> На </a:t>
            </a:r>
            <a:r>
              <a:rPr lang="uk-UA" b="1" dirty="0">
                <a:solidFill>
                  <a:schemeClr val="bg1"/>
                </a:solidFill>
                <a:latin typeface="Arial Black" panose="020B0A04020102020204" pitchFamily="34" charset="0"/>
              </a:rPr>
              <a:t>кольорових листочках напишіть свої прогнози щодо майбутнього машинобудування. </a:t>
            </a:r>
            <a:endParaRPr lang="uk-UA" b="1" dirty="0" smtClean="0">
              <a:solidFill>
                <a:schemeClr val="bg1"/>
              </a:solidFill>
              <a:latin typeface="Arial Black" panose="020B0A04020102020204" pitchFamily="34" charset="0"/>
            </a:endParaRPr>
          </a:p>
          <a:p>
            <a:pPr>
              <a:buFont typeface="Wingdings" panose="05000000000000000000" pitchFamily="2" charset="2"/>
              <a:buChar char="Ø"/>
            </a:pPr>
            <a:r>
              <a:rPr lang="uk-UA" b="1" dirty="0" smtClean="0">
                <a:solidFill>
                  <a:schemeClr val="bg1"/>
                </a:solidFill>
                <a:latin typeface="Arial Black" panose="020B0A04020102020204" pitchFamily="34" charset="0"/>
              </a:rPr>
              <a:t>На </a:t>
            </a:r>
            <a:r>
              <a:rPr lang="uk-UA" b="1" dirty="0">
                <a:solidFill>
                  <a:schemeClr val="bg1"/>
                </a:solidFill>
                <a:latin typeface="Arial Black" panose="020B0A04020102020204" pitchFamily="34" charset="0"/>
              </a:rPr>
              <a:t>контур України вчепіть кожен свою "ідею", при цьому вкажіть регіони, для яких ви передбачили цю "перспективу". </a:t>
            </a:r>
            <a:endParaRPr lang="uk-UA" b="1" dirty="0" smtClean="0">
              <a:solidFill>
                <a:schemeClr val="bg1"/>
              </a:solidFill>
              <a:latin typeface="Arial Black" panose="020B0A04020102020204" pitchFamily="34" charset="0"/>
            </a:endParaRPr>
          </a:p>
          <a:p>
            <a:pPr marL="0" indent="0">
              <a:buNone/>
            </a:pPr>
            <a:endParaRPr lang="uk-UA" dirty="0">
              <a:solidFill>
                <a:schemeClr val="bg1"/>
              </a:solidFill>
              <a:latin typeface="Arial Black" panose="020B0A04020102020204" pitchFamily="34" charset="0"/>
            </a:endParaRPr>
          </a:p>
          <a:p>
            <a:endParaRPr lang="uk-UA" dirty="0"/>
          </a:p>
        </p:txBody>
      </p:sp>
    </p:spTree>
    <p:extLst>
      <p:ext uri="{BB962C8B-B14F-4D97-AF65-F5344CB8AC3E}">
        <p14:creationId xmlns:p14="http://schemas.microsoft.com/office/powerpoint/2010/main" val="648727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sAAAD4CAMAAAB1y+ICAAAAjVBMVEX///8AAADq6ur29vb8/Pzv7+/z8/P4+Pjb29u6urrU1NT09PTY2NjNzc3i4uKgoKCtra2Dg4PIyMjm5uZsbGy3t7eNjY3BwcFgYGBRUVEWFhaYmJhlZWV6enqenp6lpaVGRkaRkZE5OTlYWFg0NDQpKSl0dHQiIiIsLCxBQUEYGBgLCwtLS0sQEBAxMTHvoNp5AAAVA0lEQVR4nO1da79qTBS3RGEj5JIQpVK7y/f/eM8MkcuM6LLV8zv/F+e0VZo1M+u+ZmGYf/iHf/iHf/iHf/iHf/iHf/iHCrihB/A68CAMPYTXwQJl6CG8Dg4YQw/hdVD+TyvzvyLGgfHQQ3gdbJCHHsJz4DTddkbZ6wXYww7mOVhwmNoHiEVMjm3GC2noET0EbsLJ0TYVxex0D7E1YoHRIGi1ASZ/M7Z+kHzAmPLXv9npAVykZPjTscUGmEH3X+D+yjAywVMZRrV8uKwkmU2vja0Yv9DAon7NmtNv6VS/psD0FQO9i1ESF5vFBNgCmCW1L9NHoS/pNw3K3xrvQHtqiF3BH4P85SQ+O+g/wUtgxeYXZ9SVWbeIhhO+EcPJhqJoOzB/XjPWO+CPev5SADPf1YiBfLm4nPNMddOP2tRpojKcsoNzBHBYqS8cbwtUWOUvDSjvGX4FpysN4fZ6TQStRI2ctNw3sQI4IyK8Fn57MQQI85dawzhewnXJ9vmHnA3YxWKEQJdNM0SIgG8f/aEpVCx/AGzjzR83MzGFm6Up+zC/LpcJdH6ZpzbD6o9YvoqRux6RrlvZ0hilnTJagZnqobO/In0FYwpIMqrJujk9f4CTSXmDPy2wDJDg4BSC+8eETSCuDsqB8iUNS4sQWkT2O8HT3wrBQ/9yYQKBeru2cy/qiMIwDiKFi8+fGDWY7bO9IugQ5+PTAG/JC5FhJMxH6/mHRnNyHp6sIJ5llzy8JjqJYXgQEe+3mDcDQwA309wTG/RswndrDq0A4bMJItBrUz05RoNIBoRdLpbZ+Poqjhjmtxmv2cVYAXfR9DpNdLwdTq44kfbPHE7fZZxz/WMpIyVd1MoslSnDgD9sr5uC3cTpPpsfmJNe/ZCKowT6qcv9zEEDCl5h5cyPqRB3I66m2bGDYABR7dYgw7HLx94GpQhnrDLb+WSyWGoVcH0sxzoFPS9+p9V7H/iLf30lZhLgEAjgFG8HG/TPplP4xlqvhmOXDFy8ubpVTrogk/NUKoSWjndNN2bhQN4MHxkN4GrvKKm9yYKhXU0ZHb/TiHdOJjNVZesRGzvm4G+jODLJDrFz50BOd5cBjB8xeMW2E+xrVmZbCvaQoXoPFnglesOAWxARLd0w95mVdHdFFnNKNA9SS3u+K31QOcBKIVqtyL2xqQ7De6ACcSRFrsnCG8pCRFj+Lr1UNmpGJhDcuxQK2pWbv07x6DHxspEL4tXvhBFLZmR0c9lEgCPN4Fqgj3VSQg9CJf0wdyZHHqQ8TGAvnFMRMUAmaPEyWMxhRvmp8IA55sFxdoFJ3L8SkCNbam5MaevgdjXIVQu79adU+3KC+Y1/Jy2UgGpAcUTGEDQv5sFnCaYOPRkdpPLhndYYLdBNS/Zxv40QQb7FNJAM+lDVjFOsTBHNnJVb/qj6Eja66i6uxjfamvJ5buPXriwzgewBa7SEm9bXSDPy6vQDQKRrZWFZMe8exlq5jqSmuKmbhYt21QvzVFBMkR5sydyK+frP1rAU2Zo2tjZdh9uKq/OuL2oGlU21FUd1gx8LLg14qY0Xrla06sOKYMS8KH1tJOm9TfFUHbxEDz5WdSmPGcEAVWjZYMwynSnWB5tkjk1f5TbDBt/eFGs21QxgR/kGsyrrUnmdmppMW+CVx2vH6WATI06vq8SZQoKmeRWgua2YLkcpTmgR7vKPa0iw/S4ZvS4SyjADvJoxJbS4fl3mepOANpkgSeJVDKmVSU/2L0uC2Z7iIMyIqu4ZvF9HV1+BgJ+4ajGF/Sy2ccWxQMrcBXeOTHkPvJucn6D9b91yGxXwJS9knnoyU1pkGmMdlnMGFagrqEp/s9eGU07IsYhL30CydGzpFx2pPRf0Yn61LdaDBD2PsLl5yGcL//qiRRKJvwx3JHGTvNpDNQXysz71COKOAthozGgKpbBQKd070+GQj3OLfn9y2pOYxruRCJjp5TY7Cy0JwfI2kHMQGIxX5jMF9Mbn2m4MUeAiE5Fbl27P5sFWDGsPq5RLhdQLJjKNVERbs5ULWtgXSQW1romFALZeaoWWdiu/66n+0y3ERtsxcymbyEGZM2QTDp5mKJt0lkSCtB0VMm+WWqEt0VdMR1wJvoy0pNjKAhzgePB129bX8GAt3gr4UWUA8vq3JGhGlj6PDrFzHU2TafaVn3Uu9F86TNGAS6ajtIPIuTGF4Uiyo4VhqFkPpwbtC7OqKkNxDzZZsI6iQ92O1Ssz7dJHoe2RbCp24CSk/gi36cUrFWydWT3BpexgaxMtEb0uKZVyekKgcz6LFv8n35CIS7JiBoZXxAKGgHh1JFIkZieIG5ItrOjIdiFsW6vGllx5g/r0WOQaveVlukfbgo2VMafNAX7nBbL409qh3qMDgNkRNaGw2sDcqscB6pqmlByb0eN33p7JBAOS9ad0NpBccbW6pHg6MegqGjWNrLmwnlZ/ceTuyxu9FEfaUTe6jC0bzWUM95rBnbmlkpsXIgjVLf3dsWhCYldUy6piUhUGGN0U49KNuTW3i2mqXyY20Xt5AZb66Nh6Z04J4KyXjBMFSgvp57JLpLnTjIsFJbKPr/w3hfm7cpVhwCzu3lu2y7JgEt/WoNigO1qlmZ4t+1WITeH0vhgMomXbxSZVVwkE+TDCQjcb+XIklJuEpSDbyHsnJWjapkzcURDObIiuQykCsfLi+iY5+oxMn0J2sHpRGdQHXM4B6l1nbWdRhDLxvkvwszEr15Ux8mAHmRalsOVnO9g9VBY3zeWjdNfmjAymT8INOQuZGHMy62qa6xsiLUK+F1kT9Ac5flnI+iJ1IAXuPNCapgka0rJXNkS6RjMyfWLma0qiRb2mMzkdgpYConbcaPEhQrMiBgArx1r5R9jrTvm2OPrajxaGi9LgD58ydZLzMoGWPDNr5RvzIRR7DM0iRrwsKkAN+wTHQMv/Dv1aCW4X+Ftsbugu1pD5tSYtQrYb2XXylOwKbhxgJXDRp6I8u/3WRFnOf8FdyuMsARR05v0c85TjN+ZNJDdpETJHRHz2lMOpbOOq1jKIL0c4bmJ9akl8JuNYa3eG7XHDPUILE2GW5yJ/WQy0ToucSR372cAqT8qh8aqieYG7ANjmpeG8lK5+d5lcYJKOlDvdahVqtKjZBtN/n+CUFHqrbzaWPQCvZGDrD5TbS2kcgtMKU65KC5ttMPvpxGTqZIStxXWSW3Krp49kqG23+neFlkkWngqfJoWD6Q55aHeEh5RscuXluK2fpKAWLqnQklXWKm0R2W5YB4x97CAGiwp1WirUbB2KWP1WmZZVKt3Gz6e5TJcxt52Kz5W8nJ9iKLfEVdJvVYZaokXJbI34iTBEhlUyibtGY/lFJiR0sgqw2veeU6kRvdEyyYRb2KWEtBVTYC9tOZAqRr+pUlXJm2x0p5roXFYdN1pO6XrMiEFMtoeIDoE99llaNuPgAzkrErcf+dDK61bQEh7T/5KGoFctfd0j6q0Bu++3S41UTyjkhRGj1u9yZTmV0zLLLnr1nLB4hvmuRyTPglnQV76u0h9d39jcKdVa3TnLG5QU05UWLkmNiFm9SmmKNkCfM3AGCEpZOzmdAuYHzPjyjTUEuFXjz9utG6lUoXylJc6YdV0btYzenkL3oKQCckWBKd2C/+PU+jNLEXK/iMpad+onS9msKB2ovk//0OohN8SQO6LmVIgi18CJp5IIk7tOQ+rtTsr2rJanYbiWk1QYpRBsiJNSqyzo8lNPPMmA9j/pVjwxryuiVRBKCkvofu4sLUeyjqXfUhfXfbZtX9rSJhuhNVpeuWRXrwkwPUpp0okUapji5T7c2FbscYQuC5LGFXFpQuCM20+EMlVJpoF9VSmNXN4IeIeoObXGkQA0P9GvWlbE6rytlKOBVGKMq18JsWttLe8ob7Nk5oTBlbBDXWIgRWSSRJjVSJew4RqWHJ6kpSwhiCukkvoFn3d+eufKNTWJtBjueLgiQQU0ldXeYRaNBIUTnM+V2eMMfYOmL93c3OZ8TH7RdOpO3zA6l4o8tzpuzk84tFqtocYRQcnu6yYpMpHqFZazHawr+0BBC7AtR+AZbnpeP2RoK1i/jOsmlIdGELYkVBGaxexGgzxkulYtCDkG+0fJb8w6+h62gVPx2yY++I82QzCx9xTu61eRhLu06sugIYg2jclE0s0rLblySotUTJsZz5SlD3CwjcZGuuwePzObGerr+siQhBNaDZlG1WkzAyse8qo//DvaBsKUJUQ4Alx2mkxiCKMlv3Ufaa0VWxd/BtJwelvkoOEumI2FwiG4JN29AhImUbFsI5W/qjROsmzzdEA4+bbmzLhS4PUhrPBUiPUwl7tqePZV1GjhGqXveKH4Bad4LoCp1d+VLB0JS/Dt0EFCWHY0e7dGf1/uGBz3EGP56tUSfiwam9N249rYjYZCwnXcEkASiJVPjgXHngMs5iun4bRxgqH3UpBNrDH/27XB2X7dJKiiJrMbqb6s+FwqzdBMCXE9bxLbYou8t56pWkB8uccq06tuqR8kqMctta01WuoHkWvVDRMxhuPaXDqzuypwPP99JiTFuThmZsCu/EN2gAPs1F1WXcaaKBCTRXliDB8OodqZE5bPxaJtbJKO/HKtEIu5hRof+qkOPiylyydL2JYMXCWAxbRfbsx5LsKmgIvUibIBr/hZXIgzojlDTlT50y0GrwYQ36aVxcms/olX4cneDHYaN5d8+LWNdMOusMMlUercdhV1wuV61ThV8pNa6fg/Ats5CTt7sqfBLIubc4YdAax1LVsSi6z+q6yvZkbQ7HTV7VdYt4nghNBMoHsY8OmDy8Y+yVh2whpenB+NOBKIqVkscprJ1GqV4fKVlJE0PSGFovXqbqY+ncFxoHk8TU+ax5S8qkzgkdkwnteHGkHsum6UwHmnzbCc7KUGX9CiQWvWpdlNX2Zdk5p6YjdbfckOLtxThGyCjSE6aGqAHNWKSrPq/irfsG60ZnFFTSsO1NhQQWwK7sopGIX3swLDHBb52GIOdeqf05z8JvCkfNv/DtaiZCTgiLZfTLZa8ffiNvFvXcDXJH40mqhGuNvDYpdWJa6G7ezBIiYo1oZdweG6TQTa2VYGl8juxcoGHEtLZIvtjMn5qfrQ58GbJTnPaXAJJUM/t8S6d+T4nOAtEvedp147QY3K9oQ4Xxx0umgdJy7VDlZieCjX+1Io20XHSvtZe1RNWUTP6r/nYUHURQixd/Ms9iD9vKrgvGvLrjZMOtiDUnJ6Ovf/NMY7yjG8GzadnFt9+JVBQiCmHB+7QqcWKn8i5EtLmqo1aPOJEGFNcaca0cLPB7ekWLubv+3KQdO6Uq/NERLZwv5jZtmTNR7Xs0KKFABQWgy0t8Ajy8wJtXMIGX5TmnE9MvivAeVc171KnjoIvovZdoT3LeDIbNuXlmYFHUvpW/JO7Ig2xqRvI/tLfUO1nqx+E4wF8fKpZ8BTqzuIwRC9RsmbTKSUXdLA1X2qB+qcn8eS7AyZPX0kv2YeDrIutEYsi1alPZnUhEP9MCO9ack7ocCUpOTHRZfUCkass/Szc6m/6+B2xNOorePy6cLXLhD09e9GL4VGPUhIS8PplUbciDojNDc4vhUaM57nWUn0YvhdZYxSXxeN2rLkdZi5YCuqEsDltsE3fnIgmboCwDa2RXnCqqLtHuF3t1Tqa6XEmRNs11xhsXsB7qNYQTiWJQHNt7OG6XXPq8AuSQefHJBlTXfxfop0i+bdy8kFEejXltZ5dxRP2UIMkGxwzY+A23IEmT3sbbC/OxfVQkNyM8Xb1nP5owbHZ/BAYxb1E/DvNZIFRMfJSxmFU3TMJKyeQLSUR7jTATMOo5Sljwg47GvmM83Kmmceztc+iHAIplJtDYXjvO5BSu1lQM/C2jkly4QTL3iT8fhIUmRmNgv3M+Zx1ZnEjrMFGEnL+AiJa4ciupZCEpd+Anu7UujJBXXjklJ+/jYoLsQ4zsuKAemRKOoSLdROEwimGW/oAEFbfKzPo0deAz5cw2lJ8spxNwWz0X6gDLnUN6YJUmHc2zG2TMwEEcYW84nN/2hzOLdEiAtocKBRyw1BS/rDspNCkVgVKQxww65uJf2BCEPRUoYEep9gtUQLfQ/gi9Uh9HXTJ2ey5fXXkYsm6q22O+CHHMkfnpb4Add2RnTnFkM/Ye1eaTgZxM6X54FpkR48BElqm5YMG0uePPoYoCnBWTkNmyF2H/WfSAZLNCgt3u/DXyXEk7s2NHkLpCekqNsc+O7PHlvVBPtMLJtwWHZIWsbPBOespncffEI+9REozeMDjzQ1+AgQGqD3bmjyMWjSMkzg8hVo5mu85056DIimPP9iWhqm8hfT0lD82vuDsG/CP1o+E01a3h4cfxuaXbqU4QspH0SzuOqLaWlc+VpaCJ2LpK8q6SuB4CR/LS1Ss3rja2kxmo/SkL+VFkLXstn5y+pGc1jNaJRKLhr6fITNWH/zmNKXgOBE9i2n+xgQmj9/LS1zQjDsW2lxCYH+b6WF9AzuD0hYPoQzocxp+CTfQyCWzT7fnHMQTEjJ/P3wj6R9BMRnUA6agHkcAikLVa+O+xIQG+J+xCGw/tBIMUp7kArlp0F8LPCTbZCGgknK51kDnE54ASKS+K1XX38J9qTq5u90kicLUsXZrN5Y7iswJrcRPX+joTwjdNlkqE+B+Ww45K63X2koh2RNsh26Gu4R1M9YXOF+o0FGKRUb5MjYsziSz4n3eVzRp4CnHMYkBAA/HgKl4PTO4wk+ErRGStJTvU+HAa0iieg5fzjOlOrd8fcpy8ZzVQskDz3bbUjQT4RHjz0QeEAcqQXi+rcpmJZnbd/pFPd5MOnhlr8///Yc+JbUBNfyHO5PhN0WbWl/ttmngdL74wqapfaZCKPWt1tbrX8YuHvdXD+g51tX2PfmXe7TunZQNJ6E1IT1LdGYQ4emXCt6e/JPwrTTqT/zznOWPgJdDzId/qCNx5PofJCJ6/GAt2Ew7t7JnIe/bXbXF2yf8bEfvTJCv5bs48vnmv9ab30+/9AyDOFAiVS2IfxAc2biuI+1/FcX7keZAKwWwyZ8tBW1/jFLwyn6HlztmW0vnaMPCJnN8GPfdPJDGftg1eMRnO/AjxgA+I0nNT2G2XY7VBBgotgJnJavdELCJx998hjU0AWYaypuAvc6jAfhmjmcf5OkaNb1KhyTP28Vi8C9C39PyufiP+mSGw6nF+7F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8" descr="data:image/jpeg;base64,/9j/4AAQSkZJRgABAQAAAQABAAD/2wCEAAkGBxMREhUQERIVFhUVFRUVFxUXFxUVGBgXGRYWFhcWGBkYHSggGRolGxUVITEhJSkrLi4uGB8zODMtNygtLisBCgoKDg0OGxAQGy0mICUtLS0tLS0tLS0tLy0tLS0tLS0tLS0tLS0tLS0tLS0tLS0tLS0vLS0tLS0tLS0tLS0tLf/AABEIANcA6gMBIgACEQEDEQH/xAAcAAABBAMBAAAAAAAAAAAAAAAFAAMEBgECBwj/xABFEAACAQIEAwYCBgcFBwUAAAABAhEAAwQSITEFQWEGEyJRcYEykRRCUqGxwQcVI2JygtEzkqLh8CRDU5PCw/EWRHOy4v/EABoBAAIDAQEAAAAAAAAAAAAAAAAEAQIDBQb/xAA0EQABAwIDBgYCAgIBBQAAAAABAAIRAyEEEjETQVFhkfAFIoGhscFx0ULhFDLxFUNSYqL/2gAMAwEAAhEDEQA/AO40qVKqoSpUqVCEqVVztB2vw2DYW3LXLpGYWrYDNHIkkhVnlJE6xMGqxd/SBinU93hbVtuTPde4NDzQIkyNPiEdY1yqV6dP/d0LJ9emwwTfr8LpVDuKcYw+GAa/eS2G+HMwBb+Ebt7Vy3jnbDG3QhDixAMC0dWbXxtMwBpCSRvMyAKq9645Ny9ca453djJjyHkOggVi7GMjyXSVfxOmwQ0Enp/fwu3YPthgLrpat4uy1x9FQOMxPllOoPQ0frzBjnOYNbYBlKsp8mVgyn5gV3bsL2st8Qw6sXtC+MwuWluKzLldkDZfiCsFzCRzrajV2gW+ExW3bJEFWmlSpVqm0qVKlQhKlSpUISpUqVCEqVKlQhKlSpUISpUqVCEqVKlQhKlSpUISpUqVCEqVKlQhKgvHu0uFwWUYi6FZ/hQK9x28yEtgtHWIqVxzia4XD3cS8lbSFoG5I2UdSYHvXE8DczKb12Gv3PHeYmTnO4zfZGwA0A2pbE4kUGgxJKXr1xSEbys8U4gcVjb2ISyEtXyGHeFu9lFFsPlyjIrKieGSQfWAsdjo8C+W/MdKh46+5MkarsBQnEXmzcwfKuXlNV+cx6LgVK7qjnRaTwj2+9VPuXObH5momKss6khjp8ITTY85MHNEa7A1jCIbrA/V2La5fLfaiWLQK2UCIAB5j2q85DA1WGU0/NvVft3SCA0BvUEH0nX7qce6VbvQ7W2WYuI7WWAO/iBBA0FO4rCnXTQ1HRCGtmCWR0IaM0MGBNwqPiGkkc9q3aQTKaplrnAgxz4fpeh+w2NvX8Bh7uInvGQZiRlLakByORYQY61YKEcF49hsUoOGvI0DVPhdR+9baGXluOdFM1dQBekC3rE1rmrGaphRK3mlNN5qWeiESnJpTTWesZ6IRKemlNM56WeiESnppTTOes56IRKdmlNN56zmohEpylWmaszQpW1KtZrM1CFmlSpUISpUqqvajtrh8ETbnvcRllbKZiZJgZ2AK2xM6trAMA1BMXKhzg0STAVf/S/xFstnBAQl0m87faFlkK2xz0coxOmyjWTXLOIYkghA2XMYnaNJ+fL3ronFu1tvH2Dh72FU3JzKwdgLQ1GZLgCv3g20iQTMDQ0HjHDroyPo7KVJ3AYhSBI1jXXntXNrVWOqjzA26LiYzLUqCoHS2PQdnlbfCO4c91Z+0ecktqfMmq1jbhd2Lbny/Ksfrh/ChtkKxAOw8XpMkfF8vcSsWgKzE9aXZTNMy7UpRziHND7Dr+Tqp3DOJK1vu3a2jW8q5ZCqyqoIcA6gHURyKka1GuYm3mhbltp2ykEe1QGwKsjXZ8Fu2xIOrB9IUGPgIDHpt5VEa5DrGp1Uj5GZ8xp6A8tJhlJpccvTvsJ3EYPO1rgZLsxndA3mdAZvMRpqjTOBUANLTMdabu43QaEvJEAST5dBpGp0rD66ke3L/Otmsy6rnspFuu9TbePKMt2y2W5baVcRII00PoSCOYJFdy7GcUuYnBWL1742UydBmhioeBp4gA2mmuleekMOQREkBfJ4Tf15eiCrbwDtlicHY7i2lsgOWUvnaAY8IAKxqCd9yaZw7m0zBNu9yfwlRtCQTbVdxN2sG9VP7I9rFx1tpAS6jZXQGeQIdZ1ykMPQgjWJo4cRXTa0OEhdPagiQiRvVg3qGHEVqcRV9mjaIn39Y7+hZxFa/SKts1G0RXv6Xf0K+kVj6RRs1G0Rbv62F+hAxFZGIo2anaIwL9bi9QcYithiKrs1O0RgXa2FyhS4it1xFVNNWD0VD1uGoal+pCXaoWK4cpgNZmmFet81UhWlK8gYFTMEEaEg66aEag9a8+2eF3LN+/bsvC27pT/duc05sqsBBABALHUmfhIIrqv6SO0N3B2bQsEK965kzkA5VAJOXMMpecsAzpmMaEjl3CwiKqZiMojU7gCPc1zfEH+UN36rm4+q3M2nv1nqOqiY1ct5QmcQpZ2JJzNIhQPhHMnb6sVm5xls+UBnIOoRRA0nVj4ZjlM67Vuxa9eZbeVQsZmbxCT9RQIkwJOoiRvNSMJat2VyIQYnNpGc+Z69fxpAlsAOEmO5+uS5ZDiS4mAeBjjeLHSDx38iBwGGZiLr8wTEfbMx/KAn30XuYM5Rsc3IHWo5xbveyW2CSpltIUaDTrrp70VsutpZBz6wTz6iecGrVXukfHdlApZxmJsPYfjv2QO/ZNvMGN3ISodAJ8BOUmAJMBidNaHWGVgHUASJgbj92T1mZ1JknWjmKuFiSTE0EuWSGLK2+4jdxMmZ0J0+QraleZ1WtPFPfSNIm0yP0eW/hOvLapGESTtNNIhMab1Ms2MpkmrOMBYPcAFH4jZjUDeI6EGQfnUy0cy1Gx17kBPy/Oo1q86IJnTyEk8htzioyktCrkL2Din7lz6Pct31JHd3EuFh8QQODcj1t5hHMEiu0m7XJuxNjD4i9mxLAOI7rDOSpLAk5yhADHaB4tprqOau74fSc2l5jqulRDmMglSDcrXvKZzUpp+FrmTuesgkjMAY+1By/PapvCOGG6Q7gd2GYQT8ZUlSCsfCGB3OuXaDraHWRFLPxAaYammUCRLrKkZ//PL57VlWJ21o5jeHOQcutDuGYLv7jJd+BVUup+vJYKh/d8JzDn4RtmBnbiJQaF4lQrV4PGQ5gdmAYqecK8ZWO+gJ2NN/TkkgMCQYOWWy/wARWQvvFXbFYZLiG3cRXQ7oyhlMaiQdDqBQ7jSIltVUBYgBRAEeUDSKo3EEmIVjhwLyUBz1kXahYW4uVVDhiqqD4gSYAXMY84n3p7NTQuJSrjBhSRdrdb9Q81ZDUZUB6IpiKlWr9B1enrd2s3MWjaiP2r1Sc9BcPeqb3tLuYmGvsg/brsv9OCXPpIsiwtw+K2bia5czEB12VSPf1B41hb+ZRO/ykcjHKRBiTExJ3r0HxLGW7Vtrl5lW2B4mYwIOkepmI3M1wT9VW3us2GzpY/3a3PjgbDYZfQyfM1ysa1gAcYHykPEqTXAHf7nl3y9Y6XhZvLdYDIVKswBLBoOwAMloA89I50sVxG22toMDrIZSCNdDrtO+tZVmN3utJkjUwBAJJJ9vvFSWwNvUlxPlB19KQJaCCeC5Y/0AcPxcfaA3LzWmNwagjx6CQFzEESRpqZGtGuEMhVlB8TuLkNC6ONp3ZpVt9QIHKhGNyPntqQZUqYnTkdfWm7OOdN7caQzPkgecRmnUdBWz2Z221W4EjTX0Mbj9e29G+I299I5gTNDL9yddgBTWIxmgYCc2oy6A5hMn2Fazm8LCCVkidNIBhhr5eVDGZRdUZRdGaLXPTXu17I3wjBFgXuZgg2ADKdQDmPnz0pjF2Z1B2rHA8Z/a5rjBQFtgv4icoJkXP5tR99b4/GLAW2dBBzdI1HpWAz5+4UVqZa4AWI14zvFkMohg/hoeGkT70QwpAWZ0rd+izrDyqJj1eZyIVnk0H1Gm/wAvWup9nsWb2Gs3GMs1tcx82iG9NQa5li3nSetGewmOxHfrh0JNlQzOGUBUUg5cjBBqWjSSIDc6f8Nq5X5Y14faZwjiRlXRKwzhRmOw18/w3rNEeGcJa8veFlVM3hGUsxyN8W4CjMugg6AHnA7dSoGCU+ymXmEa4IHFsK1soB8IYqWiSdQpIHznzg0TpUN4viMqMpJXMpAYSCCdNCNQeormQSbLpaKf3gmJE+tNW8Kqu1wbsAD7SR+JqvvicOQqhTaAYAQpKmdZlQY65o2k1Z12oIhGq1dZBB56UMbg8sCzEgcj+FSsdxBbW+/lW1jGI4kMPQ1IzAWUGCgXaRHcJatWx4HQiIEKp8SpMDVZXUgQ3ShHmNQQSCDuCNwYqx8WQ3CFskFvWB7kTUXB9nyAe8uDMWLMQASTtMnQCANIMRudSWKdUMF1jVpZzZB6VP4rButwohtso1DM7K22xVbZEzOoI9KiI8llMBkbKwBkA5VcQYEjK6nbnTTajXaJV1NzRJTk1sprWkKus1LsPU7vKF2jUvNWLmytmlVv9K1tv9nvwXtIzIykFlR3Ki3dgbNMrJBidIkzUTxJVSXlt5AA26dav36QrQfB3CWI7srdHMFlkKGE+ISQY8wp1IiuWDxqAzA6RIGXbnXnfEaI2gcd4SWPeWvDgd33068VEe/kvLetrOVicpMSrAhlmDBzZT/LRG9xFb9o3PGrW2ZSqDOfCYkeDX2mPY0LuJBIpm1bKyBtLHnPiJY/eTWJptdB3j4+Fi1zSwtIkdP66grW2LcEIPAsGGTKQuzHxchpPqDyp4ppOkER9/OtbiHQ7EaqfI+f5EcwSKZjLbZgTCq6Mv8AwyoBtpPNTLZT5EDer/tODLWpucP9g283JjLDhYXtDuV+JTa2QLKXSoANpSSB5IJ/M+5rfDBlLOVWGVh4icwDGWYH7Rnz5CiGPtgYIqD8NrKf4lWD7VEIlYH2Y8/9CqMdmBnjCf8AEKuzLQQIOttwIPzf0C2s4ZWZchgvYm4JOmbJLINlfT75qC96Ce8uGMx0GWNGI2bWPCIjrRERbUlU7s3AbjvBAVW1BBjxMCcoQcwaxaXTKFiTmy+UjKqnqFAnrNSx3133uhI1Bss7qjdTlG4mCSXzBtpHKAor4hXQhM05hqYjcTkiZI3g+W1S7V4FQRqDr6g07iMJA2kcxUBMGAZDP6AwIBJCacgSfw2q4LSEoX0qjQGgiJ3zPsI+OAUhf2lxbSsoLyMzsFVAIBJ167eflXVOA8Ft4VIQAswGZ+beWu8amBXKbaxt/rn+ddJ7Dd59FAcHKGPdk87ZhgAOQUllA8lFdLw0tLyIvGvei0okaBWGiOA4w1lcmQMsk75SCSSdxBEknlQ6sV1n0w8QU0x5YZCsVjG3XTv0GhZxkMNGR2TceeWfehvEce92AwiKjYfGXbfwOQDrlIBX1g6j2NP2uLOBFxFudfCrfLY0tsXNOkpnbNcNYUfCXjbcOsSARqJBBiQR7CiNziGKY5ksXII+q1sj2LMp+4UPxGNL6LbS2PP4m+W331unEbqjKrkDqAf6VJpk3hG2aLSo3EGxDN4gtonmzLcuCNwESUGn1ixjTwnaoyd6ghStzfW4xttrrqUQj5KNNOtSCeZ1PM8zWa1bTgXWLqpJstbHEMhzZbqH+HP96TW93HsZaLpJ5eAT82096xSqdkJUbZ0KLeW5cga21kFirtnPmkrGUTzBO2wp6xZVBlUACZ9SdySdST5nWnKVWDQFRzi7VKlSpVZVW9s1ImoqU9NUcFcFY7TcLGKstYZ2QMVJK5Z8LBh8QI3A+Qrn2I7AOt1UtXm7gwWuNcm8m+ZU8MGdIJOknfSup4lKHXbdL7KnUjMJVqrQdQuOYUhRkbU21KTET3ZKgxyJCzHKa3tOhOgirjjuwyPde6t50DuXKBVIBbV8pO0mTrMEmqXiUtd6y2QUthmChjmJgmTO4k66k7/Li4jCGlLibE2hcqvhg2XTZO4i3I9KE3rptnOu5i2wIBDKxiGB0MEyP6E0Ru391GkVFRM7oDqDctA/8xaWb5RdWwBcyq2OI9zCli21yxcUwWYEdMwtqpjz8QbWohw7BdRlAGrNoEEaluo8h9w1oxxx8hygaeEHyIHLTkQpB/zoNexL39bjSoMBdtju2pmDI9vSs6OYiRovQY9lKA+rNtw3zu9ukppWLwxnKuttTyH2yPtnU9J5a1YOC2rfdKXgu66qCJB8gNx7zQTGrkQsN4JnryqeoW0mfDkvbZQGNszDK0FomGJ+1v8As+c1NUS0Ace7/nqVw3VTWJe6/wBRuE2/oFb48FRBBE1Bwo8VYuYhmHiJIA0nTT3rSy286bgdetXa0hsFKinDSFviAFJ5AczXQv0fhmwatnDyznw7Lr8O58i381c7tW3u3Es27b3HuHKoBQAnyJdgAa7J+i/gVzCLe+kZQ9xlgBs0Koga7blj6R6B/BOdTdmibJ/CUXO/aIcO4Y14kTlURLQCddgoOk85IIGmhnQjc7N2ywm5dyD6gaCTzJceOOikc+WlFcRdCKWIMDkokxOpAGpjeBrppNDcNi1fEG4rh0NtbehHgYM7EkHbMGQHn4F9nXVXOMhddtJrRC0xfZ60EJsjumA3Hizfxhvi9ZB61XLZMspjMjZWjaYDA9AVZTHKavt63mETFCbfZnCB2uNZW47P3hNybsNAUFQ8hNAB4QKtSrZOarVoh6rY86VW1+EYdte5tg7ZlUKw6BlgihXEeDFAWQyPI/F/nW9PEtcYNku/DuaJF0GYxqaZGKk5VRzpJ0ygTtOYiSddBMc40p+lTEJdYFbVqxgTr7a01YxKv8JEjdZEg8wQNiKFKfpUqVSoSpUqVCFlafpu2tP5KoSrgIxetVCu2KNPbph7NJtfCccxBjYrinGeGXMLcZLylZdyrnRbgzFsytsSQcxG418q78bFN3sCrjK6qw3hgGEjYwarXYKzQCdEvUoZxC842cTmZhpAgqROo1k+REiJHXyohw3+1Tnrt7Gurdqewwxdxb1u4LTZBbeULgqCSkAEQQWYdQ3SqtxHsNcwQS+15XC3LYMKV1Zo0BJ01rl4jDuaHEaR9LGnhXtrtLRaW/Sr/aa7I1HnHrvlPQhR7gdKh4vhxtYexiQrG3ctMXZVdlR1dhckgHKJB38jUjFk3LCNmzSFEwQYWIJ13219a6N+iZhcwGQ691fvIRv8RF7/ALtUwFNrgaZ7hdTG0hUaJ7sVypL+kaEfMUw9lyYtMwzMkoNM7A+FT6zl/u+/TcN+ile9vNcvsLZJ7lbWhVS9y5L51ILA3AoA0hZO8AhjODcK4aLTXUUOCDblbl+6zLEEKAzQDGsZQSNiRTDMI4GSQAuRTwLwd3yuQWszfF4QVHg01858hqNOlEMDw67eLd1bZ8ihmgTAJIGnMmG0Guh0q3L2fwHEb791iL1hrmZzYNtUmYzshIgzvCmVLEkbCr9w3gVnDJ3di0tteeUasdpY7s3Ukmr08JmMl1uXf7VjgnA+e3L/AJ/tc77G9mbovJi7oKC3LWlIXMzHvEJ11VcpBiAdq6KcTI1JBBBkTB9Y5U+2GrU4aujTpU2MyhbsaaYhqjXcfd2Cp6l3P+HIJ+dN/rC/pC2oBkiHZmHMKZUIepBHTmJlvCztROzwkRrUu2Y1WrdodENHHbcQbpU/ZZWDfKNfaaa/XK/UW+x8hba3Pvdyj76Mvwkcqg3+HFao3Id6uS8blFs8XdB4lYc/Ae8HpoAZ9o6mle4uW2Dt/LlH+KPurb6LWfo1aZWSs9o+EPK1jJRL6NWPo1a51iWEoflrUpPtRD6NSOHqc6jZlD8tYy1OOHrHcUZ1GQqGFrdUqUMPTtvDUF6kMKYs2qldzUizYqX3FYuqLdtOAiWWtGtU7SpIFNwo5tVr3dSYrGWpzFRCji3VZ/SRhycBcZd7b4e77JftM3+ENVvAiq1+kK4P1djBOv0a8R6i2zD7wKo8y0g77IAgyuJ4kls66aEhI2yBQBEbagH+YVev0GXB3eLsjcXLVyOj28n/AGqouIFsMSDILXHBHmxBgHyyhflVn/Qfe/27GLyazaMdVdl+6T8652BJDvRb1NF2Luq5/wBo+DW8VjnF+0LipbW2CFYNbATvMwuZxlYs8aAzI2AJro1xgBrXMe1PHLT4izdtkDwgi41oXMy+Nc9pWGZAmdS10QCj8xqN8dUikRN++F+7mJVaLfMqN2ow1uzey2DdzLaR0Dkd9bvOZS2uTUscqmBOpEb13m3bMDMIMCRvBjUVV+xwwt6zaxt5AL9oEF73hyMQM1y2GgANl+IfZIBIFWFePYNlNwYqyVBgnvFifLetMLLaYvM98kYhwcYO5C+1fGRgrStlzO7AKpkKYgtLDbwzHXkYNM8Y41bGCGJS73LXh+y7y2c5PkqGCWgEg/Dsdqp/b/tauKZLWHtu9m2S2YBFDvqoIFx1JUAmDEHMaE4zjzNYt4XKtu2h1XUtcYH4juTO5A0JkmabzOXIfi2Ne8aiBEDfvv037jCu36M8abqPbe8GZIi2B4kU6ls0ywJPtHWrNx3tDawgCt4rhiE1GmviYgHKND6xXOOx/bJ8L+yZGawczeIFShgnwzyLbj1PqN4xxm5jW+kNpmQFUYQFXcA6Sd+dSGOfYBFLFBtAZbujv+uK6NwztiHYLdVAPtqx013KsNFHM5j5xFW0qDXn2HAIL5gwIYEASCIIXLETJGpNXHhnbfEWwEcqwB+J1ZnjTQkOJ1nU+fStauGcy47+kyzEgDz2XTPowrBwi1XcH25wz5Qc6k6NI8Kn1JkjqAaJYjtNg7ZhsTanyVs5HqFkil8x4rcOYRIIU/6IKCdquJJgrBuQGuHS2n2jIn2A1J9PMUTscXs3LbXrVxbioCWyeNhAkjKNZ6RNce7U8U+lX7l0M+RhChiMyrH1SvwjWYE6yZM1IcVhiqraNPNv3LrOBKXkW7bMq6hgeh/OpBwdCOx17Jg0a7ZXDKPMqqsGhu9GvgzFjo2sz0qyW7gYBlIIIkEagjzBqdoVuG2uoH0KsfQqKUqNoUbMIX9DrZcNRKlRtCjIFDSzTnd0/FZquZSGhBcTx9FH7NHf94ju0+bwWHVQ1AMd2qv/AFTZTple99+a3+FAeKcRZ2OtDC015zEeK1CYZZLvxF4Csg7V4ga57bfulGSfRgxy/JqfXtxc54dp6Naj2JYGPaqk7gak1CPEhsqkmWHTQwDPXf0B8qwZjcS4WWX+S4aq9Xe12Ib4UtIPMuzn+6FA/wAVVztTxm/cw9y272yt3JZIVXDEXXW0QCX0MOeVQ0vzpziY184/EH5VG4lJNpQJ/a5o/gt3HH+MW6g42u9wBWlKsXvaOJQW7paa2igCzcNpmO7ZbYIYdCMnzprsNj7mHxc2cobubqtnLQfHaadOev41PvYc27ZRjmdspZvMhLaT793QPgamzixnPxEqdds8lPnFtfU02HEUnkG9yPRdCvIYSNYXR+JdpcXeAsMbYF0FSyd5KIYV3mIWA2hOkkDnT1i/3xdgqGwFyWiADm+MXNTP7P4QAIELMwRQuyQtxLhJXKSC4iQp33HwyEJ6LO4Fb4XjBtqbJs3ma1KPlyDxAjUBro0IBM6fEPM0g5lfFCwLiOF99zHQTzK38MqtLCTrN/r59UK4/iw5tZQIOHQogjWc+wgGALXlpNQMj5sxtcoAzH+lE7aB1tHxA2hYUAkEFUS+Q+hP/FYDUb1OppuOr4NuxiI3Hdcnhz43XH8Voh+ILp1A3cJHf4QH9sRC2o9z/SsWrN5drSe1H6xNWPjmKJmRb8fqEhsjaXachHRBVS+fqKPUx+dZXh94fDkX++w9hnAFZx3GDqtmNDBc6jTfKBvrI1I250NuXmbVmJ6E6fLamxj/ABB8Fz49BKzfXDbZiT6fpFvod8c7Z9mT8mrK4a9zFsfzsf8AoFAyQPFt1G/3Vh0B3Ck76wTrtNXGMxw/73/yFUYq2h6o6LN3mq+1w/morVjdQQLTR+6y/mRQc6707bxDrorMPQ1oPEcaP5tP5aB7hAxbd4+CpdzG3BMW7yyIYiDI+ycpMjpUUY5Ocj1BX8dqeTiVwfWJ+X9Kbu424dc7D0C/mKp/nYlxlwb6W9oWL3sfeT0sp9tyVXxZlXVBJKrO5UTAJ8xUzD427bIKXbixqALjhRz0Wcu8nagi4kEkuisTuSoBPqV39wa1TFAf+1w456GDPnmFuZ609/1OmGgGiTxOYe0xPsmmV6YAAJ4TJnvloulWf0kXdM+Ft7axfbU+f9np6a+tWLhnbbC3t2Ns/vwB/eBIHvFcWbGW+SX58g+g92bX2mt1xg876+ndOPvE0f5mGI0ePyAfgz7JpuNj+U/mP6+CvQ2HxCXFz23V1OzKQw+Yp6uFcO4iV/ssU67SJNs+4kTz5VaeEdsb9rRyLy/vMQR6MAfvrA4/DD+foWuHy2PdNsxLTrb46rplKqthe2dpviQg/usD975an/8Aqax5t8h/WtW4ik4S146rYOadCuf8RwRDHSh7Ia6Rj+GA8qr2M4THKvO18C5pkJWpQ3hVO80alSR5gZo9hqfYGod7FoRkkqWgBl09CD92sjzBB1P4vBDmJoXewSE6qNP6g/kKVBDT55Sr2OGnfsq9iMO9txfNyWIWPC1yCO9BOUESIvc2003pnGY9yjFzIebKRbNssCw7zKoZjqFKlp0nTY0cxXCwxBXQjXpuDt6gVDxmGvNGaGgQNh5f0p6lUpOIJiedu+fKymnitjJLJdFiJ97232DfVMjiBvWc4IDoFYnfOF0aDyOgJ9fkMxl5Lyi7tc+FgAVlQTlZfOJiR/5mpgbm2Vj8QJLqB4o0kT5A7bgHpUfC4drgUFLUZAw1zAawBDDemGmm2SCOqbPidmkNk/y1t6xc+hClWuPXVhXTKR9Ygw33jX7vwojfz9ycTbbKwnMx8ZuLblSpzDQZhoAR59Khfqq7+78yP6zRng3CFawWvd5JxCWAuZzbm53ciBpE3OenKtsHiMPh3Ega/wDj+eenfII8Nr5qzgWkSJ5W9JGuknlEIJcvNaZcjRnsg8jGUiFEjYBwPPSm7vELv/EboPCJ6SBRrtFwgDFXEsoERMq8vExzMzCDtDINYMqdNpHfqe75p8jWeIxFCrUNQgCY1idAEj4iahxTssxb4CHnFNoe8uQdZ724POPrdD8utLOWGruw63LpHyJipz8LujkrehI+4/1pHhd2Jyj0nX/XvWYfQFwQkSKvPqVCVYEAQBsKwR1j5fnU23iBbOW7ZTTSSoU/PZqbxtxWebakLG0Aa9IPlVg90wR67lRzABOb00KjDyOvrr1pXrg5xPoJ5DT7hprtTltCToCfStQiyTE6AAeW8x8wParyqA8VqkcjNbDr/StXT7OnTkOgUQKWUsIEEzB5CDUqI3q48Jw2Gxdm1mC2wougDvFN58pzFicoBSDMlQduRqqYjJmPdEsk+EsMhI31HI0y+WYmfz5/hr6UgZ1FbVKoeB5YPH0j8RyW9esKgHlg8fT0WaVbPB5eX3VooOw22kwfzmsQUuBKzSpNh2JIZgBA9zrPtEffWvdRsT6wJPz/AAoBBRA4rallG/Pz2PzFLWeUffSqVGmil4HHPbMSWXyJJI9Cd/Q0fTGoQDI1E71VGMCfKp1vgF5gGzMJAMeHSeVK1sNTqGSYTdCq8AgXXoO6lDMZYmjDCo963NdqqzMF6RU7H4SgeIwtXvFYWaD4nAVxcRhZKwfTlVC5bihd3iSyVClhzkMvylYPzq438BQ+5w/nFIijkNxPqlKlJ38f2qxduu2qKfq79CCNfaomF4bcVdRqQdjtI1109OVWtsJHKm2sGp27miGtWBoPIguKg4RGVQGM+wHtA0ipeOulMGuU6riHvROvg/bLI8syAUjaoZdxJNsnulH7Z2F/v1Zl/ZvaCNZBlVkg6j61Th6bqhe7g0nSb7hylOYYmnmP/qUY4sQcReYGQbgI9O6tf51Av4gJGbmQB6kgfn+NN4zjFh7neW07hMgU22zOzXVPxTazqsjTWB4RMco/61tEeIOOhUn8Jq+IwhZUMeZvEdmPvcSqYx42hdI81xdK7xUBiioTA+LSJn4R5nb/AEKcw2NzaER15egnU+sUyvEMPJ31/cb+la3b+GOup6AXPw2quzBEZHfmJSRe6ZlqKEA7wRUDGcKVhKAI3pAPQgfjWcPxW0dDK/xjT5iQPepyw0EEHqDNYTUombjvotYa8cVVzcew5DFVbkZ0YeYkCab7zNJmfOrcUncUzc4fbb4rds/yimm44b29O/tLuwk6FVatp0I8wR/4o/d4Gh+GV9IP3Gajt2eblcn1X/OmG4uk7f7LE4WoLhCGg65R+Xy+XyHlTZTWZP4n79h0FEbnBb6/UDfwkA/Joj+8a1t8IxDbWo/iYD/65q1FRmocOv7VdjVG4qCAZ3EeUfnNZoxh+zGIcw2VBzIJZvYFQPcz6USHYkkaXXnrlP5VO1atBg6ztyqtbBSYCqWJIAA5k/6+6rOnYW+T/bW4/wDiaY/5tWDgvZBLBzkl35M0afwgaD1361ObgtKXh9QnzWColvguJP8AuwPVv/zRTCdk7jfG4Xook/3mH/TXQ14f0qRawPSqBtVyeZ4fTbrdVDhXYq2rBnLPGoDbA+cDnVq/Va+VFcPhYqZ3FNMw8jzJynRYwQAp8Voy05WIrpkLZRrlqotzDUSK1oUrJ1MFCC3cF0qHd4f0qyG3TbWaXfhgVGVVW5w3pUd+G9Kt7YamWwlYOwYVSwKmvw7pQ7FdnLTmWtifMSD8xV9bBdKabA1gcGQZCzdQa7ULm9/sgh+FnXpIYf4hP31EPY4j4bg/u/mDXT2wHSmzw/pRsao3lYnBUj/ELknEOz9+3qFLjzUEn3Xf8aGIhkiCY8gWjzmNRXazw/pQzinZGzfOZlIb7SmCfXzqQx8Qlqnho1Z0P7XI63tXCplTB8xXS0/R/hufeH+dh+EVsvYDDSDDkAzlLkg+vMjpNXLTwS48Mq8QubjH3Qc3eNP8TEf3Tp91Wrg+JF213jsgYEgqHGYwYBVecyNAegmrK3YTCls3dsOgdgPlOlGcJwW3bAVEVQBAgAVm7Ch38U/hcM9hO1M8LlV1eH9KeTh3SrOuB6U6uDqG4FMimFW04b0qRb4b0qwrhBTi4at24MK+QIJb4f0qTbwNFlsU4LVMNwoCtlQ1MH0p4YWpwt1nJWwogKYUIYanFsVKyVnLVhTCEytunMlbgVtWgahKlSpVKEqVKlQhKKxFKlUoWMtYKUqVVIQtSlam3SpVClYNqsGzSpVUgKFjuRWO5FKlUZQhLuRS7kUqVGUIWe5rYWqzSqQAhZFus5KVKrKVnJW2WlSqQFCWWtqVKrISpUqVQhKlSpUISpUqVCF//9k="/>
          <p:cNvSpPr>
            <a:spLocks noGrp="1" noChangeAspect="1" noChangeArrowheads="1"/>
          </p:cNvSpPr>
          <p:nvPr>
            <p:ph idx="1"/>
          </p:nvPr>
        </p:nvSpPr>
        <p:spPr bwMode="auto">
          <a:xfrm>
            <a:off x="738803" y="672152"/>
            <a:ext cx="11312170" cy="3615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lgn="ctr">
              <a:buNone/>
            </a:pPr>
            <a:r>
              <a:rPr lang="uk-UA" sz="5400" b="1" dirty="0" smtClean="0">
                <a:solidFill>
                  <a:schemeClr val="bg1"/>
                </a:solidFill>
                <a:latin typeface="Times New Roman" panose="02020603050405020304" pitchFamily="18" charset="0"/>
                <a:cs typeface="Times New Roman" panose="02020603050405020304" pitchFamily="18" charset="0"/>
              </a:rPr>
              <a:t>Прийом «КЛАСТЕР»</a:t>
            </a:r>
            <a:endParaRPr lang="uk-UA" sz="5400" b="1" dirty="0">
              <a:solidFill>
                <a:schemeClr val="bg1"/>
              </a:solidFill>
              <a:latin typeface="Times New Roman" panose="02020603050405020304" pitchFamily="18" charset="0"/>
              <a:cs typeface="Times New Roman" panose="02020603050405020304" pitchFamily="18" charset="0"/>
            </a:endParaRPr>
          </a:p>
        </p:txBody>
      </p:sp>
      <p:sp>
        <p:nvSpPr>
          <p:cNvPr id="2" name="Прямокутник 1"/>
          <p:cNvSpPr/>
          <p:nvPr/>
        </p:nvSpPr>
        <p:spPr>
          <a:xfrm>
            <a:off x="723331" y="2136339"/>
            <a:ext cx="10931857" cy="3912866"/>
          </a:xfrm>
          <a:prstGeom prst="rect">
            <a:avLst/>
          </a:prstGeom>
        </p:spPr>
        <p:txBody>
          <a:bodyPr wrap="square">
            <a:spAutoFit/>
          </a:bodyPr>
          <a:lstStyle/>
          <a:p>
            <a:pPr>
              <a:lnSpc>
                <a:spcPct val="150000"/>
              </a:lnSpc>
            </a:pPr>
            <a:r>
              <a:rPr lang="uk-UA" sz="2400" dirty="0">
                <a:solidFill>
                  <a:schemeClr val="bg1"/>
                </a:solidFill>
                <a:latin typeface="Arial Black" panose="020B0A04020102020204" pitchFamily="34" charset="0"/>
              </a:rPr>
              <a:t>Кластер – виділення смислових одиниць тексту та їх графічне оформлення у формі пучка. Кластер включає ключові слова, ідеї, подані у логічній послідовності текстових суб’єктів, котрі створюють цілісну і наочну картину. Метод «кластера» дозволяє представити на уроці великий обсяг інформації в структурованому і систематизованому вигляді, виявити ключові слова теми</a:t>
            </a:r>
          </a:p>
        </p:txBody>
      </p:sp>
    </p:spTree>
    <p:extLst>
      <p:ext uri="{BB962C8B-B14F-4D97-AF65-F5344CB8AC3E}">
        <p14:creationId xmlns:p14="http://schemas.microsoft.com/office/powerpoint/2010/main" val="2295428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lidesharecdn.com/bilousl-190218135158/95/bilous-l-19-638.jpg?cb=15504979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809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naurok.com.ua/uploads/files/77014/169300/181916_image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3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65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2050" name="Picture 2" descr="https://image.slidesharecdn.com/bilousl-190218135158/95/bilous-l-21-638.jpg?cb=15504979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59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aurok.com.ua/uploads/files/4443/21772/21962_html/images/21772.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82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807618" y="2081843"/>
            <a:ext cx="8534400" cy="3664848"/>
          </a:xfrm>
        </p:spPr>
        <p:txBody>
          <a:bodyPr>
            <a:normAutofit/>
          </a:bodyPr>
          <a:lstStyle/>
          <a:p>
            <a:pPr algn="ctr"/>
            <a:r>
              <a:rPr lang="uk-UA" sz="2800" dirty="0" smtClean="0">
                <a:latin typeface="Arial Black" panose="020B0A04020102020204" pitchFamily="34" charset="0"/>
              </a:rPr>
              <a:t>Прийом «Очікування»</a:t>
            </a:r>
          </a:p>
          <a:p>
            <a:r>
              <a:rPr lang="uk-UA" sz="2800" dirty="0" smtClean="0">
                <a:latin typeface="Arial Black" panose="020B0A04020102020204" pitchFamily="34" charset="0"/>
              </a:rPr>
              <a:t>Напишіть Ваші очікування від сьогоднішнього заняття на </a:t>
            </a:r>
            <a:r>
              <a:rPr lang="uk-UA" sz="2800" dirty="0" err="1" smtClean="0">
                <a:latin typeface="Arial Black" panose="020B0A04020102020204" pitchFamily="34" charset="0"/>
              </a:rPr>
              <a:t>гусеничках</a:t>
            </a:r>
            <a:r>
              <a:rPr lang="uk-UA" sz="2800" dirty="0" smtClean="0">
                <a:latin typeface="Arial Black" panose="020B0A04020102020204" pitchFamily="34" charset="0"/>
              </a:rPr>
              <a:t>. Якщо Ваші очікування підтвердяться з ними відбудеться чудесний метаморфоз</a:t>
            </a:r>
          </a:p>
          <a:p>
            <a:pPr algn="ctr"/>
            <a:endParaRPr lang="uk-UA" sz="2800" dirty="0">
              <a:latin typeface="Arial Black" panose="020B0A04020102020204" pitchFamily="34" charset="0"/>
            </a:endParaRPr>
          </a:p>
        </p:txBody>
      </p:sp>
      <p:pic>
        <p:nvPicPr>
          <p:cNvPr id="7170" name="Picture 2" descr="https://umochki.ru/images/stihi/nasekomye/gusen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981" y="269966"/>
            <a:ext cx="2381250" cy="241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00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02325" y="1054290"/>
            <a:ext cx="11284875" cy="3615267"/>
          </a:xfrm>
        </p:spPr>
        <p:txBody>
          <a:bodyPr>
            <a:noAutofit/>
          </a:bodyPr>
          <a:lstStyle/>
          <a:p>
            <a:pPr marL="0" indent="0" algn="ctr">
              <a:lnSpc>
                <a:spcPct val="150000"/>
              </a:lnSpc>
              <a:buNone/>
            </a:pPr>
            <a:r>
              <a:rPr lang="uk-UA" sz="3200" b="1" dirty="0" smtClean="0"/>
              <a:t>Прийом «АСОЦІАТИВНИЙ КУЩ»</a:t>
            </a:r>
          </a:p>
          <a:p>
            <a:pPr>
              <a:lnSpc>
                <a:spcPct val="150000"/>
              </a:lnSpc>
            </a:pPr>
            <a:r>
              <a:rPr lang="uk-UA" sz="2400" b="1" dirty="0" smtClean="0">
                <a:latin typeface="Times New Roman" panose="02020603050405020304" pitchFamily="18" charset="0"/>
                <a:cs typeface="Times New Roman" panose="02020603050405020304" pitchFamily="18" charset="0"/>
              </a:rPr>
              <a:t>Вчитель визначає </a:t>
            </a:r>
            <a:r>
              <a:rPr lang="uk-UA" sz="2400" b="1" dirty="0">
                <a:latin typeface="Times New Roman" panose="02020603050405020304" pitchFamily="18" charset="0"/>
                <a:cs typeface="Times New Roman" panose="02020603050405020304" pitchFamily="18" charset="0"/>
              </a:rPr>
              <a:t>тему одним словом, а учні згадують все, що виникає в пам’яті стосовно цього слова. Спочатку виникають найстійкіші асоціації, потім другорядні.    </a:t>
            </a:r>
            <a:br>
              <a:rPr lang="uk-UA" sz="2400" b="1" dirty="0">
                <a:latin typeface="Times New Roman" panose="02020603050405020304" pitchFamily="18" charset="0"/>
                <a:cs typeface="Times New Roman" panose="02020603050405020304" pitchFamily="18" charset="0"/>
              </a:rPr>
            </a:br>
            <a:r>
              <a:rPr lang="uk-UA" sz="2400" b="1" dirty="0">
                <a:latin typeface="Times New Roman" panose="02020603050405020304" pitchFamily="18" charset="0"/>
                <a:cs typeface="Times New Roman" panose="02020603050405020304" pitchFamily="18" charset="0"/>
              </a:rPr>
              <a:t>    Діти у групах фіксують на листочках свої думки. Потім відповіді виносяться у загальне коло, а </a:t>
            </a:r>
            <a:r>
              <a:rPr lang="uk-UA" sz="2400" b="1" dirty="0" smtClean="0">
                <a:latin typeface="Times New Roman" panose="02020603050405020304" pitchFamily="18" charset="0"/>
                <a:cs typeface="Times New Roman" panose="02020603050405020304" pitchFamily="18" charset="0"/>
              </a:rPr>
              <a:t>вчитель записує</a:t>
            </a:r>
            <a:r>
              <a:rPr lang="uk-UA" sz="2400" b="1" dirty="0">
                <a:latin typeface="Times New Roman" panose="02020603050405020304" pitchFamily="18" charset="0"/>
                <a:cs typeface="Times New Roman" panose="02020603050405020304" pitchFamily="18" charset="0"/>
              </a:rPr>
              <a:t>  відповіді у вигляді своєрідного «куща», який поступово «розростається».</a:t>
            </a:r>
            <a:br>
              <a:rPr lang="uk-UA" sz="2400" b="1" dirty="0">
                <a:latin typeface="Times New Roman" panose="02020603050405020304" pitchFamily="18" charset="0"/>
                <a:cs typeface="Times New Roman" panose="02020603050405020304" pitchFamily="18" charset="0"/>
              </a:rPr>
            </a:br>
            <a:r>
              <a:rPr lang="uk-UA" sz="2400" b="1" dirty="0">
                <a:latin typeface="Times New Roman" panose="02020603050405020304" pitchFamily="18" charset="0"/>
                <a:cs typeface="Times New Roman" panose="02020603050405020304" pitchFamily="18" charset="0"/>
              </a:rPr>
              <a:t>    Отже, на дошці перед очима дітей виникає за їхніми відповідями цікавий «кущ», на «гілках» якого знаходяться відомості про це слово.</a:t>
            </a:r>
          </a:p>
        </p:txBody>
      </p:sp>
    </p:spTree>
    <p:extLst>
      <p:ext uri="{BB962C8B-B14F-4D97-AF65-F5344CB8AC3E}">
        <p14:creationId xmlns:p14="http://schemas.microsoft.com/office/powerpoint/2010/main" val="4995867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4098" name="Picture 2" descr="https://lh3.googleusercontent.com/proxy/ZkdC66QGFI9pmVd5eGZQgLvDz1X9iMhqCBYF7wXwOxaKcKD1ssB-ojtI323j0ugqi1TKx11RLZ93KztWQQuIcqoD84ZuzxxB"/>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647"/>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25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5122" name="Picture 2" descr="https://uchni.com.ua/pars_docs/refs/8/7488/7488_html_527603f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05"/>
            <a:ext cx="12192000" cy="687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01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9218611" y="5948680"/>
            <a:ext cx="273731" cy="45719"/>
          </a:xfrm>
        </p:spPr>
        <p:txBody>
          <a:bodyPr>
            <a:normAutofit fontScale="90000"/>
          </a:bodyPr>
          <a:lstStyle/>
          <a:p>
            <a:endParaRPr lang="uk-UA" dirty="0"/>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760364084"/>
              </p:ext>
            </p:extLst>
          </p:nvPr>
        </p:nvGraphicFramePr>
        <p:xfrm>
          <a:off x="3326674" y="801188"/>
          <a:ext cx="4483490" cy="5529943"/>
        </p:xfrm>
        <a:graphic>
          <a:graphicData uri="http://schemas.openxmlformats.org/drawingml/2006/table">
            <a:tbl>
              <a:tblPr firstRow="1" firstCol="1" bandRow="1"/>
              <a:tblGrid>
                <a:gridCol w="4483490">
                  <a:extLst>
                    <a:ext uri="{9D8B030D-6E8A-4147-A177-3AD203B41FA5}">
                      <a16:colId xmlns:a16="http://schemas.microsoft.com/office/drawing/2014/main" val="2758622471"/>
                    </a:ext>
                  </a:extLst>
                </a:gridCol>
              </a:tblGrid>
              <a:tr h="247584">
                <a:tc>
                  <a:txBody>
                    <a:bodyPr/>
                    <a:lstStyle/>
                    <a:p>
                      <a:pPr fontAlgn="base">
                        <a:spcAft>
                          <a:spcPts val="0"/>
                        </a:spcAft>
                      </a:pPr>
                      <a:r>
                        <a:rPr lang="en-US"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S=1</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78,</a:t>
                      </a:r>
                      <a:r>
                        <a:rPr lang="en-US"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7 </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млн. км</a:t>
                      </a:r>
                      <a:r>
                        <a:rPr lang="ru-RU" sz="1300" b="1" kern="1200" baseline="300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2</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18015"/>
                  </a:ext>
                </a:extLst>
              </a:tr>
              <a:tr h="310727">
                <a:tc>
                  <a:txBody>
                    <a:bodyPr/>
                    <a:lstStyle/>
                    <a:p>
                      <a:pPr fontAlgn="base">
                        <a:spcAft>
                          <a:spcPts val="0"/>
                        </a:spcAft>
                      </a:pP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Ф. Магеллан</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236432"/>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Найбільший</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7372557"/>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Найбільший</a:t>
                      </a:r>
                      <a:r>
                        <a:rPr lang="uk-UA" sz="1300" b="1" dirty="0">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шельф</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715665"/>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Маріанський</a:t>
                      </a:r>
                      <a:r>
                        <a:rPr lang="ru-RU" sz="1300" b="1" dirty="0">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жолоб</a:t>
                      </a:r>
                      <a:r>
                        <a:rPr lang="ru-RU" sz="1300" b="1" dirty="0">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11022 м</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00578"/>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Гольфстрім</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386883"/>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Трансарктична</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течія</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985113"/>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Найбільша</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глибина</a:t>
                      </a:r>
                      <a:r>
                        <a:rPr lang="ru-RU" sz="1300" b="1" dirty="0">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5527 м</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31658"/>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Червоне</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море</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0883172"/>
                  </a:ext>
                </a:extLst>
              </a:tr>
              <a:tr h="310727">
                <a:tc>
                  <a:txBody>
                    <a:bodyPr/>
                    <a:lstStyle/>
                    <a:p>
                      <a:pPr fontAlgn="base">
                        <a:spcAft>
                          <a:spcPts val="0"/>
                        </a:spcAft>
                      </a:pP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Нова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Гвінея</a:t>
                      </a:r>
                      <a:r>
                        <a:rPr lang="uk-UA" sz="1300" b="1" dirty="0">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Нова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Зеландія</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5599193"/>
                  </a:ext>
                </a:extLst>
              </a:tr>
              <a:tr h="310727">
                <a:tc>
                  <a:txBody>
                    <a:bodyPr/>
                    <a:lstStyle/>
                    <a:p>
                      <a:pPr fontAlgn="base">
                        <a:spcAft>
                          <a:spcPts val="0"/>
                        </a:spcAft>
                      </a:pP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50%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вилову</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риби</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9337529"/>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Наймілкіший</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757729"/>
                  </a:ext>
                </a:extLst>
              </a:tr>
              <a:tr h="310727">
                <a:tc>
                  <a:txBody>
                    <a:bodyPr/>
                    <a:lstStyle/>
                    <a:p>
                      <a:pPr fontAlgn="base">
                        <a:spcAft>
                          <a:spcPts val="0"/>
                        </a:spcAft>
                      </a:pP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10 000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островів</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217892"/>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Куросіо</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690407"/>
                  </a:ext>
                </a:extLst>
              </a:tr>
              <a:tr h="310727">
                <a:tc>
                  <a:txBody>
                    <a:bodyPr/>
                    <a:lstStyle/>
                    <a:p>
                      <a:pPr fontAlgn="base">
                        <a:spcAft>
                          <a:spcPts val="0"/>
                        </a:spcAft>
                      </a:pP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Великий Бар</a:t>
                      </a:r>
                      <a:r>
                        <a:rPr lang="en-US"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єрний</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риф</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341368"/>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Забруднення</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нафтопродуктами</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668904"/>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Зондський</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жолоб</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136769"/>
                  </a:ext>
                </a:extLst>
              </a:tr>
              <a:tr h="310727">
                <a:tc>
                  <a:txBody>
                    <a:bodyPr/>
                    <a:lstStyle/>
                    <a:p>
                      <a:pPr fontAlgn="base">
                        <a:spcAft>
                          <a:spcPts val="0"/>
                        </a:spcAft>
                      </a:pP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Солоність</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від</a:t>
                      </a:r>
                      <a:r>
                        <a:rPr lang="ru-RU" sz="1300" b="1" kern="1200"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 32 до 36 </a:t>
                      </a:r>
                      <a:r>
                        <a:rPr lang="ru-RU" sz="1300" b="1" kern="1200" dirty="0" err="1">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проміле</a:t>
                      </a:r>
                      <a:endParaRPr lang="uk-UA" sz="700" b="1"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41077" marR="4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9766092"/>
                  </a:ext>
                </a:extLst>
              </a:tr>
            </a:tbl>
          </a:graphicData>
        </a:graphic>
      </p:graphicFrame>
      <p:sp>
        <p:nvSpPr>
          <p:cNvPr id="5" name="Rectangle 1"/>
          <p:cNvSpPr>
            <a:spLocks noChangeArrowheads="1"/>
          </p:cNvSpPr>
          <p:nvPr/>
        </p:nvSpPr>
        <p:spPr bwMode="auto">
          <a:xfrm>
            <a:off x="399571" y="276442"/>
            <a:ext cx="11392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2400" b="1" i="1" u="none" strike="noStrike" cap="none" normalizeH="0" dirty="0" smtClean="0">
                <a:ln>
                  <a:noFill/>
                </a:ln>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Завдання: дописати асоціативні поняття до теми «Тихий океан»</a:t>
            </a:r>
            <a:endParaRPr kumimoji="0" lang="uk-UA" altLang="uk-UA" sz="1800" b="1" i="0" u="none" strike="noStrike" cap="none" normalizeH="0" dirty="0" smtClean="0">
              <a:ln>
                <a:noFill/>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3532313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7170" name="Picture 2" descr="https://naurok.com.ua/uploads/files/4443/18987/19242_images/28.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6994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998272" cy="5182737"/>
          </a:xfrm>
        </p:spPr>
        <p:txBody>
          <a:bodyPr>
            <a:noAutofit/>
          </a:bodyPr>
          <a:lstStyle/>
          <a:p>
            <a:pPr marL="0" indent="0" algn="ctr">
              <a:buNone/>
            </a:pPr>
            <a:r>
              <a:rPr lang="uk-UA" sz="5400" b="1" dirty="0" smtClean="0">
                <a:solidFill>
                  <a:schemeClr val="bg1"/>
                </a:solidFill>
                <a:latin typeface="Times New Roman" panose="02020603050405020304" pitchFamily="18" charset="0"/>
                <a:cs typeface="Times New Roman" panose="02020603050405020304" pitchFamily="18" charset="0"/>
              </a:rPr>
              <a:t>МЕТОДИ І ПРИЙОМИ </a:t>
            </a:r>
          </a:p>
          <a:p>
            <a:pPr marL="0" indent="0" algn="ctr">
              <a:buNone/>
            </a:pPr>
            <a:r>
              <a:rPr lang="uk-UA" sz="5400" b="1" dirty="0" smtClean="0">
                <a:solidFill>
                  <a:schemeClr val="bg1"/>
                </a:solidFill>
                <a:latin typeface="Times New Roman" panose="02020603050405020304" pitchFamily="18" charset="0"/>
                <a:cs typeface="Times New Roman" panose="02020603050405020304" pitchFamily="18" charset="0"/>
              </a:rPr>
              <a:t>ІІ ФАЗИ </a:t>
            </a:r>
          </a:p>
          <a:p>
            <a:pPr marL="0" indent="0" algn="ctr">
              <a:buNone/>
            </a:pPr>
            <a:r>
              <a:rPr lang="uk-UA" sz="5400" b="1" dirty="0" smtClean="0">
                <a:solidFill>
                  <a:schemeClr val="bg1"/>
                </a:solidFill>
                <a:latin typeface="Times New Roman" panose="02020603050405020304" pitchFamily="18" charset="0"/>
                <a:cs typeface="Times New Roman" panose="02020603050405020304" pitchFamily="18" charset="0"/>
              </a:rPr>
              <a:t>(ОСМИСЛЕННЯ, ФАЗИ РЕАЛІЗАЦІЇ СМИСЛУ, ПОБУДОВИ ЗНАНЬ) </a:t>
            </a:r>
            <a:endParaRPr lang="uk-UA"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277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946245" y="682095"/>
            <a:ext cx="10572466" cy="2246769"/>
          </a:xfrm>
          <a:prstGeom prst="rect">
            <a:avLst/>
          </a:prstGeom>
        </p:spPr>
        <p:txBody>
          <a:bodyPr wrap="square">
            <a:spAutoFit/>
          </a:bodyPr>
          <a:lstStyle/>
          <a:p>
            <a:pPr indent="342900" algn="just">
              <a:spcAft>
                <a:spcPts val="0"/>
              </a:spcAft>
            </a:pPr>
            <a:r>
              <a:rPr lang="uk-UA" sz="2800" b="1" dirty="0" smtClean="0">
                <a:solidFill>
                  <a:schemeClr val="bg2">
                    <a:lumMod val="75000"/>
                  </a:schemeClr>
                </a:solidFill>
                <a:latin typeface="Times New Roman" panose="02020603050405020304" pitchFamily="18" charset="0"/>
                <a:ea typeface="Times New Roman" panose="02020603050405020304" pitchFamily="18" charset="0"/>
              </a:rPr>
              <a:t> </a:t>
            </a:r>
            <a:r>
              <a:rPr lang="uk-UA" sz="2800" b="1" dirty="0">
                <a:solidFill>
                  <a:schemeClr val="bg1"/>
                </a:solidFill>
                <a:latin typeface="Times New Roman" panose="02020603050405020304" pitchFamily="18" charset="0"/>
                <a:ea typeface="Times New Roman" panose="02020603050405020304" pitchFamily="18" charset="0"/>
              </a:rPr>
              <a:t>На даному етапі </a:t>
            </a:r>
            <a:r>
              <a:rPr lang="uk-UA" sz="2800" b="1" dirty="0" smtClean="0">
                <a:solidFill>
                  <a:schemeClr val="bg1"/>
                </a:solidFill>
                <a:latin typeface="Times New Roman" panose="02020603050405020304" pitchFamily="18" charset="0"/>
                <a:ea typeface="Times New Roman" panose="02020603050405020304" pitchFamily="18" charset="0"/>
              </a:rPr>
              <a:t>учні знайомляться </a:t>
            </a:r>
            <a:r>
              <a:rPr lang="uk-UA" sz="2800" b="1" dirty="0">
                <a:solidFill>
                  <a:schemeClr val="bg1"/>
                </a:solidFill>
                <a:latin typeface="Times New Roman" panose="02020603050405020304" pitchFamily="18" charset="0"/>
                <a:ea typeface="Times New Roman" panose="02020603050405020304" pitchFamily="18" charset="0"/>
              </a:rPr>
              <a:t>з новою інформацією. Методики критичного мислення передбачають, що на цьому етапі вчитель має найменший вплив на </a:t>
            </a:r>
            <a:r>
              <a:rPr lang="uk-UA" sz="2800" b="1" dirty="0" smtClean="0">
                <a:solidFill>
                  <a:schemeClr val="bg1"/>
                </a:solidFill>
                <a:latin typeface="Times New Roman" panose="02020603050405020304" pitchFamily="18" charset="0"/>
                <a:ea typeface="Times New Roman" panose="02020603050405020304" pitchFamily="18" charset="0"/>
              </a:rPr>
              <a:t>учнів. Учні </a:t>
            </a:r>
            <a:r>
              <a:rPr lang="uk-UA" sz="2800" b="1" dirty="0">
                <a:solidFill>
                  <a:schemeClr val="bg1"/>
                </a:solidFill>
                <a:latin typeface="Times New Roman" panose="02020603050405020304" pitchFamily="18" charset="0"/>
                <a:ea typeface="Times New Roman" panose="02020603050405020304" pitchFamily="18" charset="0"/>
              </a:rPr>
              <a:t>самостійно </a:t>
            </a:r>
            <a:r>
              <a:rPr lang="uk-UA" sz="2800" b="1" dirty="0" smtClean="0">
                <a:solidFill>
                  <a:schemeClr val="bg1"/>
                </a:solidFill>
                <a:latin typeface="Times New Roman" panose="02020603050405020304" pitchFamily="18" charset="0"/>
                <a:ea typeface="Times New Roman" panose="02020603050405020304" pitchFamily="18" charset="0"/>
              </a:rPr>
              <a:t>отримують </a:t>
            </a:r>
            <a:r>
              <a:rPr lang="uk-UA" sz="2800" b="1" dirty="0">
                <a:solidFill>
                  <a:schemeClr val="bg1"/>
                </a:solidFill>
                <a:latin typeface="Times New Roman" panose="02020603050405020304" pitchFamily="18" charset="0"/>
                <a:ea typeface="Times New Roman" panose="02020603050405020304" pitchFamily="18" charset="0"/>
              </a:rPr>
              <a:t>та </a:t>
            </a:r>
            <a:r>
              <a:rPr lang="uk-UA" sz="2800" b="1" dirty="0" smtClean="0">
                <a:solidFill>
                  <a:schemeClr val="bg1"/>
                </a:solidFill>
                <a:latin typeface="Times New Roman" panose="02020603050405020304" pitchFamily="18" charset="0"/>
                <a:ea typeface="Times New Roman" panose="02020603050405020304" pitchFamily="18" charset="0"/>
              </a:rPr>
              <a:t>аналізують </a:t>
            </a:r>
            <a:r>
              <a:rPr lang="uk-UA" sz="2800" b="1" dirty="0">
                <a:solidFill>
                  <a:schemeClr val="bg1"/>
                </a:solidFill>
                <a:latin typeface="Times New Roman" panose="02020603050405020304" pitchFamily="18" charset="0"/>
                <a:ea typeface="Times New Roman" panose="02020603050405020304" pitchFamily="18" charset="0"/>
              </a:rPr>
              <a:t>інформацію, </a:t>
            </a:r>
            <a:r>
              <a:rPr lang="uk-UA" sz="2800" b="1" dirty="0" smtClean="0">
                <a:solidFill>
                  <a:schemeClr val="bg1"/>
                </a:solidFill>
                <a:latin typeface="Times New Roman" panose="02020603050405020304" pitchFamily="18" charset="0"/>
                <a:ea typeface="Times New Roman" panose="02020603050405020304" pitchFamily="18" charset="0"/>
              </a:rPr>
              <a:t>перевіряють </a:t>
            </a:r>
            <a:r>
              <a:rPr lang="uk-UA" sz="2800" b="1" dirty="0">
                <a:solidFill>
                  <a:schemeClr val="bg1"/>
                </a:solidFill>
                <a:latin typeface="Times New Roman" panose="02020603050405020304" pitchFamily="18" charset="0"/>
                <a:ea typeface="Times New Roman" panose="02020603050405020304" pitchFamily="18" charset="0"/>
              </a:rPr>
              <a:t>своє особисте розуміння цієї інформації.</a:t>
            </a:r>
            <a:endParaRPr lang="uk-UA" sz="28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9097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2624918" y="1507024"/>
            <a:ext cx="7651845" cy="3477875"/>
          </a:xfrm>
          <a:prstGeom prst="rect">
            <a:avLst/>
          </a:prstGeom>
        </p:spPr>
        <p:txBody>
          <a:bodyPr wrap="square">
            <a:spAutoFit/>
          </a:bodyPr>
          <a:lstStyle/>
          <a:p>
            <a:pPr algn="ctr"/>
            <a:r>
              <a:rPr lang="uk-UA" sz="6600" b="1" dirty="0">
                <a:solidFill>
                  <a:schemeClr val="bg1"/>
                </a:solidFill>
                <a:latin typeface="Times New Roman" panose="02020603050405020304" pitchFamily="18" charset="0"/>
                <a:cs typeface="Times New Roman" panose="02020603050405020304" pitchFamily="18" charset="0"/>
              </a:rPr>
              <a:t>Інтерактивний прийом «</a:t>
            </a:r>
            <a:r>
              <a:rPr lang="uk-UA" sz="6600" b="1" dirty="0" err="1">
                <a:solidFill>
                  <a:schemeClr val="bg1"/>
                </a:solidFill>
                <a:latin typeface="Times New Roman" panose="02020603050405020304" pitchFamily="18" charset="0"/>
                <a:cs typeface="Times New Roman" panose="02020603050405020304" pitchFamily="18" charset="0"/>
              </a:rPr>
              <a:t>Фішбоун</a:t>
            </a:r>
            <a:r>
              <a:rPr lang="uk-UA" sz="6600" b="1" dirty="0">
                <a:solidFill>
                  <a:schemeClr val="bg1"/>
                </a:solidFill>
                <a:latin typeface="Times New Roman" panose="02020603050405020304" pitchFamily="18" charset="0"/>
                <a:cs typeface="Times New Roman" panose="02020603050405020304" pitchFamily="18" charset="0"/>
              </a:rPr>
              <a:t>»</a:t>
            </a:r>
          </a:p>
          <a:p>
            <a:pPr algn="ctr"/>
            <a:r>
              <a:rPr lang="uk-UA" sz="4400" dirty="0">
                <a:solidFill>
                  <a:schemeClr val="bg2">
                    <a:lumMod val="75000"/>
                  </a:schemeClr>
                </a:solidFill>
                <a:latin typeface="Times New Roman" panose="02020603050405020304" pitchFamily="18" charset="0"/>
                <a:cs typeface="Times New Roman" panose="02020603050405020304" pitchFamily="18" charset="0"/>
              </a:rPr>
              <a:t/>
            </a:r>
            <a:br>
              <a:rPr lang="uk-UA" sz="4400" dirty="0">
                <a:solidFill>
                  <a:schemeClr val="bg2">
                    <a:lumMod val="75000"/>
                  </a:schemeClr>
                </a:solidFill>
                <a:latin typeface="Times New Roman" panose="02020603050405020304" pitchFamily="18" charset="0"/>
                <a:cs typeface="Times New Roman" panose="02020603050405020304" pitchFamily="18" charset="0"/>
              </a:rPr>
            </a:br>
            <a:endParaRPr lang="uk-UA" sz="44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716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1066510" cy="5442045"/>
          </a:xfrm>
        </p:spPr>
        <p:txBody>
          <a:bodyPr>
            <a:normAutofit/>
          </a:bodyPr>
          <a:lstStyle/>
          <a:p>
            <a:r>
              <a:rPr lang="uk-UA" dirty="0">
                <a:solidFill>
                  <a:schemeClr val="bg1"/>
                </a:solidFill>
                <a:latin typeface="Arial Black" panose="020B0A04020102020204" pitchFamily="34" charset="0"/>
              </a:rPr>
              <a:t>«</a:t>
            </a:r>
            <a:r>
              <a:rPr lang="uk-UA" dirty="0" err="1">
                <a:solidFill>
                  <a:schemeClr val="bg1"/>
                </a:solidFill>
                <a:latin typeface="Arial Black" panose="020B0A04020102020204" pitchFamily="34" charset="0"/>
              </a:rPr>
              <a:t>Фішбоун</a:t>
            </a:r>
            <a:r>
              <a:rPr lang="uk-UA" dirty="0">
                <a:solidFill>
                  <a:schemeClr val="bg1"/>
                </a:solidFill>
                <a:latin typeface="Arial Black" panose="020B0A04020102020204" pitchFamily="34" charset="0"/>
              </a:rPr>
              <a:t>» (з англійської «риб'яча кістка») – прийом критичного мислення, сенс якого полягає у встановленні причинно-наслідкових </a:t>
            </a:r>
            <a:r>
              <a:rPr lang="uk-UA" dirty="0" err="1">
                <a:solidFill>
                  <a:schemeClr val="bg1"/>
                </a:solidFill>
                <a:latin typeface="Arial Black" panose="020B0A04020102020204" pitchFamily="34" charset="0"/>
              </a:rPr>
              <a:t>зв'язків</a:t>
            </a:r>
            <a:r>
              <a:rPr lang="uk-UA" dirty="0">
                <a:solidFill>
                  <a:schemeClr val="bg1"/>
                </a:solidFill>
                <a:latin typeface="Arial Black" panose="020B0A04020102020204" pitchFamily="34" charset="0"/>
              </a:rPr>
              <a:t> між об'єктом аналізу і факторами, які на нього впливають. </a:t>
            </a:r>
          </a:p>
          <a:p>
            <a:pPr marL="0" indent="0">
              <a:buNone/>
            </a:pPr>
            <a:r>
              <a:rPr lang="uk-UA" dirty="0" smtClean="0">
                <a:solidFill>
                  <a:schemeClr val="bg1"/>
                </a:solidFill>
                <a:latin typeface="Arial Black" panose="020B0A04020102020204" pitchFamily="34" charset="0"/>
              </a:rPr>
              <a:t>                                                    </a:t>
            </a:r>
            <a:r>
              <a:rPr lang="uk-UA" b="1" dirty="0" smtClean="0">
                <a:solidFill>
                  <a:schemeClr val="bg1"/>
                </a:solidFill>
                <a:latin typeface="Arial Black" panose="020B0A04020102020204" pitchFamily="34" charset="0"/>
              </a:rPr>
              <a:t>Діаграма </a:t>
            </a:r>
            <a:r>
              <a:rPr lang="uk-UA" b="1" dirty="0" err="1">
                <a:solidFill>
                  <a:schemeClr val="bg1"/>
                </a:solidFill>
                <a:latin typeface="Arial Black" panose="020B0A04020102020204" pitchFamily="34" charset="0"/>
              </a:rPr>
              <a:t>Ісікави</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В основі </a:t>
            </a:r>
            <a:r>
              <a:rPr lang="uk-UA" dirty="0" err="1">
                <a:solidFill>
                  <a:schemeClr val="bg1"/>
                </a:solidFill>
                <a:latin typeface="Arial Black" panose="020B0A04020102020204" pitchFamily="34" charset="0"/>
              </a:rPr>
              <a:t>Фішбоуна</a:t>
            </a:r>
            <a:r>
              <a:rPr lang="uk-UA" dirty="0">
                <a:solidFill>
                  <a:schemeClr val="bg1"/>
                </a:solidFill>
                <a:latin typeface="Arial Black" panose="020B0A04020102020204" pitchFamily="34" charset="0"/>
              </a:rPr>
              <a:t> — схематична  діаграма в формі рибного скелету. У світі  дана діаграма широко відома під ім’ям </a:t>
            </a:r>
            <a:r>
              <a:rPr lang="uk-UA" dirty="0" err="1">
                <a:solidFill>
                  <a:schemeClr val="bg1"/>
                </a:solidFill>
                <a:latin typeface="Arial Black" panose="020B0A04020102020204" pitchFamily="34" charset="0"/>
              </a:rPr>
              <a:t>Ішікави</a:t>
            </a:r>
            <a:r>
              <a:rPr lang="uk-UA" dirty="0">
                <a:solidFill>
                  <a:schemeClr val="bg1"/>
                </a:solidFill>
                <a:latin typeface="Arial Black" panose="020B0A04020102020204" pitchFamily="34" charset="0"/>
              </a:rPr>
              <a:t> (</a:t>
            </a:r>
            <a:r>
              <a:rPr lang="uk-UA" dirty="0" err="1">
                <a:solidFill>
                  <a:schemeClr val="bg1"/>
                </a:solidFill>
                <a:latin typeface="Arial Black" panose="020B0A04020102020204" pitchFamily="34" charset="0"/>
              </a:rPr>
              <a:t>Ісікави</a:t>
            </a:r>
            <a:r>
              <a:rPr lang="uk-UA" dirty="0">
                <a:solidFill>
                  <a:schemeClr val="bg1"/>
                </a:solidFill>
                <a:latin typeface="Arial Black" panose="020B0A04020102020204" pitchFamily="34" charset="0"/>
              </a:rPr>
              <a:t>) — японського професора, який винайшов метод структурного аналізу причинно-наслідкових </a:t>
            </a:r>
            <a:r>
              <a:rPr lang="uk-UA" dirty="0" err="1">
                <a:solidFill>
                  <a:schemeClr val="bg1"/>
                </a:solidFill>
                <a:latin typeface="Arial Black" panose="020B0A04020102020204" pitchFamily="34" charset="0"/>
              </a:rPr>
              <a:t>зв’язків</a:t>
            </a:r>
            <a:r>
              <a:rPr lang="uk-UA" dirty="0">
                <a:solidFill>
                  <a:schemeClr val="bg1"/>
                </a:solidFill>
                <a:latin typeface="Arial Black" panose="020B0A04020102020204" pitchFamily="34" charset="0"/>
              </a:rPr>
              <a:t>. Схема </a:t>
            </a:r>
            <a:r>
              <a:rPr lang="uk-UA" dirty="0" err="1">
                <a:solidFill>
                  <a:schemeClr val="bg1"/>
                </a:solidFill>
                <a:latin typeface="Arial Black" panose="020B0A04020102020204" pitchFamily="34" charset="0"/>
              </a:rPr>
              <a:t>Фішбоун</a:t>
            </a:r>
            <a:r>
              <a:rPr lang="uk-UA" dirty="0">
                <a:solidFill>
                  <a:schemeClr val="bg1"/>
                </a:solidFill>
                <a:latin typeface="Arial Black" panose="020B0A04020102020204" pitchFamily="34" charset="0"/>
              </a:rPr>
              <a:t> уявляє собою графічне зображення, яке дозволяє наглядно продемонструвати визначені в процесі аналізу причини конкретних подій, явищ, проблем і відповідні висновки або результати досліджень </a:t>
            </a:r>
          </a:p>
          <a:p>
            <a:endParaRPr lang="uk-UA" dirty="0"/>
          </a:p>
        </p:txBody>
      </p:sp>
    </p:spTree>
    <p:extLst>
      <p:ext uri="{BB962C8B-B14F-4D97-AF65-F5344CB8AC3E}">
        <p14:creationId xmlns:p14="http://schemas.microsoft.com/office/powerpoint/2010/main" val="3377662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738964" cy="4800600"/>
          </a:xfrm>
        </p:spPr>
        <p:txBody>
          <a:bodyPr/>
          <a:lstStyle/>
          <a:p>
            <a:pPr marL="0" indent="0" algn="ctr">
              <a:buNone/>
            </a:pPr>
            <a:r>
              <a:rPr lang="uk-UA" b="1" dirty="0">
                <a:solidFill>
                  <a:schemeClr val="bg1"/>
                </a:solidFill>
                <a:latin typeface="Arial Black" panose="020B0A04020102020204" pitchFamily="34" charset="0"/>
              </a:rPr>
              <a:t>Сенс складових «Риб'ячого скелету» </a:t>
            </a:r>
          </a:p>
          <a:p>
            <a:pPr marL="0" indent="0">
              <a:buNone/>
            </a:pPr>
            <a:r>
              <a:rPr lang="uk-UA" dirty="0" smtClean="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Риб'ячий скелет» включає 4 блоки інформації:</a:t>
            </a:r>
          </a:p>
          <a:p>
            <a:r>
              <a:rPr lang="uk-UA" dirty="0">
                <a:solidFill>
                  <a:schemeClr val="bg1"/>
                </a:solidFill>
                <a:latin typeface="Arial Black" panose="020B0A04020102020204" pitchFamily="34" charset="0"/>
              </a:rPr>
              <a:t>голова – проблемна ситуація чи запитання;</a:t>
            </a:r>
          </a:p>
          <a:p>
            <a:r>
              <a:rPr lang="uk-UA" dirty="0">
                <a:solidFill>
                  <a:schemeClr val="bg1"/>
                </a:solidFill>
                <a:latin typeface="Arial Black" panose="020B0A04020102020204" pitchFamily="34" charset="0"/>
              </a:rPr>
              <a:t>верхні кістки скелету – ключові причини, що зумовили виникнення певної події чи явища, яке аналізується;</a:t>
            </a:r>
          </a:p>
          <a:p>
            <a:r>
              <a:rPr lang="uk-UA" dirty="0">
                <a:solidFill>
                  <a:schemeClr val="bg1"/>
                </a:solidFill>
                <a:latin typeface="Arial Black" panose="020B0A04020102020204" pitchFamily="34" charset="0"/>
              </a:rPr>
              <a:t>нижні кістки скелету – факти, що підтверджують наявність зазначених причин;</a:t>
            </a:r>
          </a:p>
          <a:p>
            <a:r>
              <a:rPr lang="uk-UA" dirty="0">
                <a:solidFill>
                  <a:schemeClr val="bg1"/>
                </a:solidFill>
                <a:latin typeface="Arial Black" panose="020B0A04020102020204" pitchFamily="34" charset="0"/>
              </a:rPr>
              <a:t>хвіст – відповідь на поставлене запитання, висновки та узагальнення.</a:t>
            </a:r>
          </a:p>
          <a:p>
            <a:endParaRPr lang="uk-UA" dirty="0"/>
          </a:p>
        </p:txBody>
      </p:sp>
    </p:spTree>
    <p:extLst>
      <p:ext uri="{BB962C8B-B14F-4D97-AF65-F5344CB8AC3E}">
        <p14:creationId xmlns:p14="http://schemas.microsoft.com/office/powerpoint/2010/main" val="127856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949754" y="3064675"/>
            <a:ext cx="8534400" cy="3615267"/>
          </a:xfrm>
        </p:spPr>
        <p:txBody>
          <a:bodyPr/>
          <a:lstStyle/>
          <a:p>
            <a:pPr marL="0" indent="0" algn="ctr">
              <a:lnSpc>
                <a:spcPct val="150000"/>
              </a:lnSpc>
              <a:buNone/>
            </a:pPr>
            <a:endParaRPr lang="uk-UA" dirty="0" smtClean="0">
              <a:solidFill>
                <a:schemeClr val="bg1"/>
              </a:solidFill>
              <a:latin typeface="Arial Black" panose="020B0A04020102020204" pitchFamily="34" charset="0"/>
            </a:endParaRPr>
          </a:p>
          <a:p>
            <a:pPr marL="0" indent="0">
              <a:lnSpc>
                <a:spcPct val="150000"/>
              </a:lnSpc>
              <a:buNone/>
            </a:pPr>
            <a:r>
              <a:rPr lang="uk-UA" dirty="0" smtClean="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Критичне мислення потрібне людині кожну хвилину її життя. Тому й  формуватися і розвиватися воно має безперервно. А весь процес спілкування педагога з учнями і навіть їхніми батьками має бути спрямований на формування цієї важливої властивості особистості.</a:t>
            </a:r>
          </a:p>
        </p:txBody>
      </p:sp>
      <p:pic>
        <p:nvPicPr>
          <p:cNvPr id="1026" name="Picture 2" descr="https://nwag.court.gov.ua/img/news/956494_new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7137" y="122828"/>
            <a:ext cx="6136043" cy="376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415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573206"/>
            <a:ext cx="10957328" cy="5188171"/>
          </a:xfrm>
        </p:spPr>
        <p:txBody>
          <a:bodyPr>
            <a:normAutofit fontScale="92500" lnSpcReduction="10000"/>
          </a:bodyPr>
          <a:lstStyle/>
          <a:p>
            <a:pPr marL="0" indent="0" algn="ctr">
              <a:lnSpc>
                <a:spcPct val="170000"/>
              </a:lnSpc>
              <a:buNone/>
            </a:pPr>
            <a:r>
              <a:rPr lang="uk-UA" b="1" dirty="0">
                <a:solidFill>
                  <a:schemeClr val="bg1"/>
                </a:solidFill>
                <a:latin typeface="Arial Black" panose="020B0A04020102020204" pitchFamily="34" charset="0"/>
              </a:rPr>
              <a:t>Складання схеми </a:t>
            </a:r>
            <a:r>
              <a:rPr lang="uk-UA" b="1" dirty="0" err="1">
                <a:solidFill>
                  <a:schemeClr val="bg1"/>
                </a:solidFill>
                <a:latin typeface="Arial Black" panose="020B0A04020102020204" pitchFamily="34" charset="0"/>
              </a:rPr>
              <a:t>Фішбоун</a:t>
            </a:r>
            <a:endParaRPr lang="uk-UA" dirty="0">
              <a:solidFill>
                <a:schemeClr val="bg1"/>
              </a:solidFill>
              <a:latin typeface="Arial Black" panose="020B0A04020102020204" pitchFamily="34" charset="0"/>
            </a:endParaRPr>
          </a:p>
          <a:p>
            <a:pPr marL="0" indent="0">
              <a:lnSpc>
                <a:spcPct val="170000"/>
              </a:lnSpc>
              <a:buNone/>
            </a:pPr>
            <a:r>
              <a:rPr lang="uk-UA" dirty="0">
                <a:solidFill>
                  <a:schemeClr val="bg1"/>
                </a:solidFill>
                <a:latin typeface="Arial Black" panose="020B0A04020102020204" pitchFamily="34" charset="0"/>
              </a:rPr>
              <a:t>Схема </a:t>
            </a:r>
            <a:r>
              <a:rPr lang="uk-UA" dirty="0" err="1">
                <a:solidFill>
                  <a:schemeClr val="bg1"/>
                </a:solidFill>
                <a:latin typeface="Arial Black" panose="020B0A04020102020204" pitchFamily="34" charset="0"/>
              </a:rPr>
              <a:t>Фішбоун</a:t>
            </a:r>
            <a:r>
              <a:rPr lang="uk-UA" dirty="0">
                <a:solidFill>
                  <a:schemeClr val="bg1"/>
                </a:solidFill>
                <a:latin typeface="Arial Black" panose="020B0A04020102020204" pitchFamily="34" charset="0"/>
              </a:rPr>
              <a:t> може бути побудована завчасно. За допомогою технічних засобів вона може бути виконана кольорова. Якщо такі засоби відсутні можна  використати звичайний ватман або щоденний інструмент вчителя — кольорова крейда.</a:t>
            </a:r>
          </a:p>
          <a:p>
            <a:pPr marL="0" indent="0">
              <a:lnSpc>
                <a:spcPct val="170000"/>
              </a:lnSpc>
              <a:buNone/>
            </a:pPr>
            <a:r>
              <a:rPr lang="uk-UA" dirty="0">
                <a:solidFill>
                  <a:schemeClr val="bg1"/>
                </a:solidFill>
                <a:latin typeface="Arial Black" panose="020B0A04020102020204" pitchFamily="34" charset="0"/>
              </a:rPr>
              <a:t>В залежності від вікової категорії учнів, бажання і фантазії учителя схема може мати горизонтальний або вертикальний вигляд</a:t>
            </a:r>
            <a:r>
              <a:rPr lang="uk-UA" dirty="0" smtClean="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Після заповнення разом з учнями можна намалювати фігуру вздовж скелету і загадати бажання, щоб золота рибка і надалі допомагала вирішувати будь-яку життєву проблему.</a:t>
            </a:r>
          </a:p>
        </p:txBody>
      </p:sp>
    </p:spTree>
    <p:extLst>
      <p:ext uri="{BB962C8B-B14F-4D97-AF65-F5344CB8AC3E}">
        <p14:creationId xmlns:p14="http://schemas.microsoft.com/office/powerpoint/2010/main" val="4221799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026" name="Picture 2" descr="https://fs01.vseosvita.ua/01008gcd-c87f-560x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713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9058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302236" cy="5250976"/>
          </a:xfrm>
        </p:spPr>
        <p:txBody>
          <a:bodyPr>
            <a:normAutofit/>
          </a:bodyPr>
          <a:lstStyle/>
          <a:p>
            <a:pPr marL="0" indent="0" algn="ctr">
              <a:lnSpc>
                <a:spcPct val="150000"/>
              </a:lnSpc>
              <a:buNone/>
            </a:pPr>
            <a:r>
              <a:rPr lang="uk-UA" b="1" dirty="0" smtClean="0">
                <a:solidFill>
                  <a:schemeClr val="bg1"/>
                </a:solidFill>
                <a:latin typeface="Arial Black" panose="020B0A04020102020204" pitchFamily="34" charset="0"/>
              </a:rPr>
              <a:t>Застосування методу </a:t>
            </a:r>
            <a:r>
              <a:rPr lang="uk-UA" b="1" dirty="0" err="1">
                <a:solidFill>
                  <a:schemeClr val="bg1"/>
                </a:solidFill>
                <a:latin typeface="Arial Black" panose="020B0A04020102020204" pitchFamily="34" charset="0"/>
              </a:rPr>
              <a:t>Фішбоун</a:t>
            </a:r>
            <a:r>
              <a:rPr lang="uk-UA" b="1" dirty="0">
                <a:solidFill>
                  <a:schemeClr val="bg1"/>
                </a:solidFill>
                <a:latin typeface="Arial Black" panose="020B0A04020102020204" pitchFamily="34" charset="0"/>
              </a:rPr>
              <a:t> на </a:t>
            </a:r>
            <a:r>
              <a:rPr lang="uk-UA" b="1" dirty="0" smtClean="0">
                <a:solidFill>
                  <a:schemeClr val="bg1"/>
                </a:solidFill>
                <a:latin typeface="Arial Black" panose="020B0A04020102020204" pitchFamily="34" charset="0"/>
              </a:rPr>
              <a:t>уроці</a:t>
            </a:r>
          </a:p>
          <a:p>
            <a:pPr marL="0" indent="0" algn="ctr">
              <a:lnSpc>
                <a:spcPct val="150000"/>
              </a:lnSpc>
              <a:buNone/>
            </a:pPr>
            <a:endParaRPr lang="uk-UA" dirty="0">
              <a:solidFill>
                <a:schemeClr val="bg1"/>
              </a:solidFill>
              <a:latin typeface="Arial Black" panose="020B0A04020102020204" pitchFamily="34" charset="0"/>
            </a:endParaRPr>
          </a:p>
          <a:p>
            <a:pPr marL="0" indent="0">
              <a:lnSpc>
                <a:spcPct val="150000"/>
              </a:lnSpc>
              <a:buNone/>
            </a:pPr>
            <a:r>
              <a:rPr lang="uk-UA" dirty="0">
                <a:solidFill>
                  <a:schemeClr val="bg1"/>
                </a:solidFill>
                <a:latin typeface="Arial Black" panose="020B0A04020102020204" pitchFamily="34" charset="0"/>
              </a:rPr>
              <a:t>Схема </a:t>
            </a:r>
            <a:r>
              <a:rPr lang="uk-UA" dirty="0" err="1">
                <a:solidFill>
                  <a:schemeClr val="bg1"/>
                </a:solidFill>
                <a:latin typeface="Arial Black" panose="020B0A04020102020204" pitchFamily="34" charset="0"/>
              </a:rPr>
              <a:t>Фішбоун</a:t>
            </a:r>
            <a:r>
              <a:rPr lang="uk-UA" dirty="0">
                <a:solidFill>
                  <a:schemeClr val="bg1"/>
                </a:solidFill>
                <a:latin typeface="Arial Black" panose="020B0A04020102020204" pitchFamily="34" charset="0"/>
              </a:rPr>
              <a:t> може бути використана в якості окремого методичного засобу для аналізу будь-якої ситуації, або виступати як стратегія цілого уроку.  Ефективно його застосовувати під час уроку узагальнення та систематизації знань, коли матеріал з теми вже розглянутий і необхідно всі </a:t>
            </a:r>
            <a:r>
              <a:rPr lang="uk-UA" dirty="0" smtClean="0">
                <a:solidFill>
                  <a:schemeClr val="bg1"/>
                </a:solidFill>
                <a:latin typeface="Arial Black" panose="020B0A04020102020204" pitchFamily="34" charset="0"/>
              </a:rPr>
              <a:t>вивчені </a:t>
            </a:r>
            <a:r>
              <a:rPr lang="uk-UA" dirty="0">
                <a:solidFill>
                  <a:schemeClr val="bg1"/>
                </a:solidFill>
                <a:latin typeface="Arial Black" panose="020B0A04020102020204" pitchFamily="34" charset="0"/>
              </a:rPr>
              <a:t>поняття упорядкувати в єдину систему,  що передбачає розкриття і засвоєння зв’язків і відносин між її елементами.  </a:t>
            </a:r>
          </a:p>
          <a:p>
            <a:pPr algn="ctr">
              <a:lnSpc>
                <a:spcPct val="150000"/>
              </a:lnSpc>
            </a:pPr>
            <a:endParaRPr lang="uk-UA"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3910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2082" name="Picture 34" descr="https://naurok.com.ua/uploads/files/670593/248398/267835_images/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166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smtClean="0">
                <a:solidFill>
                  <a:schemeClr val="bg1"/>
                </a:solidFill>
                <a:latin typeface="Arial Black" panose="020B0A04020102020204" pitchFamily="34" charset="0"/>
              </a:rPr>
              <a:t>У даному завданні переплутані відповіді за колонками. </a:t>
            </a:r>
            <a:r>
              <a:rPr lang="uk-UA" sz="2000" dirty="0" err="1">
                <a:solidFill>
                  <a:schemeClr val="bg1"/>
                </a:solidFill>
                <a:latin typeface="Arial Black" panose="020B0A04020102020204" pitchFamily="34" charset="0"/>
              </a:rPr>
              <a:t>Р</a:t>
            </a:r>
            <a:r>
              <a:rPr lang="uk-UA" sz="2000" dirty="0" err="1" smtClean="0">
                <a:solidFill>
                  <a:schemeClr val="bg1"/>
                </a:solidFill>
                <a:latin typeface="Arial Black" panose="020B0A04020102020204" pitchFamily="34" charset="0"/>
              </a:rPr>
              <a:t>озставте</a:t>
            </a:r>
            <a:r>
              <a:rPr lang="uk-UA" sz="2000" dirty="0" smtClean="0">
                <a:solidFill>
                  <a:schemeClr val="bg1"/>
                </a:solidFill>
                <a:latin typeface="Arial Black" panose="020B0A04020102020204" pitchFamily="34" charset="0"/>
              </a:rPr>
              <a:t> відповіді у правильному порядку</a:t>
            </a:r>
            <a:endParaRPr lang="uk-UA" sz="2000" dirty="0">
              <a:solidFill>
                <a:schemeClr val="bg1"/>
              </a:solidFill>
              <a:latin typeface="Arial Black" panose="020B0A04020102020204" pitchFamily="34" charset="0"/>
            </a:endParaRPr>
          </a:p>
        </p:txBody>
      </p:sp>
      <p:graphicFrame>
        <p:nvGraphicFramePr>
          <p:cNvPr id="6" name="Місце для вмісту 5"/>
          <p:cNvGraphicFramePr>
            <a:graphicFrameLocks noGrp="1"/>
          </p:cNvGraphicFramePr>
          <p:nvPr>
            <p:ph idx="1"/>
            <p:extLst>
              <p:ext uri="{D42A27DB-BD31-4B8C-83A1-F6EECF244321}">
                <p14:modId xmlns:p14="http://schemas.microsoft.com/office/powerpoint/2010/main" val="4045315992"/>
              </p:ext>
            </p:extLst>
          </p:nvPr>
        </p:nvGraphicFramePr>
        <p:xfrm>
          <a:off x="684210" y="1262743"/>
          <a:ext cx="11054944" cy="2708622"/>
        </p:xfrm>
        <a:graphic>
          <a:graphicData uri="http://schemas.openxmlformats.org/drawingml/2006/table">
            <a:tbl>
              <a:tblPr firstRow="1" firstCol="1" bandRow="1"/>
              <a:tblGrid>
                <a:gridCol w="2000823">
                  <a:extLst>
                    <a:ext uri="{9D8B030D-6E8A-4147-A177-3AD203B41FA5}">
                      <a16:colId xmlns:a16="http://schemas.microsoft.com/office/drawing/2014/main" val="3015627595"/>
                    </a:ext>
                  </a:extLst>
                </a:gridCol>
                <a:gridCol w="2331857">
                  <a:extLst>
                    <a:ext uri="{9D8B030D-6E8A-4147-A177-3AD203B41FA5}">
                      <a16:colId xmlns:a16="http://schemas.microsoft.com/office/drawing/2014/main" val="3370196301"/>
                    </a:ext>
                  </a:extLst>
                </a:gridCol>
                <a:gridCol w="3362228">
                  <a:extLst>
                    <a:ext uri="{9D8B030D-6E8A-4147-A177-3AD203B41FA5}">
                      <a16:colId xmlns:a16="http://schemas.microsoft.com/office/drawing/2014/main" val="1672343177"/>
                    </a:ext>
                  </a:extLst>
                </a:gridCol>
                <a:gridCol w="3360036">
                  <a:extLst>
                    <a:ext uri="{9D8B030D-6E8A-4147-A177-3AD203B41FA5}">
                      <a16:colId xmlns:a16="http://schemas.microsoft.com/office/drawing/2014/main" val="1547010338"/>
                    </a:ext>
                  </a:extLst>
                </a:gridCol>
              </a:tblGrid>
              <a:tr h="722300">
                <a:tc>
                  <a:txBody>
                    <a:bodyPr/>
                    <a:lstStyle/>
                    <a:p>
                      <a:pPr algn="ctr">
                        <a:lnSpc>
                          <a:spcPct val="107000"/>
                        </a:lnSpc>
                        <a:spcAft>
                          <a:spcPts val="0"/>
                        </a:spcAft>
                      </a:pPr>
                      <a:r>
                        <a:rPr lang="uk-UA" sz="2000"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Проблема</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Причини</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Факти</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Висновок</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589029"/>
                  </a:ext>
                </a:extLst>
              </a:tr>
              <a:tr h="1986322">
                <a:tc>
                  <a:txBody>
                    <a:bodyPr/>
                    <a:lstStyle/>
                    <a:p>
                      <a:pPr>
                        <a:lnSpc>
                          <a:spcPct val="107000"/>
                        </a:lnSpc>
                        <a:spcAft>
                          <a:spcPts val="0"/>
                        </a:spcAft>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Економне й бережливе ставлення  до корисних копалин, використання сучасних технологій видобутку</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Зникнення корисних копалин</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Різке збільшення видобутку корисних копалин</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Застарілі технології видобутку</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Застаріле обладнання</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Масштабний видобуток корисних копалин під землею в одному місці</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Неврахування можливих змін довкілля</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uk-UA" sz="1000" b="1" baseline="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uk-UA" sz="10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Висихання ставків, пересихання річок</a:t>
                      </a:r>
                      <a:endParaRPr lang="uk-UA"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Підтоплення</a:t>
                      </a:r>
                      <a:endParaRPr lang="uk-UA"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Зсуви й просідання </a:t>
                      </a:r>
                      <a:r>
                        <a:rPr lang="uk-UA" sz="1000" b="1" dirty="0" err="1">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грунту</a:t>
                      </a:r>
                      <a:endParaRPr lang="uk-UA"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Землетруси</a:t>
                      </a:r>
                      <a:endParaRPr lang="uk-UA"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uk-UA" sz="10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Зміна ландшафту</a:t>
                      </a:r>
                      <a:endParaRPr lang="uk-UA"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0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928" marR="60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462583"/>
                  </a:ext>
                </a:extLst>
              </a:tr>
            </a:tbl>
          </a:graphicData>
        </a:graphic>
      </p:graphicFrame>
      <p:sp>
        <p:nvSpPr>
          <p:cNvPr id="7" name="Rectangle 2"/>
          <p:cNvSpPr>
            <a:spLocks noChangeArrowheads="1"/>
          </p:cNvSpPr>
          <p:nvPr/>
        </p:nvSpPr>
        <p:spPr bwMode="auto">
          <a:xfrm>
            <a:off x="-1030942" y="198691"/>
            <a:ext cx="1297492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2200" b="0" i="0" u="none" strike="noStrike" cap="none" normalizeH="0" dirty="0" smtClean="0">
                <a:ln>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ФІШБОУН</a:t>
            </a:r>
            <a:endParaRPr kumimoji="0" lang="uk-UA" altLang="uk-UA" sz="1800" b="0" i="0" u="none" strike="noStrike" cap="none" normalizeH="0" dirty="0" smtClean="0">
              <a:ln>
                <a:noFill/>
              </a:ln>
              <a:solidFill>
                <a:schemeClr val="bg1"/>
              </a:solidFill>
              <a:effectLst/>
            </a:endParaRPr>
          </a:p>
        </p:txBody>
      </p:sp>
    </p:spTree>
    <p:extLst>
      <p:ext uri="{BB962C8B-B14F-4D97-AF65-F5344CB8AC3E}">
        <p14:creationId xmlns:p14="http://schemas.microsoft.com/office/powerpoint/2010/main" val="592705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567542" y="174172"/>
            <a:ext cx="9177328" cy="3419324"/>
          </a:xfrm>
        </p:spPr>
        <p:txBody>
          <a:bodyPr>
            <a:normAutofit/>
          </a:bodyPr>
          <a:lstStyle/>
          <a:p>
            <a:pPr marL="0" indent="0" algn="ctr">
              <a:buNone/>
            </a:pPr>
            <a:r>
              <a:rPr lang="uk-UA" sz="5400" b="1" dirty="0" smtClean="0">
                <a:solidFill>
                  <a:schemeClr val="bg1"/>
                </a:solidFill>
                <a:latin typeface="Times New Roman" panose="02020603050405020304" pitchFamily="18" charset="0"/>
                <a:cs typeface="Times New Roman" panose="02020603050405020304" pitchFamily="18" charset="0"/>
              </a:rPr>
              <a:t>ПРИЙОМ « ШІСТЬ КАПЕЛЮХІВ ЕДВАРДА БОНО»</a:t>
            </a:r>
            <a:endParaRPr lang="uk-UA" sz="5400" b="1" dirty="0">
              <a:solidFill>
                <a:schemeClr val="bg1"/>
              </a:solidFill>
              <a:latin typeface="Times New Roman" panose="02020603050405020304" pitchFamily="18" charset="0"/>
              <a:cs typeface="Times New Roman" panose="02020603050405020304" pitchFamily="18" charset="0"/>
            </a:endParaRPr>
          </a:p>
        </p:txBody>
      </p:sp>
      <p:pic>
        <p:nvPicPr>
          <p:cNvPr id="1028" name="Picture 4" descr="https://svitoch.in.ua/upload/000/u8/004/23af595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94797" y="3472540"/>
            <a:ext cx="2718289" cy="302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475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811102" cy="5704114"/>
          </a:xfrm>
        </p:spPr>
        <p:txBody>
          <a:bodyPr>
            <a:noAutofit/>
          </a:bodyPr>
          <a:lstStyle/>
          <a:p>
            <a:r>
              <a:rPr lang="uk-UA" b="1" dirty="0">
                <a:solidFill>
                  <a:schemeClr val="bg1"/>
                </a:solidFill>
                <a:latin typeface="Arial Black" panose="020B0A04020102020204" pitchFamily="34" charset="0"/>
              </a:rPr>
              <a:t>В чому принцип прийому «Шість капелюхів» та які його переваги</a:t>
            </a:r>
          </a:p>
          <a:p>
            <a:r>
              <a:rPr lang="uk-UA" dirty="0">
                <a:solidFill>
                  <a:schemeClr val="bg1"/>
                </a:solidFill>
                <a:latin typeface="Arial Black" panose="020B0A04020102020204" pitchFamily="34" charset="0"/>
              </a:rPr>
              <a:t>Метод «Шість капелюхів» – це психологічна рольова гра, сенс якої полягає в тому, щоб розглянути одну і ту ж проблемну ситуацію з 6 незалежних одна від одної точок зору. Це дозволяє сформувати найбільш повне уявлення про предмет дискусії та на логічному й емоційному рівнях оцінити переваги і недоліки.</a:t>
            </a:r>
          </a:p>
          <a:p>
            <a:r>
              <a:rPr lang="uk-UA" dirty="0">
                <a:solidFill>
                  <a:schemeClr val="bg1"/>
                </a:solidFill>
                <a:latin typeface="Arial Black" panose="020B0A04020102020204" pitchFamily="34" charset="0"/>
              </a:rPr>
              <a:t>Сам прийом було запропоновано британським письменником, психологом та спеціалістом з творчого мислення Едвардом де Боно у 1985 році. Основою цього підходу є концепція паралельного мислення.</a:t>
            </a:r>
          </a:p>
        </p:txBody>
      </p:sp>
    </p:spTree>
    <p:extLst>
      <p:ext uri="{BB962C8B-B14F-4D97-AF65-F5344CB8AC3E}">
        <p14:creationId xmlns:p14="http://schemas.microsoft.com/office/powerpoint/2010/main" val="5255096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771298" y="2873829"/>
            <a:ext cx="10898188" cy="3615267"/>
          </a:xfrm>
        </p:spPr>
        <p:txBody>
          <a:bodyPr>
            <a:normAutofit fontScale="70000" lnSpcReduction="20000"/>
          </a:bodyPr>
          <a:lstStyle/>
          <a:p>
            <a:pPr algn="ctr"/>
            <a:r>
              <a:rPr lang="uk-UA" b="1" dirty="0">
                <a:solidFill>
                  <a:schemeClr val="bg1"/>
                </a:solidFill>
                <a:latin typeface="Arial Black" panose="020B0A04020102020204" pitchFamily="34" charset="0"/>
              </a:rPr>
              <a:t>Що символізує колір кожного з шести «капелюхів»</a:t>
            </a:r>
          </a:p>
          <a:p>
            <a:r>
              <a:rPr lang="uk-UA" dirty="0">
                <a:solidFill>
                  <a:schemeClr val="bg1"/>
                </a:solidFill>
                <a:latin typeface="Arial Black" panose="020B0A04020102020204" pitchFamily="34" charset="0"/>
              </a:rPr>
              <a:t>Капелюх певного кольору передбачає включення відповідного режиму мислення, якому має слідувати учень чи команда в момент аргументації своєї позиції у процесі дискусійної гри:</a:t>
            </a:r>
          </a:p>
          <a:p>
            <a:r>
              <a:rPr lang="uk-UA" b="1" dirty="0">
                <a:solidFill>
                  <a:schemeClr val="bg1"/>
                </a:solidFill>
                <a:latin typeface="Arial Black" panose="020B0A04020102020204" pitchFamily="34" charset="0"/>
              </a:rPr>
              <a:t>Білий</a:t>
            </a:r>
            <a:r>
              <a:rPr lang="uk-UA" dirty="0">
                <a:solidFill>
                  <a:schemeClr val="bg1"/>
                </a:solidFill>
                <a:latin typeface="Arial Black" panose="020B0A04020102020204" pitchFamily="34" charset="0"/>
              </a:rPr>
              <a:t> – фокусування уваги на інформації (аналіз відомих фактів та цифр, а також оцінка того, яких відомостей не вистачає та з яких джерел їх можна отримати).</a:t>
            </a:r>
          </a:p>
          <a:p>
            <a:r>
              <a:rPr lang="uk-UA" b="1" dirty="0">
                <a:solidFill>
                  <a:schemeClr val="bg1"/>
                </a:solidFill>
                <a:latin typeface="Arial Black" panose="020B0A04020102020204" pitchFamily="34" charset="0"/>
              </a:rPr>
              <a:t>Жовтий</a:t>
            </a:r>
            <a:r>
              <a:rPr lang="uk-UA" dirty="0">
                <a:solidFill>
                  <a:schemeClr val="bg1"/>
                </a:solidFill>
                <a:latin typeface="Arial Black" panose="020B0A04020102020204" pitchFamily="34" charset="0"/>
              </a:rPr>
              <a:t> – дослідження можливих успіхів, пошук переваг та оптимістичний прогноз події/ідеї/ситуації, яка розглядається.</a:t>
            </a:r>
          </a:p>
          <a:p>
            <a:r>
              <a:rPr lang="uk-UA" b="1" dirty="0">
                <a:solidFill>
                  <a:schemeClr val="bg1"/>
                </a:solidFill>
                <a:latin typeface="Arial Black" panose="020B0A04020102020204" pitchFamily="34" charset="0"/>
              </a:rPr>
              <a:t>Чорний</a:t>
            </a:r>
            <a:r>
              <a:rPr lang="uk-UA" dirty="0">
                <a:solidFill>
                  <a:schemeClr val="bg1"/>
                </a:solidFill>
                <a:latin typeface="Arial Black" panose="020B0A04020102020204" pitchFamily="34" charset="0"/>
              </a:rPr>
              <a:t> – оцінка ситуації з точки зору наявності недоліків, ризиків та загроз її розвитку.</a:t>
            </a:r>
          </a:p>
          <a:p>
            <a:r>
              <a:rPr lang="uk-UA" b="1" dirty="0">
                <a:solidFill>
                  <a:schemeClr val="bg1"/>
                </a:solidFill>
                <a:latin typeface="Arial Black" panose="020B0A04020102020204" pitchFamily="34" charset="0"/>
              </a:rPr>
              <a:t>Червоний</a:t>
            </a:r>
            <a:r>
              <a:rPr lang="uk-UA" dirty="0">
                <a:solidFill>
                  <a:schemeClr val="bg1"/>
                </a:solidFill>
                <a:latin typeface="Arial Black" panose="020B0A04020102020204" pitchFamily="34" charset="0"/>
              </a:rPr>
              <a:t> – увага до емоцій, </a:t>
            </a:r>
            <a:r>
              <a:rPr lang="uk-UA" dirty="0" err="1">
                <a:solidFill>
                  <a:schemeClr val="bg1"/>
                </a:solidFill>
                <a:latin typeface="Arial Black" panose="020B0A04020102020204" pitchFamily="34" charset="0"/>
              </a:rPr>
              <a:t>відчуттів</a:t>
            </a:r>
            <a:r>
              <a:rPr lang="uk-UA" dirty="0">
                <a:solidFill>
                  <a:schemeClr val="bg1"/>
                </a:solidFill>
                <a:latin typeface="Arial Black" panose="020B0A04020102020204" pitchFamily="34" charset="0"/>
              </a:rPr>
              <a:t> та інтуїції. Не вдаючись у подробиці та міркування, на цьому етапі висловлюються всі інтуїтивні здогадки.</a:t>
            </a:r>
          </a:p>
          <a:p>
            <a:r>
              <a:rPr lang="uk-UA" b="1" dirty="0">
                <a:solidFill>
                  <a:schemeClr val="bg1"/>
                </a:solidFill>
                <a:latin typeface="Arial Black" panose="020B0A04020102020204" pitchFamily="34" charset="0"/>
              </a:rPr>
              <a:t>Зелений</a:t>
            </a:r>
            <a:r>
              <a:rPr lang="uk-UA" dirty="0">
                <a:solidFill>
                  <a:schemeClr val="bg1"/>
                </a:solidFill>
                <a:latin typeface="Arial Black" panose="020B0A04020102020204" pitchFamily="34" charset="0"/>
              </a:rPr>
              <a:t> – пошук альтернатив, генерація ідей, модифікація вже наявних напрацювань.</a:t>
            </a:r>
          </a:p>
          <a:p>
            <a:r>
              <a:rPr lang="uk-UA" b="1" dirty="0">
                <a:solidFill>
                  <a:schemeClr val="bg1"/>
                </a:solidFill>
                <a:latin typeface="Arial Black" panose="020B0A04020102020204" pitchFamily="34" charset="0"/>
              </a:rPr>
              <a:t>Синій</a:t>
            </a:r>
            <a:r>
              <a:rPr lang="uk-UA" dirty="0">
                <a:solidFill>
                  <a:schemeClr val="bg1"/>
                </a:solidFill>
                <a:latin typeface="Arial Black" panose="020B0A04020102020204" pitchFamily="34" charset="0"/>
              </a:rPr>
              <a:t> – управління процесом дискусії, підбиття підсумків і обговорення користі та ефективності методу в конкретних умовах</a:t>
            </a:r>
            <a:r>
              <a:rPr lang="uk-UA" dirty="0" smtClean="0">
                <a:solidFill>
                  <a:schemeClr val="bg1"/>
                </a:solidFill>
                <a:latin typeface="Arial Black" panose="020B0A04020102020204" pitchFamily="34" charset="0"/>
              </a:rPr>
              <a:t>.</a:t>
            </a:r>
          </a:p>
          <a:p>
            <a:endParaRPr lang="uk-UA" dirty="0" smtClean="0">
              <a:solidFill>
                <a:schemeClr val="bg1"/>
              </a:solidFill>
              <a:latin typeface="Arial Black" panose="020B0A04020102020204" pitchFamily="34" charset="0"/>
            </a:endParaRPr>
          </a:p>
          <a:p>
            <a:endParaRPr lang="uk-UA" dirty="0">
              <a:solidFill>
                <a:schemeClr val="bg1"/>
              </a:solidFill>
              <a:latin typeface="Arial Black" panose="020B0A04020102020204" pitchFamily="34" charset="0"/>
            </a:endParaRPr>
          </a:p>
        </p:txBody>
      </p:sp>
      <p:pic>
        <p:nvPicPr>
          <p:cNvPr id="3074" name="Picture 2" descr="https://uk.ellas-cookies.com/images/samosovershenstvovanie/metod-6-shlyap-mishleniya-edvarda-de-bono-osnovnie-principi-primeri_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422" b="5266"/>
          <a:stretch/>
        </p:blipFill>
        <p:spPr bwMode="auto">
          <a:xfrm>
            <a:off x="950231" y="315687"/>
            <a:ext cx="11056712" cy="216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85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ytimg.com/vi/FZzzaa5Bi5I/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46" t="2769" r="12589" b="25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65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2050" name="Picture 2" descr="https://image.slidesharecdn.com/6-170124180654/95/6-11-638.jpg?cb=1485281228"/>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341"/>
          <a:stretch/>
        </p:blipFill>
        <p:spPr bwMode="auto">
          <a:xfrm>
            <a:off x="-87086"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442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0" y="239142"/>
            <a:ext cx="11941791" cy="2422171"/>
          </a:xfrm>
        </p:spPr>
        <p:txBody>
          <a:bodyPr/>
          <a:lstStyle/>
          <a:p>
            <a:pPr marL="0" indent="0" algn="ctr">
              <a:buNone/>
            </a:pPr>
            <a:r>
              <a:rPr lang="uk-UA" dirty="0" smtClean="0">
                <a:solidFill>
                  <a:schemeClr val="bg1"/>
                </a:solidFill>
                <a:latin typeface="Arial Black" panose="020B0A04020102020204" pitchFamily="34" charset="0"/>
              </a:rPr>
              <a:t>ЗАСТОСУВАННЯ ТЕХНОЛОГІЇ</a:t>
            </a:r>
          </a:p>
          <a:p>
            <a:pPr marL="0" indent="0" algn="ctr">
              <a:buNone/>
            </a:pPr>
            <a:r>
              <a:rPr lang="uk-UA" dirty="0" smtClean="0">
                <a:solidFill>
                  <a:schemeClr val="bg1"/>
                </a:solidFill>
                <a:latin typeface="Arial Black" panose="020B0A04020102020204" pitchFamily="34" charset="0"/>
              </a:rPr>
              <a:t> РОЗВИТКУ КРИТИЧНОГО МИСЛЕННЯ</a:t>
            </a:r>
          </a:p>
          <a:p>
            <a:pPr marL="0" indent="0" algn="ctr">
              <a:buNone/>
            </a:pPr>
            <a:r>
              <a:rPr lang="uk-UA" dirty="0" smtClean="0">
                <a:solidFill>
                  <a:schemeClr val="bg1"/>
                </a:solidFill>
                <a:latin typeface="Arial Black" panose="020B0A04020102020204" pitchFamily="34" charset="0"/>
              </a:rPr>
              <a:t> НА УРОКАХ ГЕОГРАФІЇ</a:t>
            </a:r>
          </a:p>
          <a:p>
            <a:pPr marL="0" indent="0" algn="ctr">
              <a:buNone/>
            </a:pPr>
            <a:endParaRPr lang="uk-UA"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29" r="12656"/>
          <a:stretch/>
        </p:blipFill>
        <p:spPr bwMode="auto">
          <a:xfrm>
            <a:off x="3019093" y="1957859"/>
            <a:ext cx="5756415" cy="4804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7834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609598" y="666673"/>
            <a:ext cx="11179629" cy="4832092"/>
          </a:xfrm>
          <a:prstGeom prst="rect">
            <a:avLst/>
          </a:prstGeom>
        </p:spPr>
        <p:txBody>
          <a:bodyPr wrap="square">
            <a:spAutoFit/>
          </a:bodyPr>
          <a:lstStyle/>
          <a:p>
            <a:pPr indent="450215" algn="just">
              <a:spcAft>
                <a:spcPts val="0"/>
              </a:spcAft>
            </a:pPr>
            <a:r>
              <a:rPr lang="uk-UA" sz="1400" b="1" dirty="0">
                <a:solidFill>
                  <a:schemeClr val="bg1"/>
                </a:solidFill>
                <a:latin typeface="Arial Black" panose="020B0A04020102020204" pitchFamily="34" charset="0"/>
              </a:rPr>
              <a:t>Білий капелюх: інформація</a:t>
            </a:r>
            <a:endParaRPr lang="uk-UA" sz="1400" dirty="0">
              <a:solidFill>
                <a:schemeClr val="bg1"/>
              </a:solidFill>
              <a:latin typeface="Arial Black" panose="020B0A04020102020204" pitchFamily="34" charset="0"/>
            </a:endParaRPr>
          </a:p>
          <a:p>
            <a:pPr indent="450215" algn="just">
              <a:spcAft>
                <a:spcPts val="0"/>
              </a:spcAft>
            </a:pPr>
            <a:r>
              <a:rPr lang="uk-UA" sz="1400" dirty="0">
                <a:solidFill>
                  <a:schemeClr val="bg1"/>
                </a:solidFill>
                <a:latin typeface="Arial Black" panose="020B0A04020102020204" pitchFamily="34" charset="0"/>
              </a:rPr>
              <a:t>Білий капелюх використовується для того, щоб направити увагу на інформацію. У цьому режимі мислення нас цікавлять тільки факти. Ми ставимо питання про те, що ми вже знаємо, яка ще інформація нам потрібна і як нам її отримати.</a:t>
            </a:r>
          </a:p>
          <a:p>
            <a:pPr indent="450215" algn="just">
              <a:spcAft>
                <a:spcPts val="0"/>
              </a:spcAft>
            </a:pPr>
            <a:r>
              <a:rPr lang="uk-UA" sz="1400" b="1" dirty="0">
                <a:solidFill>
                  <a:schemeClr val="bg1"/>
                </a:solidFill>
                <a:latin typeface="Arial Black" panose="020B0A04020102020204" pitchFamily="34" charset="0"/>
              </a:rPr>
              <a:t>Червоний капелюх: почуття і інтуїція</a:t>
            </a:r>
            <a:endParaRPr lang="uk-UA" sz="1400" dirty="0">
              <a:solidFill>
                <a:schemeClr val="bg1"/>
              </a:solidFill>
              <a:latin typeface="Arial Black" panose="020B0A04020102020204" pitchFamily="34" charset="0"/>
            </a:endParaRPr>
          </a:p>
          <a:p>
            <a:pPr indent="450215" algn="just">
              <a:spcAft>
                <a:spcPts val="0"/>
              </a:spcAft>
            </a:pPr>
            <a:r>
              <a:rPr lang="uk-UA" sz="1400" dirty="0">
                <a:solidFill>
                  <a:schemeClr val="bg1"/>
                </a:solidFill>
                <a:latin typeface="Arial Black" panose="020B0A04020102020204" pitchFamily="34" charset="0"/>
              </a:rPr>
              <a:t>У режимі червоного капелюха в учасників сесії з'являється можливість висловити свої почуття й інтуїтивні припущення відносно даного питання, не вдаючись до пояснень про те, чому це так, хто винен і що робити.</a:t>
            </a:r>
          </a:p>
          <a:p>
            <a:pPr indent="450215" algn="just">
              <a:spcAft>
                <a:spcPts val="0"/>
              </a:spcAft>
            </a:pPr>
            <a:r>
              <a:rPr lang="uk-UA" sz="1400" b="1" dirty="0">
                <a:solidFill>
                  <a:schemeClr val="bg1"/>
                </a:solidFill>
                <a:latin typeface="Arial Black" panose="020B0A04020102020204" pitchFamily="34" charset="0"/>
              </a:rPr>
              <a:t>Чорний капелюх: критика</a:t>
            </a:r>
            <a:endParaRPr lang="uk-UA" sz="1400" dirty="0">
              <a:solidFill>
                <a:schemeClr val="bg1"/>
              </a:solidFill>
              <a:latin typeface="Arial Black" panose="020B0A04020102020204" pitchFamily="34" charset="0"/>
            </a:endParaRPr>
          </a:p>
          <a:p>
            <a:pPr indent="450215" algn="just">
              <a:spcAft>
                <a:spcPts val="0"/>
              </a:spcAft>
            </a:pPr>
            <a:r>
              <a:rPr lang="uk-UA" sz="1400" dirty="0">
                <a:solidFill>
                  <a:schemeClr val="bg1"/>
                </a:solidFill>
                <a:latin typeface="Arial Black" panose="020B0A04020102020204" pitchFamily="34" charset="0"/>
              </a:rPr>
              <a:t>Чорний капелюх дозволяє дати волю критичним оцінками, побоюванням і обережності. Вона захищає нас від  непродуманих дій, вказує на можливі ризики і підводні </a:t>
            </a:r>
            <a:r>
              <a:rPr lang="uk-UA" sz="1400" dirty="0" err="1">
                <a:solidFill>
                  <a:schemeClr val="bg1"/>
                </a:solidFill>
                <a:latin typeface="Arial Black" panose="020B0A04020102020204" pitchFamily="34" charset="0"/>
              </a:rPr>
              <a:t>камені</a:t>
            </a:r>
            <a:r>
              <a:rPr lang="uk-UA" sz="1400" dirty="0">
                <a:solidFill>
                  <a:schemeClr val="bg1"/>
                </a:solidFill>
                <a:latin typeface="Arial Black" panose="020B0A04020102020204" pitchFamily="34" charset="0"/>
              </a:rPr>
              <a:t>. Користь від такого мислення безперечна, якщо, звичайно, їм не зловживати.</a:t>
            </a:r>
          </a:p>
          <a:p>
            <a:pPr indent="450215" algn="just">
              <a:spcAft>
                <a:spcPts val="0"/>
              </a:spcAft>
            </a:pPr>
            <a:r>
              <a:rPr lang="uk-UA" sz="1400" b="1" dirty="0">
                <a:solidFill>
                  <a:schemeClr val="bg1"/>
                </a:solidFill>
                <a:latin typeface="Arial Black" panose="020B0A04020102020204" pitchFamily="34" charset="0"/>
              </a:rPr>
              <a:t>Жовтий капелюх: логічний позитив</a:t>
            </a:r>
            <a:endParaRPr lang="uk-UA" sz="1400" dirty="0">
              <a:solidFill>
                <a:schemeClr val="bg1"/>
              </a:solidFill>
              <a:latin typeface="Arial Black" panose="020B0A04020102020204" pitchFamily="34" charset="0"/>
            </a:endParaRPr>
          </a:p>
          <a:p>
            <a:pPr indent="450215" algn="just">
              <a:spcAft>
                <a:spcPts val="0"/>
              </a:spcAft>
            </a:pPr>
            <a:r>
              <a:rPr lang="uk-UA" sz="1400" dirty="0">
                <a:solidFill>
                  <a:schemeClr val="bg1"/>
                </a:solidFill>
                <a:latin typeface="Arial Black" panose="020B0A04020102020204" pitchFamily="34" charset="0"/>
              </a:rPr>
              <a:t>Жовтий капелюх вимагає від нас перемкнути свою увагу на пошук  переваг і позитивних сторін даної ідеї.</a:t>
            </a:r>
          </a:p>
          <a:p>
            <a:pPr indent="450215" algn="just">
              <a:spcAft>
                <a:spcPts val="0"/>
              </a:spcAft>
            </a:pPr>
            <a:r>
              <a:rPr lang="uk-UA" sz="1400" b="1" dirty="0">
                <a:solidFill>
                  <a:schemeClr val="bg1"/>
                </a:solidFill>
                <a:latin typeface="Arial Black" panose="020B0A04020102020204" pitchFamily="34" charset="0"/>
              </a:rPr>
              <a:t>Зелений капелюх: креативність</a:t>
            </a:r>
            <a:endParaRPr lang="uk-UA" sz="1400" dirty="0">
              <a:solidFill>
                <a:schemeClr val="bg1"/>
              </a:solidFill>
              <a:latin typeface="Arial Black" panose="020B0A04020102020204" pitchFamily="34" charset="0"/>
            </a:endParaRPr>
          </a:p>
          <a:p>
            <a:pPr indent="450215" algn="just">
              <a:spcAft>
                <a:spcPts val="0"/>
              </a:spcAft>
            </a:pPr>
            <a:r>
              <a:rPr lang="uk-UA" sz="1400" dirty="0">
                <a:solidFill>
                  <a:schemeClr val="bg1"/>
                </a:solidFill>
                <a:latin typeface="Arial Black" panose="020B0A04020102020204" pitchFamily="34" charset="0"/>
              </a:rPr>
              <a:t>Знаходячись під зеленим капелюхом, ми придумуємо нові ідеї, модифікуємо вже існуючі, шукаємо альтернативи, досліджуємо можливості, загалом, даємо креативності зелене світло.</a:t>
            </a:r>
          </a:p>
          <a:p>
            <a:pPr indent="450215" algn="just">
              <a:spcAft>
                <a:spcPts val="0"/>
              </a:spcAft>
            </a:pPr>
            <a:r>
              <a:rPr lang="uk-UA" sz="1400" b="1" dirty="0">
                <a:solidFill>
                  <a:schemeClr val="bg1"/>
                </a:solidFill>
                <a:latin typeface="Arial Black" panose="020B0A04020102020204" pitchFamily="34" charset="0"/>
              </a:rPr>
              <a:t>Синій капелюх: управління процесом</a:t>
            </a:r>
            <a:endParaRPr lang="uk-UA" sz="1400" dirty="0">
              <a:solidFill>
                <a:schemeClr val="bg1"/>
              </a:solidFill>
              <a:latin typeface="Arial Black" panose="020B0A04020102020204" pitchFamily="34" charset="0"/>
            </a:endParaRPr>
          </a:p>
          <a:p>
            <a:pPr indent="450215" algn="just">
              <a:spcAft>
                <a:spcPts val="0"/>
              </a:spcAft>
            </a:pPr>
            <a:r>
              <a:rPr lang="uk-UA" sz="1400" dirty="0">
                <a:solidFill>
                  <a:schemeClr val="bg1"/>
                </a:solidFill>
                <a:latin typeface="Arial Black" panose="020B0A04020102020204" pitchFamily="34" charset="0"/>
              </a:rPr>
              <a:t>Синій капелюх відрізняється від інших капелюхів тим, що він призначений не для роботи зі змістом завдання, а для управління самим процесом роботи. Зокрема, його використовують на початку сесії для визначення того, що належить зробити, і в кінці, щоб узагальнити досягнуте і позначити нові </a:t>
            </a:r>
            <a:r>
              <a:rPr lang="uk-UA" sz="1400" dirty="0" smtClean="0">
                <a:solidFill>
                  <a:schemeClr val="bg1"/>
                </a:solidFill>
                <a:latin typeface="Arial Black" panose="020B0A04020102020204" pitchFamily="34" charset="0"/>
              </a:rPr>
              <a:t>цілі</a:t>
            </a:r>
            <a:endParaRPr lang="uk-UA" sz="1400" b="0" i="0" dirty="0">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25552783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53582" y="468086"/>
            <a:ext cx="11181217" cy="5431971"/>
          </a:xfrm>
        </p:spPr>
        <p:txBody>
          <a:bodyPr>
            <a:normAutofit/>
          </a:bodyPr>
          <a:lstStyle/>
          <a:p>
            <a:r>
              <a:rPr lang="uk-UA" b="1" dirty="0">
                <a:solidFill>
                  <a:schemeClr val="bg1"/>
                </a:solidFill>
                <a:latin typeface="Arial Black" panose="020B0A04020102020204" pitchFamily="34" charset="0"/>
              </a:rPr>
              <a:t>Яка послідовність висловлення думок представниками кожного з типів мислення</a:t>
            </a:r>
          </a:p>
          <a:p>
            <a:r>
              <a:rPr lang="uk-UA" dirty="0">
                <a:solidFill>
                  <a:schemeClr val="bg1"/>
                </a:solidFill>
                <a:latin typeface="Arial Black" panose="020B0A04020102020204" pitchFamily="34" charset="0"/>
              </a:rPr>
              <a:t>У процесі дискусії спочатку слід надати слово представникам Білого капелюху – перш ніж оцінити будь-яке проблемне питання, варто передусім ознайомитись з інформацією про предмет обговорення.</a:t>
            </a:r>
          </a:p>
          <a:p>
            <a:r>
              <a:rPr lang="uk-UA" dirty="0">
                <a:solidFill>
                  <a:schemeClr val="bg1"/>
                </a:solidFill>
                <a:latin typeface="Arial Black" panose="020B0A04020102020204" pitchFamily="34" charset="0"/>
              </a:rPr>
              <a:t>Після Чорного варто надати слово Жовтому – це урівноважить думки й оцінки.</a:t>
            </a:r>
          </a:p>
          <a:p>
            <a:r>
              <a:rPr lang="uk-UA" dirty="0">
                <a:solidFill>
                  <a:schemeClr val="bg1"/>
                </a:solidFill>
                <a:latin typeface="Arial Black" panose="020B0A04020102020204" pitchFamily="34" charset="0"/>
              </a:rPr>
              <a:t>Останнім потрібно вислухати Синій капелюх.</a:t>
            </a:r>
          </a:p>
          <a:p>
            <a:r>
              <a:rPr lang="uk-UA" dirty="0">
                <a:solidFill>
                  <a:schemeClr val="bg1"/>
                </a:solidFill>
                <a:latin typeface="Arial Black" panose="020B0A04020102020204" pitchFamily="34" charset="0"/>
              </a:rPr>
              <a:t>Послідовність виступів представників капелюхів іншого кольору можна узгодити в процесі дискусії – залежно від активності учасників гри.</a:t>
            </a:r>
          </a:p>
          <a:p>
            <a:r>
              <a:rPr lang="uk-UA" dirty="0">
                <a:solidFill>
                  <a:schemeClr val="bg1"/>
                </a:solidFill>
                <a:latin typeface="Arial Black" panose="020B0A04020102020204" pitchFamily="34" charset="0"/>
              </a:rPr>
              <a:t>Як організувати гру «Шість капелюхів» на уроці</a:t>
            </a:r>
          </a:p>
          <a:p>
            <a:r>
              <a:rPr lang="uk-UA" dirty="0">
                <a:solidFill>
                  <a:schemeClr val="bg1"/>
                </a:solidFill>
                <a:latin typeface="Arial Black" panose="020B0A04020102020204" pitchFamily="34" charset="0"/>
              </a:rPr>
              <a:t>На початку уроку оголосіть тему, що вивчається, та запропонуйте школярам зіграти в рольову дискусійну гру. Пропонуємо 2 форми її проведення:</a:t>
            </a:r>
          </a:p>
        </p:txBody>
      </p:sp>
    </p:spTree>
    <p:extLst>
      <p:ext uri="{BB962C8B-B14F-4D97-AF65-F5344CB8AC3E}">
        <p14:creationId xmlns:p14="http://schemas.microsoft.com/office/powerpoint/2010/main" val="52106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ісце для вмісту 3"/>
          <p:cNvGraphicFramePr>
            <a:graphicFrameLocks noGrp="1"/>
          </p:cNvGraphicFramePr>
          <p:nvPr>
            <p:ph idx="1"/>
            <p:extLst>
              <p:ext uri="{D42A27DB-BD31-4B8C-83A1-F6EECF244321}">
                <p14:modId xmlns:p14="http://schemas.microsoft.com/office/powerpoint/2010/main" val="993412016"/>
              </p:ext>
            </p:extLst>
          </p:nvPr>
        </p:nvGraphicFramePr>
        <p:xfrm>
          <a:off x="1680754" y="140203"/>
          <a:ext cx="8055430" cy="6222243"/>
        </p:xfrm>
        <a:graphic>
          <a:graphicData uri="http://schemas.openxmlformats.org/drawingml/2006/table">
            <a:tbl>
              <a:tblPr firstRow="1" firstCol="1" bandRow="1"/>
              <a:tblGrid>
                <a:gridCol w="1640584">
                  <a:extLst>
                    <a:ext uri="{9D8B030D-6E8A-4147-A177-3AD203B41FA5}">
                      <a16:colId xmlns:a16="http://schemas.microsoft.com/office/drawing/2014/main" val="447293126"/>
                    </a:ext>
                  </a:extLst>
                </a:gridCol>
                <a:gridCol w="2626616">
                  <a:extLst>
                    <a:ext uri="{9D8B030D-6E8A-4147-A177-3AD203B41FA5}">
                      <a16:colId xmlns:a16="http://schemas.microsoft.com/office/drawing/2014/main" val="186382539"/>
                    </a:ext>
                  </a:extLst>
                </a:gridCol>
                <a:gridCol w="3788230">
                  <a:extLst>
                    <a:ext uri="{9D8B030D-6E8A-4147-A177-3AD203B41FA5}">
                      <a16:colId xmlns:a16="http://schemas.microsoft.com/office/drawing/2014/main" val="2213409857"/>
                    </a:ext>
                  </a:extLst>
                </a:gridCol>
              </a:tblGrid>
              <a:tr h="338358">
                <a:tc>
                  <a:txBody>
                    <a:bodyPr/>
                    <a:lstStyle/>
                    <a:p>
                      <a:pPr>
                        <a:lnSpc>
                          <a:spcPct val="107000"/>
                        </a:lnSpc>
                        <a:spcAft>
                          <a:spcPts val="0"/>
                        </a:spcAft>
                      </a:pPr>
                      <a:r>
                        <a:rPr lang="uk-UA" sz="12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Капелюх</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2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Режим мислення</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2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r>
                        <a:rPr lang="uk-UA" sz="1200" dirty="0" smtClean="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Інформація</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017059"/>
                  </a:ext>
                </a:extLst>
              </a:tr>
              <a:tr h="338358">
                <a:tc>
                  <a:txBody>
                    <a:bodyPr/>
                    <a:lstStyle/>
                    <a:p>
                      <a:pPr>
                        <a:lnSpc>
                          <a:spcPct val="107000"/>
                        </a:lnSpc>
                        <a:spcAft>
                          <a:spcPts val="0"/>
                        </a:spcAft>
                      </a:pPr>
                      <a:r>
                        <a:rPr lang="uk-UA" sz="12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Білий капелюх</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b="1" i="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ІНФОРМАЦІЯ</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b="1">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Українські ґрунти — найродючіші ґрунти в світі.</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8210661"/>
                  </a:ext>
                </a:extLst>
              </a:tr>
              <a:tr h="507579">
                <a:tc>
                  <a:txBody>
                    <a:bodyPr/>
                    <a:lstStyle/>
                    <a:p>
                      <a:pPr>
                        <a:lnSpc>
                          <a:spcPct val="107000"/>
                        </a:lnSpc>
                        <a:spcAft>
                          <a:spcPts val="800"/>
                        </a:spcAft>
                      </a:pPr>
                      <a:r>
                        <a:rPr lang="uk-UA"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Жовтий капелюх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200" b="1" i="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ЛОГІЧНИЙ ПОЗИТИВ</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b="1">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Чорноземи займають в Україні близько 44% території, Україна може прогодувати 600 млн осіб у всьому світу</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803515"/>
                  </a:ext>
                </a:extLst>
              </a:tr>
              <a:tr h="1382624">
                <a:tc>
                  <a:txBody>
                    <a:bodyPr/>
                    <a:lstStyle/>
                    <a:p>
                      <a:pPr>
                        <a:lnSpc>
                          <a:spcPct val="107000"/>
                        </a:lnSpc>
                        <a:spcAft>
                          <a:spcPts val="800"/>
                        </a:spcAft>
                      </a:pPr>
                      <a:r>
                        <a:rPr lang="uk-UA" sz="1200" b="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Чорний капелюх </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b="1" i="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КРИТИКА</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38785" algn="just" fontAlgn="base">
                        <a:lnSpc>
                          <a:spcPct val="107000"/>
                        </a:lnSpc>
                        <a:spcBef>
                          <a:spcPts val="670"/>
                        </a:spcBef>
                        <a:spcAft>
                          <a:spcPts val="0"/>
                        </a:spcAft>
                      </a:pPr>
                      <a:endParaRPr lang="ru-RU" sz="1200" b="1" dirty="0" smtClean="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indent="438785" algn="just" fontAlgn="base">
                        <a:lnSpc>
                          <a:spcPct val="107000"/>
                        </a:lnSpc>
                        <a:spcBef>
                          <a:spcPts val="670"/>
                        </a:spcBef>
                        <a:spcAft>
                          <a:spcPts val="0"/>
                        </a:spcAft>
                      </a:pPr>
                      <a:r>
                        <a:rPr lang="ru-RU" sz="1200" b="1" dirty="0" err="1" smtClean="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Україна</a:t>
                      </a:r>
                      <a:r>
                        <a:rPr lang="ru-RU" sz="1200" b="1" dirty="0" smtClean="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має</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дуже</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великі</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земельні</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ресурси</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проте</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ґрунти</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потребують</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раціонального</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використання</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і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комплексних</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заходів</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з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їх</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охорони</a:t>
                      </a:r>
                      <a:r>
                        <a:rPr lang="ru-RU" sz="1200" b="1" dirty="0" smtClean="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a:t>
                      </a:r>
                      <a:r>
                        <a:rPr lang="uk-UA"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810188"/>
                  </a:ext>
                </a:extLst>
              </a:tr>
              <a:tr h="1268948">
                <a:tc>
                  <a:txBody>
                    <a:bodyPr/>
                    <a:lstStyle/>
                    <a:p>
                      <a:pPr>
                        <a:lnSpc>
                          <a:spcPct val="107000"/>
                        </a:lnSpc>
                        <a:spcAft>
                          <a:spcPts val="800"/>
                        </a:spcAft>
                      </a:pPr>
                      <a:r>
                        <a:rPr lang="uk-UA" sz="1200" b="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Червоний капелюх   </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200" b="1" i="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ПОЧУТТЯ ТА ІНТУІЦІЯ</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i="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38785" algn="just" fontAlgn="base">
                        <a:lnSpc>
                          <a:spcPct val="107000"/>
                        </a:lnSpc>
                        <a:spcBef>
                          <a:spcPts val="670"/>
                        </a:spcBef>
                        <a:spcAft>
                          <a:spcPts val="0"/>
                        </a:spcAft>
                      </a:pPr>
                      <a:r>
                        <a:rPr lang="uk-UA"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Повністю сформований ґрунт має потужність 1 – 2 м , а процес ґрунтоутворення відбувається дуже повільно (для утворення шару ґрунту 20 см потрібно кілька тисяч років). </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За 1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добу</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поле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може</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втратити</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шар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ґрунту</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завтовшки</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в 5 см за через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дію</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b="1"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вітру</a:t>
                      </a:r>
                      <a:r>
                        <a:rPr lang="ru-RU"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123750"/>
                  </a:ext>
                </a:extLst>
              </a:tr>
              <a:tr h="909306">
                <a:tc>
                  <a:txBody>
                    <a:bodyPr/>
                    <a:lstStyle/>
                    <a:p>
                      <a:pPr>
                        <a:lnSpc>
                          <a:spcPct val="107000"/>
                        </a:lnSpc>
                        <a:spcAft>
                          <a:spcPts val="800"/>
                        </a:spcAft>
                      </a:pPr>
                      <a:r>
                        <a:rPr lang="uk-UA" sz="1200" b="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Зелений капелюх  </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b="1" i="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КРЕАТИВНІСТЬ</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38785" algn="just" fontAlgn="base">
                        <a:lnSpc>
                          <a:spcPct val="107000"/>
                        </a:lnSpc>
                        <a:spcBef>
                          <a:spcPts val="670"/>
                        </a:spcBef>
                        <a:spcAft>
                          <a:spcPts val="0"/>
                        </a:spcAft>
                      </a:pPr>
                      <a:r>
                        <a:rPr lang="uk-UA" sz="1200" b="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Ґрунтом - називають тонкий поверхневий пухкий шар земної кори, що утворився внаслідок тривалої взаємодії рослинності, тваринного світу, мікроорганізмів, гірських порід, сонячного тепла і води.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8125642"/>
                  </a:ext>
                </a:extLst>
              </a:tr>
              <a:tr h="573416">
                <a:tc>
                  <a:txBody>
                    <a:bodyPr/>
                    <a:lstStyle/>
                    <a:p>
                      <a:pPr>
                        <a:lnSpc>
                          <a:spcPct val="107000"/>
                        </a:lnSpc>
                        <a:spcAft>
                          <a:spcPts val="800"/>
                        </a:spcAft>
                      </a:pPr>
                      <a:r>
                        <a:rPr lang="uk-UA" sz="1200" b="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Синій капелюх </a:t>
                      </a:r>
                      <a:endParaRPr lang="uk-UA"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uk-UA" sz="1600" b="1" i="1"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Організація процесу</a:t>
                      </a:r>
                      <a:endParaRPr lang="uk-UA" sz="16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i="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38785" algn="just" fontAlgn="base">
                        <a:lnSpc>
                          <a:spcPct val="107000"/>
                        </a:lnSpc>
                        <a:spcBef>
                          <a:spcPts val="670"/>
                        </a:spcBef>
                        <a:spcAft>
                          <a:spcPts val="0"/>
                        </a:spcAft>
                      </a:pPr>
                      <a:r>
                        <a:rPr lang="ru-RU" sz="1200"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Чорноземні</a:t>
                      </a:r>
                      <a:r>
                        <a:rPr lang="ru-RU" sz="12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ґрунти</a:t>
                      </a:r>
                      <a:r>
                        <a:rPr lang="ru-RU" sz="12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 </a:t>
                      </a:r>
                      <a:r>
                        <a:rPr lang="ru-RU" sz="1200"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національне</a:t>
                      </a:r>
                      <a:r>
                        <a:rPr lang="ru-RU" sz="12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багатство</a:t>
                      </a:r>
                      <a:r>
                        <a:rPr lang="ru-RU" sz="12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200"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України</a:t>
                      </a:r>
                      <a:r>
                        <a:rPr lang="ru-RU" sz="12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87" marR="323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29244"/>
                  </a:ext>
                </a:extLst>
              </a:tr>
            </a:tbl>
          </a:graphicData>
        </a:graphic>
      </p:graphicFrame>
    </p:spTree>
    <p:extLst>
      <p:ext uri="{BB962C8B-B14F-4D97-AF65-F5344CB8AC3E}">
        <p14:creationId xmlns:p14="http://schemas.microsoft.com/office/powerpoint/2010/main" val="10244729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753881" y="2601685"/>
            <a:ext cx="8534400" cy="3615267"/>
          </a:xfrm>
        </p:spPr>
        <p:txBody>
          <a:bodyPr>
            <a:normAutofit fontScale="92500" lnSpcReduction="10000"/>
          </a:bodyPr>
          <a:lstStyle/>
          <a:p>
            <a:pPr indent="530225" algn="ctr" fontAlgn="base">
              <a:lnSpc>
                <a:spcPct val="80000"/>
              </a:lnSpc>
              <a:spcBef>
                <a:spcPts val="575"/>
              </a:spcBef>
              <a:spcAft>
                <a:spcPts val="0"/>
              </a:spcAft>
            </a:pPr>
            <a:r>
              <a:rPr lang="uk-UA" sz="2400"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РОЗУМНИЙ КУБ</a:t>
            </a:r>
            <a:endParaRPr lang="uk-UA" sz="1200" dirty="0">
              <a:solidFill>
                <a:schemeClr val="bg1"/>
              </a:solidFill>
              <a:latin typeface="Arial Black" panose="020B0A04020102020204" pitchFamily="34" charset="0"/>
              <a:ea typeface="Times New Roman" panose="02020603050405020304" pitchFamily="18" charset="0"/>
            </a:endParaRPr>
          </a:p>
          <a:p>
            <a:pPr indent="530225" algn="just" fontAlgn="base">
              <a:lnSpc>
                <a:spcPct val="80000"/>
              </a:lnSpc>
              <a:spcBef>
                <a:spcPts val="575"/>
              </a:spcBef>
              <a:spcAft>
                <a:spcPts val="0"/>
              </a:spcAft>
            </a:pPr>
            <a:r>
              <a:rPr lang="uk-UA" sz="1200" dirty="0">
                <a:solidFill>
                  <a:schemeClr val="bg1"/>
                </a:solidFill>
                <a:latin typeface="Arial Black" panose="020B0A04020102020204" pitchFamily="34" charset="0"/>
                <a:ea typeface="Times New Roman" panose="02020603050405020304" pitchFamily="18" charset="0"/>
              </a:rPr>
              <a:t> </a:t>
            </a:r>
          </a:p>
          <a:p>
            <a:pPr indent="530225" algn="just" fontAlgn="base">
              <a:lnSpc>
                <a:spcPct val="80000"/>
              </a:lnSpc>
              <a:spcBef>
                <a:spcPts val="575"/>
              </a:spcBef>
              <a:spcAft>
                <a:spcPts val="0"/>
              </a:spcAft>
            </a:pPr>
            <a:r>
              <a:rPr lang="uk-UA" sz="1600"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Використовується в тих випадках, коли тема має розглядатися з різних аспектів. Для реалізації цього методу вчителеві потрібно виготовити куб, на кожній грані якого написане запитання стосовно теми. </a:t>
            </a:r>
            <a:endParaRPr lang="uk-UA" sz="1200" dirty="0">
              <a:solidFill>
                <a:schemeClr val="bg1"/>
              </a:solidFill>
              <a:latin typeface="Arial Black" panose="020B0A04020102020204" pitchFamily="34" charset="0"/>
              <a:ea typeface="Times New Roman" panose="02020603050405020304" pitchFamily="18" charset="0"/>
            </a:endParaRPr>
          </a:p>
          <a:p>
            <a:pPr marL="347345" indent="-347345" fontAlgn="base">
              <a:lnSpc>
                <a:spcPct val="80000"/>
              </a:lnSpc>
              <a:spcBef>
                <a:spcPts val="480"/>
              </a:spcBef>
              <a:spcAft>
                <a:spcPts val="0"/>
              </a:spcAft>
            </a:pPr>
            <a:r>
              <a:rPr lang="uk-UA" b="1" u="sng"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Можливі надписи на гранях куба:</a:t>
            </a:r>
            <a:endParaRPr lang="uk-UA" sz="1100" dirty="0">
              <a:solidFill>
                <a:schemeClr val="bg1"/>
              </a:solidFill>
              <a:latin typeface="Arial Black" panose="020B0A04020102020204" pitchFamily="34" charset="0"/>
              <a:ea typeface="Calibri" panose="020F0502020204030204" pitchFamily="34" charset="0"/>
              <a:cs typeface="Times New Roman" panose="02020603050405020304" pitchFamily="18" charset="0"/>
            </a:endParaRPr>
          </a:p>
          <a:p>
            <a:pPr marL="347345" indent="-347345" fontAlgn="base">
              <a:lnSpc>
                <a:spcPct val="80000"/>
              </a:lnSpc>
              <a:spcBef>
                <a:spcPts val="480"/>
              </a:spcBef>
              <a:spcAft>
                <a:spcPts val="0"/>
              </a:spcAft>
            </a:pPr>
            <a:r>
              <a:rPr lang="uk-UA" sz="12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endParaRPr lang="uk-UA" sz="1100" dirty="0">
              <a:solidFill>
                <a:schemeClr val="bg1"/>
              </a:solidFill>
              <a:latin typeface="Arial Black" panose="020B0A04020102020204" pitchFamily="34" charset="0"/>
              <a:ea typeface="Calibri" panose="020F0502020204030204" pitchFamily="34" charset="0"/>
              <a:cs typeface="Times New Roman" panose="02020603050405020304" pitchFamily="18" charset="0"/>
            </a:endParaRPr>
          </a:p>
          <a:p>
            <a:pPr marL="342900" lvl="0" indent="-342900" fontAlgn="base">
              <a:lnSpc>
                <a:spcPct val="80000"/>
              </a:lnSpc>
              <a:spcAft>
                <a:spcPts val="0"/>
              </a:spcAft>
              <a:buFont typeface="Wingdings" panose="05000000000000000000" pitchFamily="2" charset="2"/>
              <a:buChar char=""/>
              <a:tabLst>
                <a:tab pos="457200" algn="l"/>
              </a:tabLst>
            </a:pPr>
            <a:r>
              <a:rPr lang="uk-UA"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Опиши (Яка форма, </a:t>
            </a:r>
            <a:r>
              <a:rPr lang="uk-UA" dirty="0" smtClean="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колір, розмір</a:t>
            </a:r>
            <a:r>
              <a:rPr lang="uk-UA"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a:t>
            </a:r>
            <a:endParaRPr lang="uk-UA" sz="1200" dirty="0">
              <a:solidFill>
                <a:schemeClr val="bg1"/>
              </a:solidFill>
              <a:latin typeface="Arial Black" panose="020B0A04020102020204" pitchFamily="34" charset="0"/>
              <a:ea typeface="Times New Roman" panose="02020603050405020304" pitchFamily="18" charset="0"/>
            </a:endParaRPr>
          </a:p>
          <a:p>
            <a:pPr marL="342900" lvl="0" indent="-342900" fontAlgn="base">
              <a:lnSpc>
                <a:spcPct val="80000"/>
              </a:lnSpc>
              <a:spcAft>
                <a:spcPts val="0"/>
              </a:spcAft>
              <a:buFont typeface="Wingdings" panose="05000000000000000000" pitchFamily="2" charset="2"/>
              <a:buChar char=""/>
              <a:tabLst>
                <a:tab pos="457200" algn="l"/>
              </a:tabLst>
            </a:pPr>
            <a:r>
              <a:rPr lang="uk-UA"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Порівняй (На що схоже? Які має особливості?).</a:t>
            </a:r>
            <a:endParaRPr lang="uk-UA" sz="1200" dirty="0">
              <a:solidFill>
                <a:schemeClr val="bg1"/>
              </a:solidFill>
              <a:latin typeface="Arial Black" panose="020B0A04020102020204" pitchFamily="34" charset="0"/>
              <a:ea typeface="Times New Roman" panose="02020603050405020304" pitchFamily="18" charset="0"/>
            </a:endParaRPr>
          </a:p>
          <a:p>
            <a:pPr marL="342900" lvl="0" indent="-342900" fontAlgn="base">
              <a:lnSpc>
                <a:spcPct val="80000"/>
              </a:lnSpc>
              <a:spcAft>
                <a:spcPts val="0"/>
              </a:spcAft>
              <a:buFont typeface="Wingdings" panose="05000000000000000000" pitchFamily="2" charset="2"/>
              <a:buChar char=""/>
              <a:tabLst>
                <a:tab pos="457200" algn="l"/>
              </a:tabLst>
            </a:pPr>
            <a:r>
              <a:rPr lang="uk-UA"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З чим пов’язане (З якими спогадами, явищами, об’єктами?).</a:t>
            </a:r>
            <a:endParaRPr lang="uk-UA" sz="1200" dirty="0">
              <a:solidFill>
                <a:schemeClr val="bg1"/>
              </a:solidFill>
              <a:latin typeface="Arial Black" panose="020B0A04020102020204" pitchFamily="34" charset="0"/>
              <a:ea typeface="Times New Roman" panose="02020603050405020304" pitchFamily="18" charset="0"/>
            </a:endParaRPr>
          </a:p>
          <a:p>
            <a:pPr marL="342900" lvl="0" indent="-342900" fontAlgn="base">
              <a:lnSpc>
                <a:spcPct val="80000"/>
              </a:lnSpc>
              <a:spcAft>
                <a:spcPts val="0"/>
              </a:spcAft>
              <a:buFont typeface="Wingdings" panose="05000000000000000000" pitchFamily="2" charset="2"/>
              <a:buChar char=""/>
              <a:tabLst>
                <a:tab pos="457200" algn="l"/>
              </a:tabLst>
            </a:pPr>
            <a:r>
              <a:rPr lang="uk-UA"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Проаналізуй  (З яких частин складається? Які може мати наслідки?).</a:t>
            </a:r>
            <a:endParaRPr lang="uk-UA" sz="1200" dirty="0">
              <a:solidFill>
                <a:schemeClr val="bg1"/>
              </a:solidFill>
              <a:latin typeface="Arial Black" panose="020B0A04020102020204" pitchFamily="34" charset="0"/>
              <a:ea typeface="Times New Roman" panose="02020603050405020304" pitchFamily="18" charset="0"/>
            </a:endParaRPr>
          </a:p>
          <a:p>
            <a:pPr marL="342900" lvl="0" indent="-342900" fontAlgn="base">
              <a:lnSpc>
                <a:spcPct val="80000"/>
              </a:lnSpc>
              <a:spcAft>
                <a:spcPts val="0"/>
              </a:spcAft>
              <a:buFont typeface="Wingdings" panose="05000000000000000000" pitchFamily="2" charset="2"/>
              <a:buChar char=""/>
              <a:tabLst>
                <a:tab pos="457200" algn="l"/>
              </a:tabLst>
            </a:pPr>
            <a:r>
              <a:rPr lang="uk-UA" dirty="0">
                <a:solidFill>
                  <a:schemeClr val="bg1"/>
                </a:solidFill>
                <a:effectLst>
                  <a:outerShdw blurRad="38100" dist="38100" dir="2700000" algn="tl">
                    <a:srgbClr val="FFFFFF"/>
                  </a:outerShdw>
                </a:effectLst>
                <a:latin typeface="Arial Black" panose="020B0A04020102020204" pitchFamily="34" charset="0"/>
                <a:ea typeface="Times New Roman" panose="02020603050405020304" pitchFamily="18" charset="0"/>
                <a:cs typeface="Times New Roman" panose="02020603050405020304" pitchFamily="18" charset="0"/>
              </a:rPr>
              <a:t>Використай (Як це може бути використано в житті, господарській діяльності?).</a:t>
            </a:r>
            <a:endParaRPr lang="uk-UA" sz="1200" dirty="0">
              <a:solidFill>
                <a:schemeClr val="bg1"/>
              </a:solidFill>
              <a:latin typeface="Arial Black" panose="020B0A04020102020204" pitchFamily="34" charset="0"/>
              <a:ea typeface="Times New Roman" panose="02020603050405020304" pitchFamily="18" charset="0"/>
            </a:endParaRPr>
          </a:p>
        </p:txBody>
      </p:sp>
      <p:pic>
        <p:nvPicPr>
          <p:cNvPr id="9218" name="Picture 2" descr="Шаблон &amp;quot;Кубик Блума &amp;quot; | . НУ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437" y="226423"/>
            <a:ext cx="4686584" cy="263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1651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1213874" cy="5072743"/>
          </a:xfrm>
        </p:spPr>
        <p:txBody>
          <a:bodyPr>
            <a:noAutofit/>
          </a:bodyPr>
          <a:lstStyle/>
          <a:p>
            <a:pPr marL="0" indent="0" algn="ctr">
              <a:buNone/>
            </a:pPr>
            <a:r>
              <a:rPr lang="uk-UA" sz="5400" b="1" dirty="0" smtClean="0">
                <a:solidFill>
                  <a:schemeClr val="bg1"/>
                </a:solidFill>
                <a:latin typeface="Arial Black" panose="020B0A04020102020204" pitchFamily="34" charset="0"/>
              </a:rPr>
              <a:t>ІНСЕРТ (</a:t>
            </a:r>
            <a:r>
              <a:rPr lang="en-US" sz="5400" b="1" dirty="0" smtClean="0">
                <a:solidFill>
                  <a:schemeClr val="bg1"/>
                </a:solidFill>
                <a:latin typeface="Arial Black" panose="020B0A04020102020204" pitchFamily="34" charset="0"/>
              </a:rPr>
              <a:t>INSERT)</a:t>
            </a:r>
            <a:endParaRPr lang="uk-UA" sz="5400" b="1" dirty="0" smtClean="0">
              <a:solidFill>
                <a:schemeClr val="bg1"/>
              </a:solidFill>
              <a:latin typeface="Arial Black" panose="020B0A04020102020204" pitchFamily="34" charset="0"/>
            </a:endParaRPr>
          </a:p>
          <a:p>
            <a:pPr>
              <a:buNone/>
            </a:pPr>
            <a:r>
              <a:rPr lang="en-US" b="1" dirty="0" smtClean="0">
                <a:solidFill>
                  <a:schemeClr val="bg1"/>
                </a:solidFill>
                <a:latin typeface="Arial Black" panose="020B0A04020102020204" pitchFamily="34" charset="0"/>
              </a:rPr>
              <a:t>    </a:t>
            </a:r>
            <a:r>
              <a:rPr lang="uk-UA" b="1" dirty="0" smtClean="0">
                <a:solidFill>
                  <a:schemeClr val="bg1"/>
                </a:solidFill>
                <a:latin typeface="Arial Black" panose="020B0A04020102020204" pitchFamily="34" charset="0"/>
              </a:rPr>
              <a:t>І етап Пропонується система маркування тексту, щоб розділити інформацію наступним чином:</a:t>
            </a:r>
            <a:endParaRPr lang="en-US" b="1" dirty="0" smtClean="0">
              <a:solidFill>
                <a:schemeClr val="bg1"/>
              </a:solidFill>
              <a:latin typeface="Arial Black" panose="020B0A04020102020204" pitchFamily="34" charset="0"/>
            </a:endParaRPr>
          </a:p>
          <a:p>
            <a:r>
              <a:rPr lang="uk-UA" b="1" dirty="0" smtClean="0">
                <a:solidFill>
                  <a:schemeClr val="bg1"/>
                </a:solidFill>
                <a:latin typeface="Arial Black" panose="020B0A04020102020204" pitchFamily="34" charset="0"/>
              </a:rPr>
              <a:t> </a:t>
            </a:r>
            <a:r>
              <a:rPr lang="en-US" b="1" dirty="0" smtClean="0">
                <a:solidFill>
                  <a:schemeClr val="bg1"/>
                </a:solidFill>
                <a:latin typeface="Arial Black" panose="020B0A04020102020204" pitchFamily="34" charset="0"/>
              </a:rPr>
              <a:t>V </a:t>
            </a:r>
            <a:r>
              <a:rPr lang="uk-UA" b="1" dirty="0" smtClean="0">
                <a:solidFill>
                  <a:schemeClr val="bg1"/>
                </a:solidFill>
                <a:latin typeface="Arial Black" panose="020B0A04020102020204" pitchFamily="34" charset="0"/>
              </a:rPr>
              <a:t>«галочкою» відмічається те, що вже відомо учням;</a:t>
            </a:r>
          </a:p>
          <a:p>
            <a:r>
              <a:rPr lang="uk-UA" b="1" dirty="0" smtClean="0">
                <a:solidFill>
                  <a:schemeClr val="bg1"/>
                </a:solidFill>
                <a:latin typeface="Arial Black" panose="020B0A04020102020204" pitchFamily="34" charset="0"/>
              </a:rPr>
              <a:t>- знаком «мінус» відмічається те, що протирічить їх уявленню;</a:t>
            </a:r>
          </a:p>
          <a:p>
            <a:r>
              <a:rPr lang="uk-UA" b="1" dirty="0" smtClean="0">
                <a:solidFill>
                  <a:schemeClr val="bg1"/>
                </a:solidFill>
                <a:latin typeface="Arial Black" panose="020B0A04020102020204" pitchFamily="34" charset="0"/>
              </a:rPr>
              <a:t>+ знаком «плюс»  відмічається те, що є для них цікавим і несподіваним;</a:t>
            </a:r>
          </a:p>
          <a:p>
            <a:r>
              <a:rPr lang="uk-UA" b="1" dirty="0" smtClean="0">
                <a:solidFill>
                  <a:schemeClr val="bg1"/>
                </a:solidFill>
                <a:latin typeface="Arial Black" panose="020B0A04020102020204" pitchFamily="34" charset="0"/>
              </a:rPr>
              <a:t>? Знак «запитальний» ставиться, якщо щось незрозуміло, виникло бажання дізнатись більше</a:t>
            </a:r>
          </a:p>
          <a:p>
            <a:pPr>
              <a:buNone/>
            </a:pPr>
            <a:r>
              <a:rPr lang="en-US" b="1" dirty="0" smtClean="0">
                <a:solidFill>
                  <a:schemeClr val="bg1"/>
                </a:solidFill>
                <a:latin typeface="Arial Black" panose="020B0A04020102020204" pitchFamily="34" charset="0"/>
              </a:rPr>
              <a:t>   </a:t>
            </a:r>
            <a:r>
              <a:rPr lang="uk-UA" b="1" dirty="0" smtClean="0">
                <a:solidFill>
                  <a:schemeClr val="bg1"/>
                </a:solidFill>
                <a:latin typeface="Arial Black" panose="020B0A04020102020204" pitchFamily="34" charset="0"/>
              </a:rPr>
              <a:t>ІІ </a:t>
            </a:r>
            <a:r>
              <a:rPr lang="uk-UA" b="1" dirty="0">
                <a:solidFill>
                  <a:schemeClr val="bg1"/>
                </a:solidFill>
                <a:latin typeface="Arial Black" panose="020B0A04020102020204" pitchFamily="34" charset="0"/>
              </a:rPr>
              <a:t>етап  При читанні тексту учні відмічають окремим значком на полях окремі абзаци і речення</a:t>
            </a:r>
          </a:p>
          <a:p>
            <a:pPr>
              <a:buNone/>
            </a:pPr>
            <a:r>
              <a:rPr lang="en-US" b="1" dirty="0" smtClean="0">
                <a:solidFill>
                  <a:schemeClr val="bg1"/>
                </a:solidFill>
                <a:latin typeface="Arial Black" panose="020B0A04020102020204" pitchFamily="34" charset="0"/>
              </a:rPr>
              <a:t>   </a:t>
            </a:r>
            <a:r>
              <a:rPr lang="uk-UA" b="1" dirty="0" smtClean="0">
                <a:solidFill>
                  <a:schemeClr val="bg1"/>
                </a:solidFill>
                <a:latin typeface="Arial Black" panose="020B0A04020102020204" pitchFamily="34" charset="0"/>
              </a:rPr>
              <a:t>ІІІ </a:t>
            </a:r>
            <a:r>
              <a:rPr lang="uk-UA" b="1" dirty="0">
                <a:solidFill>
                  <a:schemeClr val="bg1"/>
                </a:solidFill>
                <a:latin typeface="Arial Black" panose="020B0A04020102020204" pitchFamily="34" charset="0"/>
              </a:rPr>
              <a:t>етап Учням пропонують систематизувати інформацію, розташувавши її відповідно із своїми помітками у відповідну таблицю</a:t>
            </a:r>
          </a:p>
          <a:p>
            <a:pPr algn="ctr"/>
            <a:endParaRPr lang="uk-UA" sz="105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531773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ісце для вмісту 3"/>
          <p:cNvGraphicFramePr>
            <a:graphicFrameLocks noGrp="1"/>
          </p:cNvGraphicFramePr>
          <p:nvPr>
            <p:ph idx="1"/>
            <p:extLst>
              <p:ext uri="{D42A27DB-BD31-4B8C-83A1-F6EECF244321}">
                <p14:modId xmlns:p14="http://schemas.microsoft.com/office/powerpoint/2010/main" val="3008065465"/>
              </p:ext>
            </p:extLst>
          </p:nvPr>
        </p:nvGraphicFramePr>
        <p:xfrm>
          <a:off x="608014" y="261256"/>
          <a:ext cx="11126788" cy="6079276"/>
        </p:xfrm>
        <a:graphic>
          <a:graphicData uri="http://schemas.openxmlformats.org/drawingml/2006/table">
            <a:tbl>
              <a:tblPr firstRow="1" bandRow="1">
                <a:tableStyleId>{5C22544A-7EE6-4342-B048-85BDC9FD1C3A}</a:tableStyleId>
              </a:tblPr>
              <a:tblGrid>
                <a:gridCol w="2781697">
                  <a:extLst>
                    <a:ext uri="{9D8B030D-6E8A-4147-A177-3AD203B41FA5}">
                      <a16:colId xmlns:a16="http://schemas.microsoft.com/office/drawing/2014/main" val="3299161175"/>
                    </a:ext>
                  </a:extLst>
                </a:gridCol>
                <a:gridCol w="2781697">
                  <a:extLst>
                    <a:ext uri="{9D8B030D-6E8A-4147-A177-3AD203B41FA5}">
                      <a16:colId xmlns:a16="http://schemas.microsoft.com/office/drawing/2014/main" val="2856018885"/>
                    </a:ext>
                  </a:extLst>
                </a:gridCol>
                <a:gridCol w="2781697">
                  <a:extLst>
                    <a:ext uri="{9D8B030D-6E8A-4147-A177-3AD203B41FA5}">
                      <a16:colId xmlns:a16="http://schemas.microsoft.com/office/drawing/2014/main" val="1894932280"/>
                    </a:ext>
                  </a:extLst>
                </a:gridCol>
                <a:gridCol w="2781697">
                  <a:extLst>
                    <a:ext uri="{9D8B030D-6E8A-4147-A177-3AD203B41FA5}">
                      <a16:colId xmlns:a16="http://schemas.microsoft.com/office/drawing/2014/main" val="3250197920"/>
                    </a:ext>
                  </a:extLst>
                </a:gridCol>
              </a:tblGrid>
              <a:tr h="1293916">
                <a:tc>
                  <a:txBody>
                    <a:bodyPr/>
                    <a:lstStyle/>
                    <a:p>
                      <a:pPr algn="ctr"/>
                      <a:endParaRPr lang="uk-UA" dirty="0" smtClean="0"/>
                    </a:p>
                    <a:p>
                      <a:pPr algn="ctr"/>
                      <a:r>
                        <a:rPr lang="en-US" sz="4000" dirty="0" smtClean="0"/>
                        <a:t>V</a:t>
                      </a:r>
                      <a:endParaRPr lang="uk-UA" sz="4000" dirty="0" smtClean="0"/>
                    </a:p>
                    <a:p>
                      <a:pPr algn="ctr"/>
                      <a:endParaRPr lang="uk-UA" dirty="0"/>
                    </a:p>
                  </a:txBody>
                  <a:tcPr/>
                </a:tc>
                <a:tc>
                  <a:txBody>
                    <a:bodyPr/>
                    <a:lstStyle/>
                    <a:p>
                      <a:pPr algn="ctr"/>
                      <a:endParaRPr lang="uk-UA" dirty="0" smtClean="0"/>
                    </a:p>
                    <a:p>
                      <a:pPr algn="ctr"/>
                      <a:r>
                        <a:rPr lang="en-US" sz="4000" dirty="0" smtClean="0"/>
                        <a:t>-</a:t>
                      </a:r>
                      <a:endParaRPr lang="uk-UA" sz="4000" dirty="0"/>
                    </a:p>
                  </a:txBody>
                  <a:tcPr/>
                </a:tc>
                <a:tc>
                  <a:txBody>
                    <a:bodyPr/>
                    <a:lstStyle/>
                    <a:p>
                      <a:pPr algn="ctr"/>
                      <a:endParaRPr lang="uk-UA" dirty="0" smtClean="0"/>
                    </a:p>
                    <a:p>
                      <a:pPr algn="ctr"/>
                      <a:r>
                        <a:rPr lang="en-US" sz="4000" dirty="0" smtClean="0"/>
                        <a:t>+</a:t>
                      </a:r>
                      <a:endParaRPr lang="uk-UA" sz="4000" dirty="0"/>
                    </a:p>
                  </a:txBody>
                  <a:tcPr/>
                </a:tc>
                <a:tc>
                  <a:txBody>
                    <a:bodyPr/>
                    <a:lstStyle/>
                    <a:p>
                      <a:pPr algn="ctr"/>
                      <a:endParaRPr lang="uk-UA" dirty="0" smtClean="0"/>
                    </a:p>
                    <a:p>
                      <a:pPr algn="ctr"/>
                      <a:r>
                        <a:rPr lang="uk-UA" sz="4000" dirty="0" smtClean="0"/>
                        <a:t>?</a:t>
                      </a:r>
                      <a:endParaRPr lang="uk-UA" sz="4000" dirty="0"/>
                    </a:p>
                  </a:txBody>
                  <a:tcPr/>
                </a:tc>
                <a:extLst>
                  <a:ext uri="{0D108BD9-81ED-4DB2-BD59-A6C34878D82A}">
                    <a16:rowId xmlns:a16="http://schemas.microsoft.com/office/drawing/2014/main" val="1584763333"/>
                  </a:ext>
                </a:extLst>
              </a:tr>
              <a:tr h="4399313">
                <a:tc>
                  <a:txBody>
                    <a:bodyPr/>
                    <a:lstStyle/>
                    <a:p>
                      <a:pPr algn="ctr"/>
                      <a:endParaRPr lang="uk-UA" sz="2800" b="1" dirty="0" smtClean="0"/>
                    </a:p>
                    <a:p>
                      <a:pPr algn="ctr"/>
                      <a:r>
                        <a:rPr lang="uk-UA" sz="2800" b="1" dirty="0" smtClean="0"/>
                        <a:t>(</a:t>
                      </a:r>
                      <a:r>
                        <a:rPr lang="uk-UA" sz="2800" b="1" dirty="0" err="1" smtClean="0"/>
                        <a:t>те,що</a:t>
                      </a:r>
                      <a:r>
                        <a:rPr lang="uk-UA" sz="2800" b="1" dirty="0" smtClean="0"/>
                        <a:t> вже відомо)</a:t>
                      </a:r>
                    </a:p>
                    <a:p>
                      <a:pPr algn="ctr"/>
                      <a:endParaRPr lang="uk-UA" sz="2800" b="1" dirty="0" smtClean="0"/>
                    </a:p>
                    <a:p>
                      <a:pPr algn="ctr"/>
                      <a:endParaRPr lang="uk-UA" sz="2800" b="1" dirty="0" smtClean="0"/>
                    </a:p>
                    <a:p>
                      <a:pPr algn="ctr"/>
                      <a:endParaRPr lang="uk-UA" sz="2800" b="1" dirty="0" smtClean="0"/>
                    </a:p>
                    <a:p>
                      <a:pPr algn="ctr"/>
                      <a:endParaRPr lang="uk-UA" sz="2800" b="1" dirty="0" smtClean="0"/>
                    </a:p>
                    <a:p>
                      <a:pPr algn="ctr"/>
                      <a:endParaRPr lang="uk-UA" sz="2800" b="1" dirty="0" smtClean="0"/>
                    </a:p>
                    <a:p>
                      <a:pPr algn="ctr"/>
                      <a:endParaRPr lang="uk-UA" sz="2800" b="1" dirty="0" smtClean="0"/>
                    </a:p>
                    <a:p>
                      <a:pPr algn="ctr"/>
                      <a:endParaRPr lang="uk-UA" sz="2800" b="1" dirty="0" smtClean="0"/>
                    </a:p>
                    <a:p>
                      <a:pPr algn="ctr"/>
                      <a:endParaRPr lang="uk-UA" sz="2800" b="1" dirty="0"/>
                    </a:p>
                  </a:txBody>
                  <a:tcPr/>
                </a:tc>
                <a:tc>
                  <a:txBody>
                    <a:bodyPr/>
                    <a:lstStyle/>
                    <a:p>
                      <a:pPr algn="ctr"/>
                      <a:endParaRPr lang="uk-UA" sz="2800" b="1" dirty="0" smtClean="0"/>
                    </a:p>
                    <a:p>
                      <a:pPr algn="ctr"/>
                      <a:r>
                        <a:rPr lang="uk-UA" sz="2800" b="1" dirty="0" smtClean="0"/>
                        <a:t>(те, що протирічить уявленню)</a:t>
                      </a:r>
                      <a:endParaRPr lang="uk-UA" sz="2800" b="1" dirty="0"/>
                    </a:p>
                  </a:txBody>
                  <a:tcPr/>
                </a:tc>
                <a:tc>
                  <a:txBody>
                    <a:bodyPr/>
                    <a:lstStyle/>
                    <a:p>
                      <a:pPr algn="ctr"/>
                      <a:endParaRPr lang="uk-UA" sz="2800" b="1" dirty="0" smtClean="0"/>
                    </a:p>
                    <a:p>
                      <a:pPr algn="ctr"/>
                      <a:r>
                        <a:rPr lang="uk-UA" sz="2800" b="1" dirty="0" smtClean="0"/>
                        <a:t>(те, що є цікавим і </a:t>
                      </a:r>
                      <a:r>
                        <a:rPr lang="uk-UA" sz="2800" b="1" dirty="0" err="1" smtClean="0"/>
                        <a:t>несподі</a:t>
                      </a:r>
                      <a:r>
                        <a:rPr lang="en-US" sz="2800" b="1" dirty="0" smtClean="0"/>
                        <a:t>-</a:t>
                      </a:r>
                    </a:p>
                    <a:p>
                      <a:pPr algn="ctr"/>
                      <a:r>
                        <a:rPr lang="uk-UA" sz="2800" b="1" dirty="0" err="1" smtClean="0"/>
                        <a:t>ваним</a:t>
                      </a:r>
                      <a:r>
                        <a:rPr lang="uk-UA" sz="2800" b="1" dirty="0" smtClean="0"/>
                        <a:t>)</a:t>
                      </a:r>
                      <a:endParaRPr lang="uk-UA" sz="2800" b="1" dirty="0"/>
                    </a:p>
                  </a:txBody>
                  <a:tcPr/>
                </a:tc>
                <a:tc>
                  <a:txBody>
                    <a:bodyPr/>
                    <a:lstStyle/>
                    <a:p>
                      <a:pPr algn="ctr"/>
                      <a:endParaRPr lang="uk-UA" sz="2800" b="1" dirty="0" smtClean="0"/>
                    </a:p>
                    <a:p>
                      <a:pPr algn="ctr"/>
                      <a:r>
                        <a:rPr lang="uk-UA" sz="2800" b="1" dirty="0" smtClean="0"/>
                        <a:t>(якщо щось незрозуміле, виникло бажання дізнатись більше)</a:t>
                      </a:r>
                      <a:endParaRPr lang="uk-UA" sz="2800" b="1" dirty="0"/>
                    </a:p>
                  </a:txBody>
                  <a:tcPr/>
                </a:tc>
                <a:extLst>
                  <a:ext uri="{0D108BD9-81ED-4DB2-BD59-A6C34878D82A}">
                    <a16:rowId xmlns:a16="http://schemas.microsoft.com/office/drawing/2014/main" val="924840158"/>
                  </a:ext>
                </a:extLst>
              </a:tr>
            </a:tbl>
          </a:graphicData>
        </a:graphic>
      </p:graphicFrame>
    </p:spTree>
    <p:extLst>
      <p:ext uri="{BB962C8B-B14F-4D97-AF65-F5344CB8AC3E}">
        <p14:creationId xmlns:p14="http://schemas.microsoft.com/office/powerpoint/2010/main" val="20876305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077583" y="990600"/>
            <a:ext cx="8534400" cy="3615267"/>
          </a:xfrm>
        </p:spPr>
        <p:txBody>
          <a:bodyPr>
            <a:normAutofit/>
          </a:bodyPr>
          <a:lstStyle/>
          <a:p>
            <a:pPr marL="0" indent="0" algn="ctr">
              <a:buNone/>
            </a:pPr>
            <a:r>
              <a:rPr lang="uk-UA" sz="4800" b="1" dirty="0" smtClean="0">
                <a:solidFill>
                  <a:schemeClr val="bg1"/>
                </a:solidFill>
                <a:latin typeface="Times New Roman" panose="02020603050405020304" pitchFamily="18" charset="0"/>
                <a:cs typeface="Times New Roman" panose="02020603050405020304" pitchFamily="18" charset="0"/>
              </a:rPr>
              <a:t>ІІІ фаза рефлексії</a:t>
            </a:r>
          </a:p>
          <a:p>
            <a:pPr algn="ctr"/>
            <a:endParaRPr lang="uk-UA"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6367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1" y="685800"/>
            <a:ext cx="11007045" cy="5540829"/>
          </a:xfrm>
        </p:spPr>
        <p:txBody>
          <a:bodyPr>
            <a:noAutofit/>
          </a:bodyPr>
          <a:lstStyle/>
          <a:p>
            <a:r>
              <a:rPr lang="uk-UA" sz="3200" b="1" dirty="0">
                <a:solidFill>
                  <a:schemeClr val="bg1"/>
                </a:solidFill>
                <a:latin typeface="Arial Black" panose="020B0A04020102020204" pitchFamily="34" charset="0"/>
              </a:rPr>
              <a:t>Ступінь рефлексії.</a:t>
            </a:r>
            <a:r>
              <a:rPr lang="uk-UA" sz="3200" dirty="0">
                <a:solidFill>
                  <a:schemeClr val="bg1"/>
                </a:solidFill>
                <a:latin typeface="Arial Black" panose="020B0A04020102020204" pitchFamily="34" charset="0"/>
              </a:rPr>
              <a:t> Учень висловлює своїми словами певну інформацію, він стає власником ідеї, коли висловлює її своїми словами. Відбувається обмін думками. Мислити критично легше в атмосфері демократичності. У такій атмосфері розквітає розмаїття поглядів, у такій атмосфері приймають правильні рішення</a:t>
            </a:r>
          </a:p>
        </p:txBody>
      </p:sp>
    </p:spTree>
    <p:extLst>
      <p:ext uri="{BB962C8B-B14F-4D97-AF65-F5344CB8AC3E}">
        <p14:creationId xmlns:p14="http://schemas.microsoft.com/office/powerpoint/2010/main" val="23173813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p:txBody>
          <a:bodyPr>
            <a:normAutofit/>
          </a:bodyPr>
          <a:lstStyle/>
          <a:p>
            <a:pPr marL="0" indent="0">
              <a:buNone/>
            </a:pPr>
            <a:r>
              <a:rPr lang="uk-UA" sz="2800" b="1" dirty="0" smtClean="0">
                <a:solidFill>
                  <a:schemeClr val="bg1"/>
                </a:solidFill>
              </a:rPr>
              <a:t>Вправа</a:t>
            </a:r>
            <a:endParaRPr lang="uk-UA" sz="2800" b="1" dirty="0">
              <a:solidFill>
                <a:schemeClr val="bg1"/>
              </a:solidFill>
            </a:endParaRPr>
          </a:p>
        </p:txBody>
      </p:sp>
      <p:sp>
        <p:nvSpPr>
          <p:cNvPr id="4" name="Прямокутник 3"/>
          <p:cNvSpPr/>
          <p:nvPr/>
        </p:nvSpPr>
        <p:spPr>
          <a:xfrm>
            <a:off x="4083112" y="977774"/>
            <a:ext cx="7412201" cy="5118324"/>
          </a:xfrm>
          <a:prstGeom prst="rect">
            <a:avLst/>
          </a:prstGeom>
        </p:spPr>
        <p:txBody>
          <a:bodyPr wrap="square">
            <a:spAutoFit/>
          </a:bodyPr>
          <a:lstStyle/>
          <a:p>
            <a:pPr algn="just">
              <a:lnSpc>
                <a:spcPct val="115000"/>
              </a:lnSpc>
              <a:spcAft>
                <a:spcPts val="0"/>
              </a:spcAft>
            </a:pPr>
            <a:r>
              <a:rPr lang="uk-UA" sz="2400" b="1" i="1"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a:t>
            </a:r>
            <a:r>
              <a:rPr lang="uk-UA" sz="4400" b="1" i="1"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«Кольорова стрічка» </a:t>
            </a:r>
            <a:endParaRPr lang="en-US" sz="4400" b="1" i="1" dirty="0" smtClean="0">
              <a:solidFill>
                <a:srgbClr val="000000"/>
              </a:solidFill>
              <a:latin typeface="Arial Black" panose="020B0A04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sz="2400" dirty="0" smtClean="0">
                <a:solidFill>
                  <a:srgbClr val="000000"/>
                </a:solidFill>
                <a:latin typeface="Arial Black" panose="020B0A04020102020204" pitchFamily="34" charset="0"/>
                <a:ea typeface="Calibri" panose="020F0502020204030204" pitchFamily="34" charset="0"/>
                <a:cs typeface="Times New Roman" panose="02020603050405020304" pitchFamily="18" charset="0"/>
              </a:rPr>
              <a:t>Учням </a:t>
            </a:r>
            <a:r>
              <a:rPr lang="uk-UA" sz="2400"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роздаються різнобарвні квадратики. На їх звороті написані слова — відповіді на </a:t>
            </a:r>
            <a:r>
              <a:rPr lang="uk-UA" sz="2400" dirty="0" smtClean="0">
                <a:solidFill>
                  <a:srgbClr val="000000"/>
                </a:solidFill>
                <a:latin typeface="Arial Black" panose="020B0A04020102020204" pitchFamily="34" charset="0"/>
                <a:ea typeface="Calibri" panose="020F0502020204030204" pitchFamily="34" charset="0"/>
                <a:cs typeface="Times New Roman" panose="02020603050405020304" pitchFamily="18" charset="0"/>
              </a:rPr>
              <a:t>запитання</a:t>
            </a:r>
            <a:r>
              <a:rPr lang="uk-UA" sz="2400"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які отримують учні від </a:t>
            </a:r>
            <a:r>
              <a:rPr lang="uk-UA" sz="2400" dirty="0" smtClean="0">
                <a:solidFill>
                  <a:srgbClr val="000000"/>
                </a:solidFill>
                <a:latin typeface="Arial Black" panose="020B0A04020102020204" pitchFamily="34" charset="0"/>
                <a:ea typeface="Calibri" panose="020F0502020204030204" pitchFamily="34" charset="0"/>
                <a:cs typeface="Times New Roman" panose="02020603050405020304" pitchFamily="18" charset="0"/>
              </a:rPr>
              <a:t>учителя</a:t>
            </a:r>
            <a:r>
              <a:rPr lang="uk-UA" sz="2400"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"Серед них є неправильні </a:t>
            </a:r>
            <a:r>
              <a:rPr lang="uk-UA" sz="2400" dirty="0" smtClean="0">
                <a:solidFill>
                  <a:srgbClr val="000000"/>
                </a:solidFill>
                <a:latin typeface="Arial Black" panose="020B0A04020102020204" pitchFamily="34" charset="0"/>
                <a:ea typeface="Calibri" panose="020F0502020204030204" pitchFamily="34" charset="0"/>
                <a:cs typeface="Times New Roman" panose="02020603050405020304" pitchFamily="18" charset="0"/>
              </a:rPr>
              <a:t>відповіді</a:t>
            </a:r>
            <a:r>
              <a:rPr lang="uk-UA" sz="2400"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Завдання учнів полягає в тому, щоб серед запропонованих </a:t>
            </a:r>
            <a:r>
              <a:rPr lang="uk-UA" sz="2400" dirty="0" smtClean="0">
                <a:solidFill>
                  <a:srgbClr val="000000"/>
                </a:solidFill>
                <a:latin typeface="Arial Black" panose="020B0A04020102020204" pitchFamily="34" charset="0"/>
                <a:ea typeface="Calibri" panose="020F0502020204030204" pitchFamily="34" charset="0"/>
                <a:cs typeface="Times New Roman" panose="02020603050405020304" pitchFamily="18" charset="0"/>
              </a:rPr>
              <a:t>відповідей </a:t>
            </a:r>
            <a:r>
              <a:rPr lang="uk-UA" sz="2400"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знайти правильну та викласти їх у певному порядку. Утворюється різнобарвний ланцюжок.</a:t>
            </a:r>
            <a:r>
              <a:rPr lang="uk-UA" sz="2400" b="1" i="1"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a:t>
            </a:r>
            <a:endParaRPr lang="uk-UA" dirty="0">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199176" y="1231272"/>
            <a:ext cx="3802456" cy="4672606"/>
          </a:xfrm>
          <a:prstGeom prst="rect">
            <a:avLst/>
          </a:prstGeom>
        </p:spPr>
      </p:pic>
    </p:spTree>
    <p:extLst>
      <p:ext uri="{BB962C8B-B14F-4D97-AF65-F5344CB8AC3E}">
        <p14:creationId xmlns:p14="http://schemas.microsoft.com/office/powerpoint/2010/main" val="21625402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909074" cy="5497286"/>
          </a:xfrm>
        </p:spPr>
        <p:txBody>
          <a:bodyPr>
            <a:normAutofit/>
          </a:bodyPr>
          <a:lstStyle/>
          <a:p>
            <a:pPr marL="0" indent="0" algn="ctr">
              <a:buNone/>
            </a:pPr>
            <a:r>
              <a:rPr lang="uk-UA" b="1" i="1" dirty="0">
                <a:solidFill>
                  <a:schemeClr val="bg1"/>
                </a:solidFill>
                <a:latin typeface="Arial Black" panose="020B0A04020102020204" pitchFamily="34" charset="0"/>
              </a:rPr>
              <a:t>Приклад запитань</a:t>
            </a:r>
            <a:r>
              <a:rPr lang="uk-UA" i="1" dirty="0">
                <a:solidFill>
                  <a:schemeClr val="bg1"/>
                </a:solidFill>
                <a:latin typeface="Arial Black" panose="020B0A04020102020204" pitchFamily="34" charset="0"/>
              </a:rPr>
              <a:t>                           </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1.   Родючість ґрунту залежить </a:t>
            </a:r>
            <a:r>
              <a:rPr lang="uk-UA" dirty="0" smtClean="0">
                <a:solidFill>
                  <a:schemeClr val="bg1"/>
                </a:solidFill>
                <a:latin typeface="Arial Black" panose="020B0A04020102020204" pitchFamily="34" charset="0"/>
              </a:rPr>
              <a:t>від </a:t>
            </a:r>
            <a:r>
              <a:rPr lang="uk-UA" dirty="0">
                <a:solidFill>
                  <a:schemeClr val="bg1"/>
                </a:solidFill>
                <a:latin typeface="Arial Black" panose="020B0A04020102020204" pitchFamily="34" charset="0"/>
              </a:rPr>
              <a:t>вмісту в ньому... </a:t>
            </a:r>
            <a:r>
              <a:rPr lang="uk-UA" i="1" dirty="0">
                <a:solidFill>
                  <a:schemeClr val="bg1"/>
                </a:solidFill>
                <a:latin typeface="Arial Black" panose="020B0A04020102020204" pitchFamily="34" charset="0"/>
              </a:rPr>
              <a:t>(Гумусу)           </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2.   Материнською породою </a:t>
            </a:r>
            <a:r>
              <a:rPr lang="uk-UA" dirty="0" smtClean="0">
                <a:solidFill>
                  <a:schemeClr val="bg1"/>
                </a:solidFill>
                <a:latin typeface="Arial Black" panose="020B0A04020102020204" pitchFamily="34" charset="0"/>
              </a:rPr>
              <a:t>українських </a:t>
            </a:r>
            <a:r>
              <a:rPr lang="uk-UA" dirty="0">
                <a:solidFill>
                  <a:schemeClr val="bg1"/>
                </a:solidFill>
                <a:latin typeface="Arial Black" panose="020B0A04020102020204" pitchFamily="34" charset="0"/>
              </a:rPr>
              <a:t>чорноземів є... </a:t>
            </a:r>
            <a:r>
              <a:rPr lang="uk-UA" i="1" dirty="0">
                <a:solidFill>
                  <a:schemeClr val="bg1"/>
                </a:solidFill>
                <a:latin typeface="Arial Black" panose="020B0A04020102020204" pitchFamily="34" charset="0"/>
              </a:rPr>
              <a:t>(Лес)</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3.   Не підлягають зональному </a:t>
            </a:r>
            <a:r>
              <a:rPr lang="uk-UA" dirty="0" smtClean="0">
                <a:solidFill>
                  <a:schemeClr val="bg1"/>
                </a:solidFill>
                <a:latin typeface="Arial Black" panose="020B0A04020102020204" pitchFamily="34" charset="0"/>
              </a:rPr>
              <a:t>розміщенню</a:t>
            </a:r>
            <a:r>
              <a:rPr lang="uk-UA" dirty="0">
                <a:solidFill>
                  <a:schemeClr val="bg1"/>
                </a:solidFill>
                <a:latin typeface="Arial Black" panose="020B0A04020102020204" pitchFamily="34" charset="0"/>
              </a:rPr>
              <a:t>... </a:t>
            </a:r>
            <a:r>
              <a:rPr lang="uk-UA" i="1" dirty="0">
                <a:solidFill>
                  <a:schemeClr val="bg1"/>
                </a:solidFill>
                <a:latin typeface="Arial Black" panose="020B0A04020102020204" pitchFamily="34" charset="0"/>
              </a:rPr>
              <a:t>(Лучні ґрунти)          </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4.   Сформувались внаслідок </a:t>
            </a:r>
            <a:r>
              <a:rPr lang="uk-UA" dirty="0" err="1" smtClean="0">
                <a:solidFill>
                  <a:schemeClr val="bg1"/>
                </a:solidFill>
                <a:latin typeface="Arial Black" panose="020B0A04020102020204" pitchFamily="34" charset="0"/>
              </a:rPr>
              <a:t>вилужування</a:t>
            </a:r>
            <a:r>
              <a:rPr lang="uk-UA" dirty="0" smtClean="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засолених ґрунтів... </a:t>
            </a:r>
            <a:r>
              <a:rPr lang="uk-UA" i="1" dirty="0">
                <a:solidFill>
                  <a:schemeClr val="bg1"/>
                </a:solidFill>
                <a:latin typeface="Arial Black" panose="020B0A04020102020204" pitchFamily="34" charset="0"/>
              </a:rPr>
              <a:t>(Солоні)                                          </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5.   На лесовому підґрунті під широколистяними лісами сформувались... </a:t>
            </a:r>
            <a:r>
              <a:rPr lang="uk-UA" i="1" dirty="0">
                <a:solidFill>
                  <a:schemeClr val="bg1"/>
                </a:solidFill>
                <a:latin typeface="Arial Black" panose="020B0A04020102020204" pitchFamily="34" charset="0"/>
              </a:rPr>
              <a:t>(Сірі лісові ґрунти</a:t>
            </a:r>
            <a:r>
              <a:rPr lang="uk-UA" i="1" dirty="0" smtClean="0">
                <a:solidFill>
                  <a:schemeClr val="bg1"/>
                </a:solidFill>
                <a:latin typeface="Arial Black" panose="020B0A04020102020204" pitchFamily="34" charset="0"/>
              </a:rPr>
              <a:t>)</a:t>
            </a:r>
          </a:p>
          <a:p>
            <a:r>
              <a:rPr lang="uk-UA" dirty="0">
                <a:solidFill>
                  <a:schemeClr val="bg1"/>
                </a:solidFill>
                <a:latin typeface="Arial Black" panose="020B0A04020102020204" pitchFamily="34" charset="0"/>
              </a:rPr>
              <a:t>6.   В межах лісової смуги Карпат </a:t>
            </a:r>
            <a:r>
              <a:rPr lang="uk-UA" dirty="0" smtClean="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поширені... </a:t>
            </a:r>
            <a:r>
              <a:rPr lang="uk-UA" i="1" dirty="0">
                <a:solidFill>
                  <a:schemeClr val="bg1"/>
                </a:solidFill>
                <a:latin typeface="Arial Black" panose="020B0A04020102020204" pitchFamily="34" charset="0"/>
              </a:rPr>
              <a:t>(Буроземи і буро-підзолисті ґрунти)</a:t>
            </a:r>
            <a:endParaRPr lang="uk-UA" dirty="0">
              <a:solidFill>
                <a:schemeClr val="bg1"/>
              </a:solidFill>
              <a:latin typeface="Arial Black" panose="020B0A04020102020204" pitchFamily="34" charset="0"/>
            </a:endParaRPr>
          </a:p>
          <a:p>
            <a:endParaRPr lang="uk-UA" dirty="0">
              <a:solidFill>
                <a:schemeClr val="bg1"/>
              </a:solidFill>
              <a:latin typeface="Arial Black" panose="020B0A04020102020204" pitchFamily="34" charset="0"/>
            </a:endParaRPr>
          </a:p>
        </p:txBody>
      </p:sp>
      <p:pic>
        <p:nvPicPr>
          <p:cNvPr id="2" name="Рисунок 1"/>
          <p:cNvPicPr>
            <a:picLocks noChangeAspect="1"/>
          </p:cNvPicPr>
          <p:nvPr/>
        </p:nvPicPr>
        <p:blipFill>
          <a:blip r:embed="rId2"/>
          <a:stretch>
            <a:fillRect/>
          </a:stretch>
        </p:blipFill>
        <p:spPr>
          <a:xfrm>
            <a:off x="4260410" y="5029792"/>
            <a:ext cx="4793055" cy="1503432"/>
          </a:xfrm>
          <a:prstGeom prst="rect">
            <a:avLst/>
          </a:prstGeom>
        </p:spPr>
      </p:pic>
    </p:spTree>
    <p:extLst>
      <p:ext uri="{BB962C8B-B14F-4D97-AF65-F5344CB8AC3E}">
        <p14:creationId xmlns:p14="http://schemas.microsoft.com/office/powerpoint/2010/main" val="4115037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54842" y="-1"/>
            <a:ext cx="11627891" cy="6591869"/>
          </a:xfrm>
        </p:spPr>
        <p:txBody>
          <a:bodyPr>
            <a:normAutofit/>
          </a:bodyPr>
          <a:lstStyle/>
          <a:p>
            <a:pPr marL="0" indent="0" algn="ctr">
              <a:buNone/>
            </a:pPr>
            <a:r>
              <a:rPr lang="uk-UA" sz="2400" dirty="0" smtClean="0">
                <a:solidFill>
                  <a:schemeClr val="bg1"/>
                </a:solidFill>
                <a:latin typeface="Arial Black" panose="020B0A04020102020204" pitchFamily="34" charset="0"/>
                <a:cs typeface="Times New Roman" panose="02020603050405020304" pitchFamily="18" charset="0"/>
              </a:rPr>
              <a:t>Чому саме критичне мислення?</a:t>
            </a:r>
          </a:p>
          <a:p>
            <a:pPr marL="0" indent="0" algn="ctr">
              <a:buNone/>
            </a:pPr>
            <a:endParaRPr lang="uk-UA" sz="2400" dirty="0" smtClean="0">
              <a:solidFill>
                <a:schemeClr val="bg1"/>
              </a:solidFill>
              <a:latin typeface="Arial Black" panose="020B0A04020102020204" pitchFamily="34" charset="0"/>
              <a:cs typeface="Times New Roman" panose="02020603050405020304" pitchFamily="18" charset="0"/>
            </a:endParaRPr>
          </a:p>
          <a:p>
            <a:pPr marL="0" indent="0" algn="just">
              <a:buNone/>
            </a:pPr>
            <a:r>
              <a:rPr lang="uk-UA" sz="1600" dirty="0" smtClean="0">
                <a:solidFill>
                  <a:schemeClr val="bg1"/>
                </a:solidFill>
                <a:latin typeface="Arial Black" panose="020B0A04020102020204" pitchFamily="34" charset="0"/>
                <a:cs typeface="Times New Roman" panose="02020603050405020304" pitchFamily="18" charset="0"/>
              </a:rPr>
              <a:t>Щоб мати можливість знайти своє місце в житті, учень сучасної школи повинен володіти певними якостями:</a:t>
            </a:r>
          </a:p>
          <a:p>
            <a:pPr algn="just"/>
            <a:r>
              <a:rPr lang="uk-UA" sz="1600" dirty="0" err="1" smtClean="0">
                <a:solidFill>
                  <a:schemeClr val="bg1"/>
                </a:solidFill>
                <a:latin typeface="Arial Black" panose="020B0A04020102020204" pitchFamily="34" charset="0"/>
                <a:cs typeface="Times New Roman" panose="02020603050405020304" pitchFamily="18" charset="0"/>
              </a:rPr>
              <a:t>Гнучко</a:t>
            </a:r>
            <a:r>
              <a:rPr lang="uk-UA" sz="1600" dirty="0" smtClean="0">
                <a:solidFill>
                  <a:schemeClr val="bg1"/>
                </a:solidFill>
                <a:latin typeface="Arial Black" panose="020B0A04020102020204" pitchFamily="34" charset="0"/>
                <a:cs typeface="Times New Roman" panose="02020603050405020304" pitchFamily="18" charset="0"/>
              </a:rPr>
              <a:t> адаптуватись у мінливих життєвих ситуаціях</a:t>
            </a:r>
          </a:p>
          <a:p>
            <a:pPr algn="just"/>
            <a:r>
              <a:rPr lang="uk-UA" sz="1600" dirty="0" smtClean="0">
                <a:solidFill>
                  <a:schemeClr val="bg1"/>
                </a:solidFill>
                <a:latin typeface="Arial Black" panose="020B0A04020102020204" pitchFamily="34" charset="0"/>
                <a:cs typeface="Times New Roman" panose="02020603050405020304" pitchFamily="18" charset="0"/>
              </a:rPr>
              <a:t>Самостійно і критично мислити</a:t>
            </a:r>
          </a:p>
          <a:p>
            <a:pPr algn="just"/>
            <a:r>
              <a:rPr lang="uk-UA" sz="1600" dirty="0" smtClean="0">
                <a:solidFill>
                  <a:schemeClr val="bg1"/>
                </a:solidFill>
                <a:latin typeface="Arial Black" panose="020B0A04020102020204" pitchFamily="34" charset="0"/>
                <a:cs typeface="Times New Roman" panose="02020603050405020304" pitchFamily="18" charset="0"/>
              </a:rPr>
              <a:t>Уміти бачити і формулювати проблему (в особистому, професійному, суспільному плані)</a:t>
            </a:r>
          </a:p>
          <a:p>
            <a:pPr algn="just"/>
            <a:r>
              <a:rPr lang="uk-UA" sz="1600" dirty="0" smtClean="0">
                <a:solidFill>
                  <a:schemeClr val="bg1"/>
                </a:solidFill>
                <a:latin typeface="Arial Black" panose="020B0A04020102020204" pitchFamily="34" charset="0"/>
                <a:cs typeface="Times New Roman" panose="02020603050405020304" pitchFamily="18" charset="0"/>
              </a:rPr>
              <a:t>Знаходити шляхи їх раціонального вирішення</a:t>
            </a:r>
          </a:p>
          <a:p>
            <a:pPr algn="just"/>
            <a:r>
              <a:rPr lang="uk-UA" sz="1600" dirty="0" smtClean="0">
                <a:solidFill>
                  <a:schemeClr val="bg1"/>
                </a:solidFill>
                <a:latin typeface="Arial Black" panose="020B0A04020102020204" pitchFamily="34" charset="0"/>
                <a:cs typeface="Times New Roman" panose="02020603050405020304" pitchFamily="18" charset="0"/>
              </a:rPr>
              <a:t>Усвідомлювати, де і яким чином здобуті знання можуть бути використані в оточуючому середовищі</a:t>
            </a:r>
          </a:p>
          <a:p>
            <a:pPr algn="just"/>
            <a:r>
              <a:rPr lang="uk-UA" sz="1600" dirty="0" smtClean="0">
                <a:solidFill>
                  <a:schemeClr val="bg1"/>
                </a:solidFill>
                <a:latin typeface="Arial Black" panose="020B0A04020102020204" pitchFamily="34" charset="0"/>
                <a:cs typeface="Times New Roman" panose="02020603050405020304" pitchFamily="18" charset="0"/>
              </a:rPr>
              <a:t>Бути здатним генерувати нові ідеї, творчо мислити</a:t>
            </a:r>
          </a:p>
          <a:p>
            <a:pPr algn="just"/>
            <a:r>
              <a:rPr lang="uk-UA" sz="1600" dirty="0" smtClean="0">
                <a:solidFill>
                  <a:schemeClr val="bg1"/>
                </a:solidFill>
                <a:latin typeface="Arial Black" panose="020B0A04020102020204" pitchFamily="34" charset="0"/>
                <a:cs typeface="Times New Roman" panose="02020603050405020304" pitchFamily="18" charset="0"/>
              </a:rPr>
              <a:t>Уміти працювати з інформацією, збирати потрібні факти, аналізувати їх, висувати і </a:t>
            </a:r>
            <a:r>
              <a:rPr lang="uk-UA" sz="1600" dirty="0" err="1" smtClean="0">
                <a:solidFill>
                  <a:schemeClr val="bg1"/>
                </a:solidFill>
                <a:latin typeface="Arial Black" panose="020B0A04020102020204" pitchFamily="34" charset="0"/>
                <a:cs typeface="Times New Roman" panose="02020603050405020304" pitchFamily="18" charset="0"/>
              </a:rPr>
              <a:t>обгрунтовувати</a:t>
            </a:r>
            <a:r>
              <a:rPr lang="uk-UA" sz="1600" dirty="0" smtClean="0">
                <a:solidFill>
                  <a:schemeClr val="bg1"/>
                </a:solidFill>
                <a:latin typeface="Arial Black" panose="020B0A04020102020204" pitchFamily="34" charset="0"/>
                <a:cs typeface="Times New Roman" panose="02020603050405020304" pitchFamily="18" charset="0"/>
              </a:rPr>
              <a:t> гіпотези вирішення проблем</a:t>
            </a:r>
          </a:p>
          <a:p>
            <a:pPr algn="just"/>
            <a:r>
              <a:rPr lang="uk-UA" sz="1600" dirty="0" smtClean="0">
                <a:solidFill>
                  <a:schemeClr val="bg1"/>
                </a:solidFill>
                <a:latin typeface="Arial Black" panose="020B0A04020102020204" pitchFamily="34" charset="0"/>
                <a:cs typeface="Times New Roman" panose="02020603050405020304" pitchFamily="18" charset="0"/>
              </a:rPr>
              <a:t>Бути комунікабельним контактним у різних соціальних групах</a:t>
            </a:r>
          </a:p>
          <a:p>
            <a:pPr algn="just"/>
            <a:r>
              <a:rPr lang="uk-UA" sz="1600" dirty="0" smtClean="0">
                <a:solidFill>
                  <a:schemeClr val="bg1"/>
                </a:solidFill>
                <a:latin typeface="Arial Black" panose="020B0A04020102020204" pitchFamily="34" charset="0"/>
                <a:cs typeface="Times New Roman" panose="02020603050405020304" pitchFamily="18" charset="0"/>
              </a:rPr>
              <a:t>Уміти працювати в колективі в різних ситуаціях</a:t>
            </a:r>
          </a:p>
          <a:p>
            <a:pPr algn="just"/>
            <a:r>
              <a:rPr lang="uk-UA" sz="1600" dirty="0" smtClean="0">
                <a:solidFill>
                  <a:schemeClr val="bg1"/>
                </a:solidFill>
                <a:latin typeface="Arial Black" panose="020B0A04020102020204" pitchFamily="34" charset="0"/>
                <a:cs typeface="Times New Roman" panose="02020603050405020304" pitchFamily="18" charset="0"/>
              </a:rPr>
              <a:t>Уміти самостійно працювати над розвитком власного інтелекту, моральних якостей</a:t>
            </a:r>
            <a:endParaRPr lang="uk-UA" sz="1600" dirty="0">
              <a:solidFill>
                <a:schemeClr val="bg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6388182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555171" y="740229"/>
            <a:ext cx="8099942" cy="4976747"/>
          </a:xfrm>
          <a:prstGeom prst="rect">
            <a:avLst/>
          </a:prstGeom>
        </p:spPr>
        <p:txBody>
          <a:bodyPr wrap="square">
            <a:spAutoFit/>
          </a:bodyPr>
          <a:lstStyle/>
          <a:p>
            <a:pPr algn="just">
              <a:lnSpc>
                <a:spcPct val="115000"/>
              </a:lnSpc>
              <a:spcAft>
                <a:spcPts val="0"/>
              </a:spcAft>
            </a:pPr>
            <a:r>
              <a:rPr lang="uk-UA" sz="4400" b="1" i="1"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ПРИЙОМ</a:t>
            </a:r>
            <a:r>
              <a:rPr lang="uk-UA" sz="5400" b="1" i="1"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 «Світлофор»</a:t>
            </a:r>
          </a:p>
          <a:p>
            <a:pPr>
              <a:lnSpc>
                <a:spcPct val="115000"/>
              </a:lnSpc>
              <a:spcAft>
                <a:spcPts val="0"/>
              </a:spcAft>
            </a:pPr>
            <a:r>
              <a:rPr lang="uk-UA" sz="2800" b="1" i="1"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 </a:t>
            </a:r>
            <a:r>
              <a:rPr lang="uk-UA" sz="28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Кожному учню роздається по три  сигнальні картки: червона, </a:t>
            </a:r>
            <a:r>
              <a:rPr lang="uk-UA" sz="2800"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жовта, зелена</a:t>
            </a:r>
            <a:r>
              <a:rPr lang="uk-UA" sz="28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 Вчитель зачитує твердження. Якщо воно правильне, то </a:t>
            </a:r>
            <a:r>
              <a:rPr lang="uk-UA" sz="2800"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піднімається </a:t>
            </a:r>
            <a:r>
              <a:rPr lang="uk-UA" sz="28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зелена картка, неправильна — червона, частково </a:t>
            </a:r>
            <a:r>
              <a:rPr lang="uk-UA" sz="2800"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правильна </a:t>
            </a:r>
            <a:r>
              <a:rPr lang="uk-UA" sz="28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 жовта.</a:t>
            </a:r>
            <a:endParaRPr lang="uk-UA" sz="20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8926717" y="894787"/>
            <a:ext cx="2984767" cy="4834642"/>
          </a:xfrm>
          <a:prstGeom prst="rect">
            <a:avLst/>
          </a:prstGeom>
        </p:spPr>
      </p:pic>
    </p:spTree>
    <p:extLst>
      <p:ext uri="{BB962C8B-B14F-4D97-AF65-F5344CB8AC3E}">
        <p14:creationId xmlns:p14="http://schemas.microsoft.com/office/powerpoint/2010/main" val="33960518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1" y="685800"/>
            <a:ext cx="11017931" cy="4713514"/>
          </a:xfrm>
        </p:spPr>
        <p:txBody>
          <a:bodyPr>
            <a:normAutofit/>
          </a:bodyPr>
          <a:lstStyle/>
          <a:p>
            <a:pPr marL="0" indent="0" algn="ctr">
              <a:buNone/>
            </a:pPr>
            <a:r>
              <a:rPr lang="uk-UA" sz="2800" b="1" i="1" dirty="0" smtClean="0">
                <a:solidFill>
                  <a:schemeClr val="bg1"/>
                </a:solidFill>
                <a:latin typeface="Arial Black" panose="020B0A04020102020204" pitchFamily="34" charset="0"/>
                <a:cs typeface="Times New Roman" panose="02020603050405020304" pitchFamily="18" charset="0"/>
              </a:rPr>
              <a:t>Приклад «СВІТЛОФОР»</a:t>
            </a:r>
          </a:p>
          <a:p>
            <a:r>
              <a:rPr lang="uk-UA" i="1" dirty="0" smtClean="0">
                <a:solidFill>
                  <a:schemeClr val="bg1"/>
                </a:solidFill>
                <a:latin typeface="Arial Black" panose="020B0A04020102020204" pitchFamily="34" charset="0"/>
              </a:rPr>
              <a:t>Твердження                                  </a:t>
            </a:r>
            <a:endParaRPr lang="uk-UA" dirty="0">
              <a:solidFill>
                <a:schemeClr val="bg1"/>
              </a:solidFill>
              <a:latin typeface="Arial Black" panose="020B0A04020102020204" pitchFamily="34" charset="0"/>
            </a:endParaRPr>
          </a:p>
          <a:p>
            <a:r>
              <a:rPr lang="uk-UA" dirty="0">
                <a:solidFill>
                  <a:schemeClr val="bg1"/>
                </a:solidFill>
                <a:latin typeface="Arial Black" panose="020B0A04020102020204" pitchFamily="34" charset="0"/>
              </a:rPr>
              <a:t>1.   На Поліссі поширені дерново-підзолисті </a:t>
            </a:r>
            <a:r>
              <a:rPr lang="uk-UA" dirty="0" err="1">
                <a:solidFill>
                  <a:schemeClr val="bg1"/>
                </a:solidFill>
                <a:latin typeface="Arial Black" panose="020B0A04020102020204" pitchFamily="34" charset="0"/>
              </a:rPr>
              <a:t>грунти</a:t>
            </a:r>
            <a:r>
              <a:rPr lang="uk-UA" dirty="0">
                <a:solidFill>
                  <a:schemeClr val="bg1"/>
                </a:solidFill>
                <a:latin typeface="Arial Black" panose="020B0A04020102020204" pitchFamily="34" charset="0"/>
              </a:rPr>
              <a:t>.</a:t>
            </a:r>
          </a:p>
          <a:p>
            <a:r>
              <a:rPr lang="uk-UA" dirty="0">
                <a:solidFill>
                  <a:schemeClr val="bg1"/>
                </a:solidFill>
                <a:latin typeface="Arial Black" panose="020B0A04020102020204" pitchFamily="34" charset="0"/>
              </a:rPr>
              <a:t>2.   Звичайні чорноземи поширені в північній частині степу..          </a:t>
            </a:r>
          </a:p>
          <a:p>
            <a:r>
              <a:rPr lang="uk-UA" dirty="0">
                <a:solidFill>
                  <a:schemeClr val="bg1"/>
                </a:solidFill>
                <a:latin typeface="Arial Black" panose="020B0A04020102020204" pitchFamily="34" charset="0"/>
              </a:rPr>
              <a:t>3.   На півдні України </a:t>
            </a:r>
            <a:r>
              <a:rPr lang="uk-UA" dirty="0" smtClean="0">
                <a:solidFill>
                  <a:schemeClr val="bg1"/>
                </a:solidFill>
                <a:latin typeface="Arial Black" panose="020B0A04020102020204" pitchFamily="34" charset="0"/>
              </a:rPr>
              <a:t>поширені </a:t>
            </a:r>
            <a:r>
              <a:rPr lang="uk-UA" dirty="0">
                <a:solidFill>
                  <a:schemeClr val="bg1"/>
                </a:solidFill>
                <a:latin typeface="Arial Black" panose="020B0A04020102020204" pitchFamily="34" charset="0"/>
              </a:rPr>
              <a:t>світло-каштанові ґрунти.</a:t>
            </a:r>
          </a:p>
          <a:p>
            <a:r>
              <a:rPr lang="uk-UA" dirty="0">
                <a:solidFill>
                  <a:schemeClr val="bg1"/>
                </a:solidFill>
                <a:latin typeface="Arial Black" panose="020B0A04020102020204" pitchFamily="34" charset="0"/>
              </a:rPr>
              <a:t>4.   Вміст гумусу у верхньому шарі звичайних чорноземів сягає 6,5%.</a:t>
            </a:r>
          </a:p>
          <a:p>
            <a:r>
              <a:rPr lang="uk-UA" dirty="0">
                <a:solidFill>
                  <a:schemeClr val="bg1"/>
                </a:solidFill>
                <a:latin typeface="Arial Black" panose="020B0A04020102020204" pitchFamily="34" charset="0"/>
              </a:rPr>
              <a:t>5.   У подах Причорномор'я сформувались солонці.                      </a:t>
            </a:r>
          </a:p>
          <a:p>
            <a:r>
              <a:rPr lang="uk-UA" dirty="0">
                <a:solidFill>
                  <a:schemeClr val="bg1"/>
                </a:solidFill>
                <a:latin typeface="Arial Black" panose="020B0A04020102020204" pitchFamily="34" charset="0"/>
              </a:rPr>
              <a:t>6. Північні схили Головного пасма </a:t>
            </a:r>
            <a:r>
              <a:rPr lang="uk-UA" i="1" dirty="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Кримських гір вкрито буроземними лісовими ґрунтами.</a:t>
            </a:r>
          </a:p>
          <a:p>
            <a:r>
              <a:rPr lang="uk-UA" dirty="0">
                <a:solidFill>
                  <a:schemeClr val="bg1"/>
                </a:solidFill>
                <a:latin typeface="Arial Black" panose="020B0A04020102020204" pitchFamily="34" charset="0"/>
              </a:rPr>
              <a:t>7.   У Карпатах переважають бурі лісові чорноземні ґрунти.</a:t>
            </a:r>
          </a:p>
          <a:p>
            <a:endParaRPr lang="uk-UA"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59083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1" y="685800"/>
            <a:ext cx="11235646" cy="5442857"/>
          </a:xfrm>
        </p:spPr>
        <p:txBody>
          <a:bodyPr>
            <a:normAutofit lnSpcReduction="10000"/>
          </a:bodyPr>
          <a:lstStyle/>
          <a:p>
            <a:pPr marL="0" indent="0" algn="ctr">
              <a:buNone/>
            </a:pPr>
            <a:r>
              <a:rPr lang="uk-UA" sz="5200" b="1" i="1" dirty="0">
                <a:solidFill>
                  <a:schemeClr val="bg1"/>
                </a:solidFill>
                <a:latin typeface="Arial Black" panose="020B0A04020102020204" pitchFamily="34" charset="0"/>
                <a:cs typeface="Times New Roman" panose="02020603050405020304" pitchFamily="18" charset="0"/>
              </a:rPr>
              <a:t>Метод «Американська мозаїка»</a:t>
            </a:r>
            <a:endParaRPr lang="uk-UA" sz="5200" b="1" dirty="0">
              <a:solidFill>
                <a:schemeClr val="bg1"/>
              </a:solidFill>
              <a:latin typeface="Arial Black" panose="020B0A04020102020204" pitchFamily="34" charset="0"/>
              <a:cs typeface="Times New Roman" panose="02020603050405020304" pitchFamily="18" charset="0"/>
            </a:endParaRPr>
          </a:p>
          <a:p>
            <a:pPr marL="0" indent="0">
              <a:buNone/>
            </a:pPr>
            <a:r>
              <a:rPr lang="uk-UA" b="1" dirty="0">
                <a:solidFill>
                  <a:schemeClr val="bg1"/>
                </a:solidFill>
                <a:latin typeface="Arial Black" panose="020B0A04020102020204" pitchFamily="34" charset="0"/>
                <a:cs typeface="Times New Roman" panose="02020603050405020304" pitchFamily="18" charset="0"/>
              </a:rPr>
              <a:t>Навчальний матеріал ділиться на три частини. Наприклад.</a:t>
            </a:r>
          </a:p>
          <a:p>
            <a:pPr marL="0" indent="0">
              <a:buNone/>
            </a:pPr>
            <a:r>
              <a:rPr lang="uk-UA" b="1" dirty="0">
                <a:solidFill>
                  <a:schemeClr val="bg1"/>
                </a:solidFill>
                <a:latin typeface="Arial Black" panose="020B0A04020102020204" pitchFamily="34" charset="0"/>
                <a:cs typeface="Times New Roman" panose="02020603050405020304" pitchFamily="18" charset="0"/>
              </a:rPr>
              <a:t>1.   Вплив баричних центрів на </a:t>
            </a:r>
            <a:r>
              <a:rPr lang="uk-UA" b="1" dirty="0" smtClean="0">
                <a:solidFill>
                  <a:schemeClr val="bg1"/>
                </a:solidFill>
                <a:latin typeface="Arial Black" panose="020B0A04020102020204" pitchFamily="34" charset="0"/>
                <a:cs typeface="Times New Roman" panose="02020603050405020304" pitchFamily="18" charset="0"/>
              </a:rPr>
              <a:t>клімат</a:t>
            </a:r>
            <a:r>
              <a:rPr lang="uk-UA" b="1" dirty="0">
                <a:solidFill>
                  <a:schemeClr val="bg1"/>
                </a:solidFill>
                <a:latin typeface="Arial Black" panose="020B0A04020102020204" pitchFamily="34" charset="0"/>
                <a:cs typeface="Times New Roman" panose="02020603050405020304" pitchFamily="18" charset="0"/>
              </a:rPr>
              <a:t>, особливості за сезонами.</a:t>
            </a:r>
          </a:p>
          <a:p>
            <a:pPr marL="0" indent="0">
              <a:buNone/>
            </a:pPr>
            <a:r>
              <a:rPr lang="uk-UA" b="1" dirty="0">
                <a:solidFill>
                  <a:schemeClr val="bg1"/>
                </a:solidFill>
                <a:latin typeface="Arial Black" panose="020B0A04020102020204" pitchFamily="34" charset="0"/>
                <a:cs typeface="Times New Roman" panose="02020603050405020304" pitchFamily="18" charset="0"/>
              </a:rPr>
              <a:t>2.   Типи повітряних мас на </a:t>
            </a:r>
            <a:r>
              <a:rPr lang="uk-UA" b="1" dirty="0" smtClean="0">
                <a:solidFill>
                  <a:schemeClr val="bg1"/>
                </a:solidFill>
                <a:latin typeface="Arial Black" panose="020B0A04020102020204" pitchFamily="34" charset="0"/>
                <a:cs typeface="Times New Roman" panose="02020603050405020304" pitchFamily="18" charset="0"/>
              </a:rPr>
              <a:t>території</a:t>
            </a:r>
            <a:r>
              <a:rPr lang="uk-UA" b="1" dirty="0">
                <a:solidFill>
                  <a:schemeClr val="bg1"/>
                </a:solidFill>
                <a:latin typeface="Arial Black" panose="020B0A04020102020204" pitchFamily="34" charset="0"/>
                <a:cs typeface="Times New Roman" panose="02020603050405020304" pitchFamily="18" charset="0"/>
              </a:rPr>
              <a:t>, пояси тиску та переважаючі вітри.</a:t>
            </a:r>
          </a:p>
          <a:p>
            <a:pPr marL="0" indent="0">
              <a:buNone/>
            </a:pPr>
            <a:r>
              <a:rPr lang="uk-UA" b="1" dirty="0">
                <a:solidFill>
                  <a:schemeClr val="bg1"/>
                </a:solidFill>
                <a:latin typeface="Arial Black" panose="020B0A04020102020204" pitchFamily="34" charset="0"/>
                <a:cs typeface="Times New Roman" panose="02020603050405020304" pitchFamily="18" charset="0"/>
              </a:rPr>
              <a:t>3.   Особливості циклональної та антициклональної діяльності на території.</a:t>
            </a:r>
          </a:p>
          <a:p>
            <a:pPr marL="0" indent="0">
              <a:buNone/>
            </a:pPr>
            <a:r>
              <a:rPr lang="uk-UA" b="1" dirty="0">
                <a:solidFill>
                  <a:schemeClr val="bg1"/>
                </a:solidFill>
                <a:latin typeface="Arial Black" panose="020B0A04020102020204" pitchFamily="34" charset="0"/>
                <a:cs typeface="Times New Roman" panose="02020603050405020304" pitchFamily="18" charset="0"/>
              </a:rPr>
              <a:t>Учні об’єднуються у групи по троє, </a:t>
            </a:r>
            <a:r>
              <a:rPr lang="uk-UA" b="1" dirty="0" smtClean="0">
                <a:solidFill>
                  <a:schemeClr val="bg1"/>
                </a:solidFill>
                <a:latin typeface="Arial Black" panose="020B0A04020102020204" pitchFamily="34" charset="0"/>
                <a:cs typeface="Times New Roman" panose="02020603050405020304" pitchFamily="18" charset="0"/>
              </a:rPr>
              <a:t>кожна </a:t>
            </a:r>
            <a:r>
              <a:rPr lang="uk-UA" b="1" dirty="0">
                <a:solidFill>
                  <a:schemeClr val="bg1"/>
                </a:solidFill>
                <a:latin typeface="Arial Black" panose="020B0A04020102020204" pitchFamily="34" charset="0"/>
                <a:cs typeface="Times New Roman" panose="02020603050405020304" pitchFamily="18" charset="0"/>
              </a:rPr>
              <a:t>з яких опрацьовує певне </a:t>
            </a:r>
            <a:r>
              <a:rPr lang="uk-UA" b="1" dirty="0" smtClean="0">
                <a:solidFill>
                  <a:schemeClr val="bg1"/>
                </a:solidFill>
                <a:latin typeface="Arial Black" panose="020B0A04020102020204" pitchFamily="34" charset="0"/>
                <a:cs typeface="Times New Roman" panose="02020603050405020304" pitchFamily="18" charset="0"/>
              </a:rPr>
              <a:t>питання </a:t>
            </a:r>
            <a:r>
              <a:rPr lang="uk-UA" b="1" dirty="0">
                <a:solidFill>
                  <a:schemeClr val="bg1"/>
                </a:solidFill>
                <a:latin typeface="Arial Black" panose="020B0A04020102020204" pitchFamily="34" charset="0"/>
                <a:cs typeface="Times New Roman" panose="02020603050405020304" pitchFamily="18" charset="0"/>
              </a:rPr>
              <a:t>з переліку. Потім члени різних команд, які вивчали одне й те саме питання збираються для 5—10-хвилинного обговорення його. </a:t>
            </a:r>
            <a:r>
              <a:rPr lang="uk-UA" b="1" dirty="0" smtClean="0">
                <a:solidFill>
                  <a:schemeClr val="bg1"/>
                </a:solidFill>
                <a:latin typeface="Arial Black" panose="020B0A04020102020204" pitchFamily="34" charset="0"/>
                <a:cs typeface="Times New Roman" panose="02020603050405020304" pitchFamily="18" charset="0"/>
              </a:rPr>
              <a:t>Після </a:t>
            </a:r>
            <a:r>
              <a:rPr lang="uk-UA" b="1" dirty="0">
                <a:solidFill>
                  <a:schemeClr val="bg1"/>
                </a:solidFill>
                <a:latin typeface="Arial Black" panose="020B0A04020102020204" pitchFamily="34" charset="0"/>
                <a:cs typeface="Times New Roman" panose="02020603050405020304" pitchFamily="18" charset="0"/>
              </a:rPr>
              <a:t>цього повертаються до своїх </a:t>
            </a:r>
            <a:r>
              <a:rPr lang="uk-UA" b="1" dirty="0" smtClean="0">
                <a:solidFill>
                  <a:schemeClr val="bg1"/>
                </a:solidFill>
                <a:latin typeface="Arial Black" panose="020B0A04020102020204" pitchFamily="34" charset="0"/>
                <a:cs typeface="Times New Roman" panose="02020603050405020304" pitchFamily="18" charset="0"/>
              </a:rPr>
              <a:t>команд </a:t>
            </a:r>
            <a:r>
              <a:rPr lang="uk-UA" b="1" dirty="0">
                <a:solidFill>
                  <a:schemeClr val="bg1"/>
                </a:solidFill>
                <a:latin typeface="Arial Black" panose="020B0A04020102020204" pitchFamily="34" charset="0"/>
                <a:cs typeface="Times New Roman" panose="02020603050405020304" pitchFamily="18" charset="0"/>
              </a:rPr>
              <a:t>і пояснюють зміст своєї </a:t>
            </a:r>
            <a:r>
              <a:rPr lang="uk-UA" b="1" dirty="0" smtClean="0">
                <a:solidFill>
                  <a:schemeClr val="bg1"/>
                </a:solidFill>
                <a:latin typeface="Arial Black" panose="020B0A04020102020204" pitchFamily="34" charset="0"/>
                <a:cs typeface="Times New Roman" panose="02020603050405020304" pitchFamily="18" charset="0"/>
              </a:rPr>
              <a:t>частини </a:t>
            </a:r>
            <a:r>
              <a:rPr lang="uk-UA" b="1" dirty="0">
                <a:solidFill>
                  <a:schemeClr val="bg1"/>
                </a:solidFill>
                <a:latin typeface="Arial Black" panose="020B0A04020102020204" pitchFamily="34" charset="0"/>
                <a:cs typeface="Times New Roman" panose="02020603050405020304" pitchFamily="18" charset="0"/>
              </a:rPr>
              <a:t>матеріалу іншим членам </a:t>
            </a:r>
            <a:r>
              <a:rPr lang="uk-UA" b="1" dirty="0" smtClean="0">
                <a:solidFill>
                  <a:schemeClr val="bg1"/>
                </a:solidFill>
                <a:latin typeface="Arial Black" panose="020B0A04020102020204" pitchFamily="34" charset="0"/>
                <a:cs typeface="Times New Roman" panose="02020603050405020304" pitchFamily="18" charset="0"/>
              </a:rPr>
              <a:t>групи</a:t>
            </a:r>
            <a:r>
              <a:rPr lang="uk-UA" b="1" dirty="0">
                <a:solidFill>
                  <a:schemeClr val="bg1"/>
                </a:solidFill>
                <a:latin typeface="Arial Black" panose="020B0A04020102020204" pitchFamily="34" charset="0"/>
                <a:cs typeface="Times New Roman" panose="02020603050405020304" pitchFamily="18" charset="0"/>
              </a:rPr>
              <a:t>. Рівень засвоєння перевіряється за результатами індивідуальної </a:t>
            </a:r>
            <a:r>
              <a:rPr lang="uk-UA" b="1" dirty="0" smtClean="0">
                <a:solidFill>
                  <a:schemeClr val="bg1"/>
                </a:solidFill>
                <a:latin typeface="Arial Black" panose="020B0A04020102020204" pitchFamily="34" charset="0"/>
                <a:cs typeface="Times New Roman" panose="02020603050405020304" pitchFamily="18" charset="0"/>
              </a:rPr>
              <a:t>самостійної </a:t>
            </a:r>
            <a:r>
              <a:rPr lang="uk-UA" b="1" dirty="0">
                <a:solidFill>
                  <a:schemeClr val="bg1"/>
                </a:solidFill>
                <a:latin typeface="Arial Black" panose="020B0A04020102020204" pitchFamily="34" charset="0"/>
                <a:cs typeface="Times New Roman" panose="02020603050405020304" pitchFamily="18" charset="0"/>
              </a:rPr>
              <a:t>роботи.</a:t>
            </a:r>
          </a:p>
          <a:p>
            <a:endParaRPr lang="uk-UA" dirty="0">
              <a:solidFill>
                <a:schemeClr val="bg1"/>
              </a:solidFill>
              <a:latin typeface="Arial Black" panose="020B0A04020102020204" pitchFamily="34" charset="0"/>
            </a:endParaRPr>
          </a:p>
        </p:txBody>
      </p:sp>
      <p:pic>
        <p:nvPicPr>
          <p:cNvPr id="2" name="Рисунок 1"/>
          <p:cNvPicPr>
            <a:picLocks noChangeAspect="1"/>
          </p:cNvPicPr>
          <p:nvPr/>
        </p:nvPicPr>
        <p:blipFill>
          <a:blip r:embed="rId2"/>
          <a:stretch>
            <a:fillRect/>
          </a:stretch>
        </p:blipFill>
        <p:spPr>
          <a:xfrm>
            <a:off x="801043" y="751174"/>
            <a:ext cx="1163559" cy="1189886"/>
          </a:xfrm>
          <a:prstGeom prst="rect">
            <a:avLst/>
          </a:prstGeom>
        </p:spPr>
      </p:pic>
      <p:pic>
        <p:nvPicPr>
          <p:cNvPr id="4" name="Рисунок 3"/>
          <p:cNvPicPr>
            <a:picLocks noChangeAspect="1"/>
          </p:cNvPicPr>
          <p:nvPr/>
        </p:nvPicPr>
        <p:blipFill>
          <a:blip r:embed="rId3"/>
          <a:stretch>
            <a:fillRect/>
          </a:stretch>
        </p:blipFill>
        <p:spPr>
          <a:xfrm>
            <a:off x="6672403" y="5485222"/>
            <a:ext cx="4345664" cy="1114756"/>
          </a:xfrm>
          <a:prstGeom prst="rect">
            <a:avLst/>
          </a:prstGeom>
        </p:spPr>
      </p:pic>
    </p:spTree>
    <p:extLst>
      <p:ext uri="{BB962C8B-B14F-4D97-AF65-F5344CB8AC3E}">
        <p14:creationId xmlns:p14="http://schemas.microsoft.com/office/powerpoint/2010/main" val="3984813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1001486" y="827314"/>
            <a:ext cx="10591800" cy="2994666"/>
          </a:xfrm>
          <a:prstGeom prst="rect">
            <a:avLst/>
          </a:prstGeom>
        </p:spPr>
        <p:txBody>
          <a:bodyPr wrap="square">
            <a:spAutoFit/>
          </a:bodyPr>
          <a:lstStyle/>
          <a:p>
            <a:pPr algn="just">
              <a:lnSpc>
                <a:spcPct val="115000"/>
              </a:lnSpc>
              <a:spcAft>
                <a:spcPts val="0"/>
              </a:spcAft>
            </a:pPr>
            <a:r>
              <a:rPr lang="uk-UA" sz="4400" b="1" i="1"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Прийом «</a:t>
            </a:r>
            <a:r>
              <a:rPr lang="uk-UA" sz="4400" i="1"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Географічний </a:t>
            </a:r>
            <a:r>
              <a:rPr lang="uk-UA" sz="4400" i="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футбол» </a:t>
            </a:r>
            <a:r>
              <a:rPr lang="uk-UA" sz="4400" i="1"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 </a:t>
            </a:r>
            <a:r>
              <a:rPr lang="uk-UA" sz="24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К</a:t>
            </a:r>
            <a:r>
              <a:rPr lang="uk-UA" sz="2400"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лас  </a:t>
            </a:r>
            <a:r>
              <a:rPr lang="uk-UA" sz="24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ділиться  на  2  команди, які  по  черзі  задають  одна  одній  запитання  по  темі  уроку. За  правильністю  відповіді  слідкує  вчитель,  а  також  капітани  команд (воротарі), які  можуть  і  мають  право  доповнити  відповідь  своєї  команди;</a:t>
            </a:r>
            <a:endParaRPr lang="uk-UA" sz="24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628079" y="3656558"/>
            <a:ext cx="3919208" cy="2779747"/>
          </a:xfrm>
          <a:prstGeom prst="rect">
            <a:avLst/>
          </a:prstGeom>
        </p:spPr>
      </p:pic>
    </p:spTree>
    <p:extLst>
      <p:ext uri="{BB962C8B-B14F-4D97-AF65-F5344CB8AC3E}">
        <p14:creationId xmlns:p14="http://schemas.microsoft.com/office/powerpoint/2010/main" val="29065132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naurok.com.ua/uploads/files/4443/18987/19242_images/1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4942"/>
          <a:stretch/>
        </p:blipFill>
        <p:spPr bwMode="auto">
          <a:xfrm>
            <a:off x="1" y="108857"/>
            <a:ext cx="12192000" cy="663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364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1026" name="Picture 2" descr="https://i.ytimg.com/vi/cICxdy1SfeY/maxresdefault.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6980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293914"/>
            <a:ext cx="9220279" cy="6188367"/>
          </a:xfrm>
        </p:spPr>
        <p:txBody>
          <a:bodyPr>
            <a:normAutofit/>
          </a:bodyPr>
          <a:lstStyle/>
          <a:p>
            <a:pPr marL="0" indent="0" algn="ctr">
              <a:buNone/>
            </a:pPr>
            <a:r>
              <a:rPr lang="uk-UA" sz="4000" b="1" dirty="0">
                <a:solidFill>
                  <a:schemeClr val="bg1"/>
                </a:solidFill>
                <a:latin typeface="Arial Black" panose="020B0A04020102020204" pitchFamily="34" charset="0"/>
                <a:cs typeface="Times New Roman" panose="02020603050405020304" pitchFamily="18" charset="0"/>
              </a:rPr>
              <a:t>Приклад  прийому </a:t>
            </a:r>
            <a:r>
              <a:rPr lang="uk-UA" sz="4000" b="1" dirty="0" smtClean="0">
                <a:solidFill>
                  <a:schemeClr val="bg1"/>
                </a:solidFill>
                <a:latin typeface="Arial Black" panose="020B0A04020102020204" pitchFamily="34" charset="0"/>
                <a:cs typeface="Times New Roman" panose="02020603050405020304" pitchFamily="18" charset="0"/>
              </a:rPr>
              <a:t>«Ромашка </a:t>
            </a:r>
            <a:r>
              <a:rPr lang="uk-UA" sz="4000" b="1" dirty="0" err="1" smtClean="0">
                <a:solidFill>
                  <a:schemeClr val="bg1"/>
                </a:solidFill>
                <a:latin typeface="Arial Black" panose="020B0A04020102020204" pitchFamily="34" charset="0"/>
                <a:cs typeface="Times New Roman" panose="02020603050405020304" pitchFamily="18" charset="0"/>
              </a:rPr>
              <a:t>Блума</a:t>
            </a:r>
            <a:r>
              <a:rPr lang="uk-UA" sz="4000" b="1" dirty="0" smtClean="0">
                <a:solidFill>
                  <a:schemeClr val="bg1"/>
                </a:solidFill>
                <a:latin typeface="Arial Black" panose="020B0A04020102020204" pitchFamily="34" charset="0"/>
                <a:cs typeface="Times New Roman" panose="02020603050405020304" pitchFamily="18" charset="0"/>
              </a:rPr>
              <a:t>» по темі «Вулкани Землі»</a:t>
            </a:r>
          </a:p>
          <a:p>
            <a:pPr marL="342900" indent="-342900">
              <a:buFont typeface="+mj-lt"/>
              <a:buAutoNum type="arabicPeriod"/>
            </a:pPr>
            <a:r>
              <a:rPr lang="uk-UA" sz="1400" b="1" dirty="0" smtClean="0">
                <a:solidFill>
                  <a:schemeClr val="bg1"/>
                </a:solidFill>
                <a:latin typeface="Arial Black" panose="020B0A04020102020204" pitchFamily="34" charset="0"/>
                <a:cs typeface="Times New Roman" panose="02020603050405020304" pitchFamily="18" charset="0"/>
              </a:rPr>
              <a:t>Назви, що таке лава? Назви, де розташований найвищий діючий вулкан на нашій планеті</a:t>
            </a:r>
          </a:p>
          <a:p>
            <a:pPr marL="342900" indent="-342900">
              <a:buFont typeface="+mj-lt"/>
              <a:buAutoNum type="arabicPeriod"/>
            </a:pPr>
            <a:r>
              <a:rPr lang="uk-UA" sz="1400" b="1" dirty="0" smtClean="0">
                <a:solidFill>
                  <a:schemeClr val="bg1"/>
                </a:solidFill>
                <a:latin typeface="Arial Black" panose="020B0A04020102020204" pitchFamily="34" charset="0"/>
                <a:cs typeface="Times New Roman" panose="02020603050405020304" pitchFamily="18" charset="0"/>
              </a:rPr>
              <a:t>Поясни, чи правильно я зрозумів, що до згаслих відносять вулкани, про діяльність яких не </a:t>
            </a:r>
            <a:r>
              <a:rPr lang="uk-UA" sz="1400" b="1" dirty="0" err="1" smtClean="0">
                <a:solidFill>
                  <a:schemeClr val="bg1"/>
                </a:solidFill>
                <a:latin typeface="Arial Black" panose="020B0A04020102020204" pitchFamily="34" charset="0"/>
                <a:cs typeface="Times New Roman" panose="02020603050405020304" pitchFamily="18" charset="0"/>
              </a:rPr>
              <a:t>збереглося</a:t>
            </a:r>
            <a:r>
              <a:rPr lang="uk-UA" sz="1400" b="1" dirty="0" smtClean="0">
                <a:solidFill>
                  <a:schemeClr val="bg1"/>
                </a:solidFill>
                <a:latin typeface="Arial Black" panose="020B0A04020102020204" pitchFamily="34" charset="0"/>
                <a:cs typeface="Times New Roman" panose="02020603050405020304" pitchFamily="18" charset="0"/>
              </a:rPr>
              <a:t> відомостей? (Розуміння, уточнення)</a:t>
            </a:r>
          </a:p>
          <a:p>
            <a:pPr marL="342900" indent="-342900">
              <a:buFont typeface="+mj-lt"/>
              <a:buAutoNum type="arabicPeriod"/>
            </a:pPr>
            <a:r>
              <a:rPr lang="uk-UA" sz="1400" b="1" dirty="0" smtClean="0">
                <a:solidFill>
                  <a:schemeClr val="bg1"/>
                </a:solidFill>
                <a:latin typeface="Arial Black" panose="020B0A04020102020204" pitchFamily="34" charset="0"/>
                <a:cs typeface="Times New Roman" panose="02020603050405020304" pitchFamily="18" charset="0"/>
              </a:rPr>
              <a:t>У яких галузях господарства необхідно враховувати знання про вулканізм? (Практичне застосування)</a:t>
            </a:r>
          </a:p>
          <a:p>
            <a:pPr marL="342900" indent="-342900">
              <a:buFont typeface="+mj-lt"/>
              <a:buAutoNum type="arabicPeriod"/>
            </a:pPr>
            <a:r>
              <a:rPr lang="uk-UA" sz="1400" b="1" dirty="0" smtClean="0">
                <a:solidFill>
                  <a:schemeClr val="bg1"/>
                </a:solidFill>
                <a:latin typeface="Arial Black" panose="020B0A04020102020204" pitchFamily="34" charset="0"/>
                <a:cs typeface="Times New Roman" panose="02020603050405020304" pitchFamily="18" charset="0"/>
              </a:rPr>
              <a:t>Чому діючі вулкани розташовані на окраїнах материків? (Аналіз, інтерпретація)</a:t>
            </a:r>
          </a:p>
          <a:p>
            <a:pPr marL="342900" indent="-342900">
              <a:buFont typeface="+mj-lt"/>
              <a:buAutoNum type="arabicPeriod"/>
            </a:pPr>
            <a:r>
              <a:rPr lang="uk-UA" sz="1400" b="1" dirty="0" smtClean="0">
                <a:solidFill>
                  <a:schemeClr val="bg1"/>
                </a:solidFill>
                <a:latin typeface="Arial Black" panose="020B0A04020102020204" pitchFamily="34" charset="0"/>
                <a:cs typeface="Times New Roman" panose="02020603050405020304" pitchFamily="18" charset="0"/>
              </a:rPr>
              <a:t>Подумай, щоб змінилося, якщо б ожили всі згаслі вулкани? (Синтез, творчі завдання)</a:t>
            </a:r>
          </a:p>
          <a:p>
            <a:pPr marL="342900" indent="-342900">
              <a:buFont typeface="+mj-lt"/>
              <a:buAutoNum type="arabicPeriod"/>
            </a:pPr>
            <a:r>
              <a:rPr lang="uk-UA" sz="1400" b="1" dirty="0" smtClean="0">
                <a:solidFill>
                  <a:schemeClr val="bg1"/>
                </a:solidFill>
                <a:latin typeface="Arial Black" panose="020B0A04020102020204" pitchFamily="34" charset="0"/>
                <a:cs typeface="Times New Roman" panose="02020603050405020304" pitchFamily="18" charset="0"/>
              </a:rPr>
              <a:t>Оціни, які  явища виверження вулкану або гейзеру найбільш небезпечні для людини? (Оцінка, оцінювальні запитання)</a:t>
            </a:r>
            <a:endParaRPr lang="uk-UA" sz="1400" b="1" dirty="0">
              <a:solidFill>
                <a:schemeClr val="bg1"/>
              </a:solidFill>
              <a:latin typeface="Arial Black" panose="020B0A04020102020204" pitchFamily="34"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9610255" y="1077362"/>
            <a:ext cx="2378045" cy="1783534"/>
          </a:xfrm>
          <a:prstGeom prst="rect">
            <a:avLst/>
          </a:prstGeom>
        </p:spPr>
      </p:pic>
      <p:pic>
        <p:nvPicPr>
          <p:cNvPr id="4" name="Рисунок 3"/>
          <p:cNvPicPr>
            <a:picLocks noChangeAspect="1"/>
          </p:cNvPicPr>
          <p:nvPr/>
        </p:nvPicPr>
        <p:blipFill>
          <a:blip r:embed="rId3"/>
          <a:stretch>
            <a:fillRect/>
          </a:stretch>
        </p:blipFill>
        <p:spPr>
          <a:xfrm>
            <a:off x="9622326" y="3711920"/>
            <a:ext cx="2317121" cy="1853697"/>
          </a:xfrm>
          <a:prstGeom prst="rect">
            <a:avLst/>
          </a:prstGeom>
        </p:spPr>
      </p:pic>
    </p:spTree>
    <p:extLst>
      <p:ext uri="{BB962C8B-B14F-4D97-AF65-F5344CB8AC3E}">
        <p14:creationId xmlns:p14="http://schemas.microsoft.com/office/powerpoint/2010/main" val="19481006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522259"/>
            <a:ext cx="346729" cy="472140"/>
          </a:xfrm>
        </p:spPr>
        <p:txBody>
          <a:bodyPr>
            <a:normAutofit fontScale="90000"/>
          </a:bodyPr>
          <a:lstStyle/>
          <a:p>
            <a:endParaRPr lang="uk-UA" dirty="0"/>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2113064784"/>
              </p:ext>
            </p:extLst>
          </p:nvPr>
        </p:nvGraphicFramePr>
        <p:xfrm>
          <a:off x="2101840" y="215154"/>
          <a:ext cx="7813125" cy="3863788"/>
        </p:xfrm>
        <a:graphic>
          <a:graphicData uri="http://schemas.openxmlformats.org/drawingml/2006/table">
            <a:tbl>
              <a:tblPr firstRow="1" firstCol="1" bandRow="1"/>
              <a:tblGrid>
                <a:gridCol w="3596087">
                  <a:extLst>
                    <a:ext uri="{9D8B030D-6E8A-4147-A177-3AD203B41FA5}">
                      <a16:colId xmlns:a16="http://schemas.microsoft.com/office/drawing/2014/main" val="2481618461"/>
                    </a:ext>
                  </a:extLst>
                </a:gridCol>
                <a:gridCol w="4217038">
                  <a:extLst>
                    <a:ext uri="{9D8B030D-6E8A-4147-A177-3AD203B41FA5}">
                      <a16:colId xmlns:a16="http://schemas.microsoft.com/office/drawing/2014/main" val="2078464919"/>
                    </a:ext>
                  </a:extLst>
                </a:gridCol>
              </a:tblGrid>
              <a:tr h="206188">
                <a:tc>
                  <a:txBody>
                    <a:bodyPr/>
                    <a:lstStyle/>
                    <a:p>
                      <a:pPr>
                        <a:spcAft>
                          <a:spcPts val="0"/>
                        </a:spcAft>
                      </a:pPr>
                      <a:r>
                        <a:rPr lang="uk-UA" sz="600">
                          <a:effectLst/>
                          <a:latin typeface="Arial Black" panose="020B0A04020102020204" pitchFamily="34" charset="0"/>
                          <a:ea typeface="Times New Roman" panose="02020603050405020304" pitchFamily="18" charset="0"/>
                          <a:cs typeface="Times New Roman" panose="02020603050405020304" pitchFamily="18" charset="0"/>
                        </a:rPr>
                        <a:t> </a:t>
                      </a:r>
                      <a:endParaRPr lang="uk-UA"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600">
                          <a:effectLst/>
                          <a:latin typeface="Arial Black" panose="020B0A04020102020204" pitchFamily="34" charset="0"/>
                          <a:ea typeface="Times New Roman" panose="02020603050405020304" pitchFamily="18" charset="0"/>
                          <a:cs typeface="Times New Roman" panose="02020603050405020304" pitchFamily="18" charset="0"/>
                        </a:rPr>
                        <a:t> </a:t>
                      </a:r>
                      <a:endParaRPr lang="uk-UA"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34610"/>
                  </a:ext>
                </a:extLst>
              </a:tr>
              <a:tr h="295312">
                <a:tc>
                  <a:txBody>
                    <a:bodyPr/>
                    <a:lstStyle/>
                    <a:p>
                      <a:pPr>
                        <a:spcAft>
                          <a:spcPts val="0"/>
                        </a:spcAft>
                      </a:pPr>
                      <a:r>
                        <a:rPr lang="uk-UA" sz="1600" b="1" baseline="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Просте запитання:</a:t>
                      </a:r>
                      <a:endParaRPr lang="uk-UA"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Навіщо необхідно знати кліматичні особливості Африки</a:t>
                      </a:r>
                      <a:endParaRPr lang="uk-UA" sz="16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0723109"/>
                  </a:ext>
                </a:extLst>
              </a:tr>
              <a:tr h="528918">
                <a:tc>
                  <a:txBody>
                    <a:bodyPr/>
                    <a:lstStyle/>
                    <a:p>
                      <a:pPr>
                        <a:spcAft>
                          <a:spcPts val="0"/>
                        </a:spcAft>
                      </a:pPr>
                      <a:r>
                        <a:rPr lang="uk-UA" sz="1600" b="1" baseline="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Уточнююче питання:</a:t>
                      </a:r>
                      <a:endParaRPr lang="uk-UA"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Чому у тропічному поясі </a:t>
                      </a:r>
                      <a:r>
                        <a:rPr lang="en-US"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t</a:t>
                      </a:r>
                      <a:r>
                        <a:rPr lang="ru-RU"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600"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 </a:t>
                      </a:r>
                      <a:r>
                        <a:rPr lang="ru-RU" sz="1600" b="1"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25° переноситься </a:t>
                      </a:r>
                      <a:r>
                        <a:rPr lang="ru-RU" sz="1600" b="1" baseline="0" dirty="0" err="1">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легше</a:t>
                      </a:r>
                      <a:r>
                        <a:rPr lang="ru-RU" sz="1600" b="1"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 </a:t>
                      </a:r>
                      <a:r>
                        <a:rPr lang="ru-RU" sz="1600" b="1" baseline="0" dirty="0" err="1">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ніж</a:t>
                      </a:r>
                      <a:r>
                        <a:rPr lang="ru-RU" sz="1600" b="1"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 </a:t>
                      </a:r>
                      <a:r>
                        <a:rPr lang="en-US"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t</a:t>
                      </a:r>
                      <a:r>
                        <a:rPr lang="ru-RU"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ru-RU" sz="1600"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 </a:t>
                      </a:r>
                      <a:r>
                        <a:rPr lang="ru-RU" sz="1600" b="1"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25° у </a:t>
                      </a:r>
                      <a:r>
                        <a:rPr lang="ru-RU" sz="1600" b="1" baseline="0" dirty="0" err="1">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екваторіальному</a:t>
                      </a:r>
                      <a:r>
                        <a:rPr lang="ru-RU" sz="1600" b="1" baseline="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 </a:t>
                      </a:r>
                      <a:r>
                        <a:rPr lang="ru-RU" sz="1600" b="1" baseline="0" dirty="0" err="1">
                          <a:solidFill>
                            <a:schemeClr val="bg1"/>
                          </a:solidFill>
                          <a:effectLst/>
                          <a:latin typeface="Arial Black" panose="020B0A04020102020204" pitchFamily="34" charset="0"/>
                          <a:ea typeface="Times New Roman" panose="02020603050405020304" pitchFamily="18" charset="0"/>
                          <a:cs typeface="Arial" panose="020B0604020202020204" pitchFamily="34" charset="0"/>
                        </a:rPr>
                        <a:t>поясі</a:t>
                      </a:r>
                      <a:endParaRPr lang="uk-UA" sz="16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735663"/>
                  </a:ext>
                </a:extLst>
              </a:tr>
              <a:tr h="475129">
                <a:tc>
                  <a:txBody>
                    <a:bodyPr/>
                    <a:lstStyle/>
                    <a:p>
                      <a:pPr>
                        <a:spcAft>
                          <a:spcPts val="0"/>
                        </a:spcAft>
                      </a:pPr>
                      <a:r>
                        <a:rPr lang="uk-UA" sz="1600" b="1" baseline="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Питання для пояснення:</a:t>
                      </a:r>
                      <a:endParaRPr lang="uk-UA"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Уточніть, чому в пустелі Сахара така велика добова амплітуда коливань температури</a:t>
                      </a:r>
                      <a:endParaRPr lang="uk-UA" sz="16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887619"/>
                  </a:ext>
                </a:extLst>
              </a:tr>
              <a:tr h="439630">
                <a:tc>
                  <a:txBody>
                    <a:bodyPr/>
                    <a:lstStyle/>
                    <a:p>
                      <a:pPr>
                        <a:spcAft>
                          <a:spcPts val="0"/>
                        </a:spcAft>
                      </a:pPr>
                      <a:r>
                        <a:rPr lang="uk-UA" sz="1600" b="1" baseline="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Творче питання:</a:t>
                      </a:r>
                      <a:endParaRPr lang="uk-UA"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Чому в басейні річки Конго випадає найбільше опадів</a:t>
                      </a:r>
                      <a:endParaRPr lang="uk-UA" sz="16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848011"/>
                  </a:ext>
                </a:extLst>
              </a:tr>
              <a:tr h="586174">
                <a:tc>
                  <a:txBody>
                    <a:bodyPr/>
                    <a:lstStyle/>
                    <a:p>
                      <a:pPr>
                        <a:spcAft>
                          <a:spcPts val="0"/>
                        </a:spcAft>
                      </a:pPr>
                      <a:r>
                        <a:rPr lang="uk-UA" sz="1600" b="1" baseline="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Оцінююче питання:</a:t>
                      </a:r>
                      <a:endParaRPr lang="uk-UA"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Що відбудеться, якщо у </a:t>
                      </a:r>
                      <a:r>
                        <a:rPr lang="uk-UA" sz="1600" b="1" baseline="0" dirty="0" err="1">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Бенгельській</a:t>
                      </a: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течії різко підвищиться температура</a:t>
                      </a:r>
                      <a:endParaRPr lang="uk-UA" sz="16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001037"/>
                  </a:ext>
                </a:extLst>
              </a:tr>
              <a:tr h="439630">
                <a:tc>
                  <a:txBody>
                    <a:bodyPr/>
                    <a:lstStyle/>
                    <a:p>
                      <a:pPr>
                        <a:spcAft>
                          <a:spcPts val="0"/>
                        </a:spcAft>
                      </a:pPr>
                      <a:r>
                        <a:rPr lang="uk-UA" sz="1600" b="1" baseline="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Практичне питання:</a:t>
                      </a:r>
                      <a:endParaRPr lang="uk-UA"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Де були відмічені найвищі </a:t>
                      </a:r>
                      <a:r>
                        <a:rPr lang="en-US"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t</a:t>
                      </a:r>
                      <a:r>
                        <a:rPr lang="uk-UA" sz="1600" b="1" baseline="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 повітря на Землі</a:t>
                      </a:r>
                      <a:endParaRPr lang="uk-UA" sz="16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36" marR="3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595545"/>
                  </a:ext>
                </a:extLst>
              </a:tr>
            </a:tbl>
          </a:graphicData>
        </a:graphic>
      </p:graphicFrame>
      <p:sp>
        <p:nvSpPr>
          <p:cNvPr id="5" name="Rectangle 1"/>
          <p:cNvSpPr>
            <a:spLocks noChangeArrowheads="1"/>
          </p:cNvSpPr>
          <p:nvPr/>
        </p:nvSpPr>
        <p:spPr bwMode="auto">
          <a:xfrm>
            <a:off x="-8273823" y="0"/>
            <a:ext cx="204658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6" name="Рисунок 5" descr="https://www.criticalthinking.expert/tuqifar/2017/12/na-urok-z-kubykom-ta-kvitkoyu-metody-rozvytku-krytychnogo-myslennya.png"/>
          <p:cNvPicPr/>
          <p:nvPr/>
        </p:nvPicPr>
        <p:blipFill>
          <a:blip r:embed="rId2">
            <a:extLst>
              <a:ext uri="{28A0092B-C50C-407E-A947-70E740481C1C}">
                <a14:useLocalDpi xmlns:a14="http://schemas.microsoft.com/office/drawing/2010/main" val="0"/>
              </a:ext>
            </a:extLst>
          </a:blip>
          <a:srcRect/>
          <a:stretch>
            <a:fillRect/>
          </a:stretch>
        </p:blipFill>
        <p:spPr bwMode="auto">
          <a:xfrm>
            <a:off x="3537622" y="4165788"/>
            <a:ext cx="5149178" cy="2611530"/>
          </a:xfrm>
          <a:prstGeom prst="rect">
            <a:avLst/>
          </a:prstGeom>
          <a:noFill/>
          <a:ln>
            <a:noFill/>
          </a:ln>
        </p:spPr>
      </p:pic>
    </p:spTree>
    <p:extLst>
      <p:ext uri="{BB962C8B-B14F-4D97-AF65-F5344CB8AC3E}">
        <p14:creationId xmlns:p14="http://schemas.microsoft.com/office/powerpoint/2010/main" val="22914656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878928135"/>
              </p:ext>
            </p:extLst>
          </p:nvPr>
        </p:nvGraphicFramePr>
        <p:xfrm>
          <a:off x="1384662" y="757648"/>
          <a:ext cx="8395062" cy="5113385"/>
        </p:xfrm>
        <a:graphic>
          <a:graphicData uri="http://schemas.openxmlformats.org/drawingml/2006/table">
            <a:tbl>
              <a:tblPr firstRow="1" firstCol="1" bandRow="1">
                <a:tableStyleId>{5C22544A-7EE6-4342-B048-85BDC9FD1C3A}</a:tableStyleId>
              </a:tblPr>
              <a:tblGrid>
                <a:gridCol w="3751122">
                  <a:extLst>
                    <a:ext uri="{9D8B030D-6E8A-4147-A177-3AD203B41FA5}">
                      <a16:colId xmlns:a16="http://schemas.microsoft.com/office/drawing/2014/main" val="1324088572"/>
                    </a:ext>
                  </a:extLst>
                </a:gridCol>
                <a:gridCol w="4643940">
                  <a:extLst>
                    <a:ext uri="{9D8B030D-6E8A-4147-A177-3AD203B41FA5}">
                      <a16:colId xmlns:a16="http://schemas.microsoft.com/office/drawing/2014/main" val="3912925254"/>
                    </a:ext>
                  </a:extLst>
                </a:gridCol>
              </a:tblGrid>
              <a:tr h="1349826">
                <a:tc>
                  <a:txBody>
                    <a:bodyPr/>
                    <a:lstStyle/>
                    <a:p>
                      <a:pPr algn="ctr">
                        <a:spcAft>
                          <a:spcPts val="0"/>
                        </a:spcAft>
                      </a:pPr>
                      <a:r>
                        <a:rPr lang="uk-UA" sz="2000" dirty="0">
                          <a:solidFill>
                            <a:schemeClr val="bg1"/>
                          </a:solidFill>
                          <a:effectLst/>
                          <a:latin typeface="Arial Black" panose="020B0A04020102020204" pitchFamily="34" charset="0"/>
                        </a:rPr>
                        <a:t>Просте запитання:</a:t>
                      </a:r>
                      <a:endParaRPr lang="uk-UA" sz="2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tc>
                  <a:txBody>
                    <a:bodyPr/>
                    <a:lstStyle/>
                    <a:p>
                      <a:pPr>
                        <a:spcAft>
                          <a:spcPts val="0"/>
                        </a:spcAft>
                      </a:pPr>
                      <a:r>
                        <a:rPr lang="uk-UA" sz="1000" dirty="0">
                          <a:effectLst/>
                        </a:rPr>
                        <a:t> </a:t>
                      </a:r>
                      <a:r>
                        <a:rPr lang="uk-UA" sz="1400" dirty="0">
                          <a:solidFill>
                            <a:schemeClr val="bg1"/>
                          </a:solidFill>
                          <a:effectLst/>
                          <a:latin typeface="Arial Black" panose="020B0A04020102020204" pitchFamily="34" charset="0"/>
                        </a:rPr>
                        <a:t>Чому у тропічному поясі </a:t>
                      </a:r>
                      <a:r>
                        <a:rPr lang="en-US" sz="1400" dirty="0">
                          <a:solidFill>
                            <a:schemeClr val="bg1"/>
                          </a:solidFill>
                          <a:effectLst/>
                          <a:latin typeface="Arial Black" panose="020B0A04020102020204" pitchFamily="34" charset="0"/>
                        </a:rPr>
                        <a:t>t</a:t>
                      </a:r>
                      <a:r>
                        <a:rPr lang="ru-RU" sz="1400" dirty="0">
                          <a:solidFill>
                            <a:schemeClr val="bg1"/>
                          </a:solidFill>
                          <a:effectLst/>
                          <a:latin typeface="Arial Black" panose="020B0A04020102020204" pitchFamily="34" charset="0"/>
                        </a:rPr>
                        <a:t> + 25° переноситься </a:t>
                      </a:r>
                      <a:r>
                        <a:rPr lang="ru-RU" sz="1400" dirty="0" err="1">
                          <a:solidFill>
                            <a:schemeClr val="bg1"/>
                          </a:solidFill>
                          <a:effectLst/>
                          <a:latin typeface="Arial Black" panose="020B0A04020102020204" pitchFamily="34" charset="0"/>
                        </a:rPr>
                        <a:t>легше</a:t>
                      </a:r>
                      <a:r>
                        <a:rPr lang="ru-RU" sz="1400" dirty="0">
                          <a:solidFill>
                            <a:schemeClr val="bg1"/>
                          </a:solidFill>
                          <a:effectLst/>
                          <a:latin typeface="Arial Black" panose="020B0A04020102020204" pitchFamily="34" charset="0"/>
                        </a:rPr>
                        <a:t>, </a:t>
                      </a:r>
                      <a:r>
                        <a:rPr lang="ru-RU" sz="1400" dirty="0" err="1">
                          <a:solidFill>
                            <a:schemeClr val="bg1"/>
                          </a:solidFill>
                          <a:effectLst/>
                          <a:latin typeface="Arial Black" panose="020B0A04020102020204" pitchFamily="34" charset="0"/>
                        </a:rPr>
                        <a:t>ніж</a:t>
                      </a:r>
                      <a:r>
                        <a:rPr lang="ru-RU" sz="1400" dirty="0">
                          <a:solidFill>
                            <a:schemeClr val="bg1"/>
                          </a:solidFill>
                          <a:effectLst/>
                          <a:latin typeface="Arial Black" panose="020B0A04020102020204" pitchFamily="34" charset="0"/>
                        </a:rPr>
                        <a:t> </a:t>
                      </a:r>
                      <a:r>
                        <a:rPr lang="en-US" sz="1400" dirty="0">
                          <a:solidFill>
                            <a:schemeClr val="bg1"/>
                          </a:solidFill>
                          <a:effectLst/>
                          <a:latin typeface="Arial Black" panose="020B0A04020102020204" pitchFamily="34" charset="0"/>
                        </a:rPr>
                        <a:t>t</a:t>
                      </a:r>
                      <a:r>
                        <a:rPr lang="ru-RU" sz="1400" dirty="0">
                          <a:solidFill>
                            <a:schemeClr val="bg1"/>
                          </a:solidFill>
                          <a:effectLst/>
                          <a:latin typeface="Arial Black" panose="020B0A04020102020204" pitchFamily="34" charset="0"/>
                        </a:rPr>
                        <a:t> + 25° у </a:t>
                      </a:r>
                      <a:r>
                        <a:rPr lang="ru-RU" sz="1400" dirty="0" err="1">
                          <a:solidFill>
                            <a:schemeClr val="bg1"/>
                          </a:solidFill>
                          <a:effectLst/>
                          <a:latin typeface="Arial Black" panose="020B0A04020102020204" pitchFamily="34" charset="0"/>
                        </a:rPr>
                        <a:t>екваторіальному</a:t>
                      </a:r>
                      <a:r>
                        <a:rPr lang="ru-RU" sz="1400" dirty="0">
                          <a:solidFill>
                            <a:schemeClr val="bg1"/>
                          </a:solidFill>
                          <a:effectLst/>
                          <a:latin typeface="Arial Black" panose="020B0A04020102020204" pitchFamily="34" charset="0"/>
                        </a:rPr>
                        <a:t> </a:t>
                      </a:r>
                      <a:r>
                        <a:rPr lang="ru-RU" sz="1400" dirty="0" err="1">
                          <a:solidFill>
                            <a:schemeClr val="bg1"/>
                          </a:solidFill>
                          <a:effectLst/>
                          <a:latin typeface="Arial Black" panose="020B0A04020102020204" pitchFamily="34" charset="0"/>
                        </a:rPr>
                        <a:t>поясі</a:t>
                      </a:r>
                      <a:endParaRPr lang="uk-UA" sz="14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extLst>
                  <a:ext uri="{0D108BD9-81ED-4DB2-BD59-A6C34878D82A}">
                    <a16:rowId xmlns:a16="http://schemas.microsoft.com/office/drawing/2014/main" val="2643853417"/>
                  </a:ext>
                </a:extLst>
              </a:tr>
              <a:tr h="1036557">
                <a:tc>
                  <a:txBody>
                    <a:bodyPr/>
                    <a:lstStyle/>
                    <a:p>
                      <a:pPr algn="ctr">
                        <a:spcAft>
                          <a:spcPts val="0"/>
                        </a:spcAft>
                      </a:pPr>
                      <a:r>
                        <a:rPr lang="uk-UA" sz="2000" dirty="0">
                          <a:solidFill>
                            <a:schemeClr val="bg1"/>
                          </a:solidFill>
                          <a:effectLst/>
                          <a:latin typeface="Arial Black" panose="020B0A04020102020204" pitchFamily="34" charset="0"/>
                        </a:rPr>
                        <a:t>Уточнююче питання:</a:t>
                      </a:r>
                      <a:endParaRPr lang="uk-UA" sz="2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tc>
                  <a:txBody>
                    <a:bodyPr/>
                    <a:lstStyle/>
                    <a:p>
                      <a:pPr>
                        <a:spcAft>
                          <a:spcPts val="0"/>
                        </a:spcAft>
                      </a:pPr>
                      <a:r>
                        <a:rPr lang="uk-UA" sz="1400" dirty="0">
                          <a:effectLst/>
                          <a:latin typeface="Arial Black" panose="020B0A04020102020204" pitchFamily="34" charset="0"/>
                        </a:rPr>
                        <a:t>Уточніть, чому в пустелі Сахара така велика добова амплітуда коливань температури</a:t>
                      </a:r>
                      <a:endParaRPr lang="uk-UA" sz="14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extLst>
                  <a:ext uri="{0D108BD9-81ED-4DB2-BD59-A6C34878D82A}">
                    <a16:rowId xmlns:a16="http://schemas.microsoft.com/office/drawing/2014/main" val="3641381326"/>
                  </a:ext>
                </a:extLst>
              </a:tr>
              <a:tr h="629308">
                <a:tc>
                  <a:txBody>
                    <a:bodyPr/>
                    <a:lstStyle/>
                    <a:p>
                      <a:pPr>
                        <a:spcAft>
                          <a:spcPts val="0"/>
                        </a:spcAft>
                      </a:pPr>
                      <a:r>
                        <a:rPr lang="uk-UA" sz="2000" dirty="0">
                          <a:solidFill>
                            <a:schemeClr val="bg1"/>
                          </a:solidFill>
                          <a:effectLst/>
                          <a:latin typeface="Arial Black" panose="020B0A04020102020204" pitchFamily="34" charset="0"/>
                        </a:rPr>
                        <a:t>Питання для пояснення:</a:t>
                      </a:r>
                      <a:endParaRPr lang="uk-UA" sz="2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tc>
                  <a:txBody>
                    <a:bodyPr/>
                    <a:lstStyle/>
                    <a:p>
                      <a:pPr>
                        <a:spcAft>
                          <a:spcPts val="0"/>
                        </a:spcAft>
                      </a:pPr>
                      <a:r>
                        <a:rPr lang="uk-UA" sz="1400" dirty="0">
                          <a:effectLst/>
                          <a:latin typeface="Arial Black" panose="020B0A04020102020204" pitchFamily="34" charset="0"/>
                        </a:rPr>
                        <a:t>Чому в басейні річки Конго випадає найбільше опадів</a:t>
                      </a:r>
                      <a:endParaRPr lang="uk-UA" sz="14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extLst>
                  <a:ext uri="{0D108BD9-81ED-4DB2-BD59-A6C34878D82A}">
                    <a16:rowId xmlns:a16="http://schemas.microsoft.com/office/drawing/2014/main" val="920821419"/>
                  </a:ext>
                </a:extLst>
              </a:tr>
              <a:tr h="839078">
                <a:tc>
                  <a:txBody>
                    <a:bodyPr/>
                    <a:lstStyle/>
                    <a:p>
                      <a:pPr algn="ctr">
                        <a:spcAft>
                          <a:spcPts val="0"/>
                        </a:spcAft>
                      </a:pPr>
                      <a:r>
                        <a:rPr lang="uk-UA" sz="2000" dirty="0">
                          <a:solidFill>
                            <a:schemeClr val="bg1"/>
                          </a:solidFill>
                          <a:effectLst/>
                          <a:latin typeface="Arial Black" panose="020B0A04020102020204" pitchFamily="34" charset="0"/>
                        </a:rPr>
                        <a:t>Творче питання:</a:t>
                      </a:r>
                      <a:endParaRPr lang="uk-UA" sz="2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tc>
                  <a:txBody>
                    <a:bodyPr/>
                    <a:lstStyle/>
                    <a:p>
                      <a:pPr>
                        <a:spcAft>
                          <a:spcPts val="0"/>
                        </a:spcAft>
                      </a:pPr>
                      <a:r>
                        <a:rPr lang="uk-UA" sz="1400" dirty="0">
                          <a:effectLst/>
                          <a:latin typeface="Arial Black" panose="020B0A04020102020204" pitchFamily="34" charset="0"/>
                        </a:rPr>
                        <a:t>Що відбудеться, якщо у </a:t>
                      </a:r>
                      <a:r>
                        <a:rPr lang="uk-UA" sz="1400" dirty="0" err="1">
                          <a:effectLst/>
                          <a:latin typeface="Arial Black" panose="020B0A04020102020204" pitchFamily="34" charset="0"/>
                        </a:rPr>
                        <a:t>Бенгельській</a:t>
                      </a:r>
                      <a:r>
                        <a:rPr lang="uk-UA" sz="1400" dirty="0">
                          <a:effectLst/>
                          <a:latin typeface="Arial Black" panose="020B0A04020102020204" pitchFamily="34" charset="0"/>
                        </a:rPr>
                        <a:t> течії різко підвищиться температура</a:t>
                      </a:r>
                      <a:endParaRPr lang="uk-UA" sz="14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extLst>
                  <a:ext uri="{0D108BD9-81ED-4DB2-BD59-A6C34878D82A}">
                    <a16:rowId xmlns:a16="http://schemas.microsoft.com/office/drawing/2014/main" val="3713750581"/>
                  </a:ext>
                </a:extLst>
              </a:tr>
              <a:tr h="629308">
                <a:tc>
                  <a:txBody>
                    <a:bodyPr/>
                    <a:lstStyle/>
                    <a:p>
                      <a:pPr algn="ctr">
                        <a:spcAft>
                          <a:spcPts val="0"/>
                        </a:spcAft>
                      </a:pPr>
                      <a:r>
                        <a:rPr lang="uk-UA" sz="2000" dirty="0">
                          <a:solidFill>
                            <a:schemeClr val="bg1"/>
                          </a:solidFill>
                          <a:effectLst/>
                          <a:latin typeface="Arial Black" panose="020B0A04020102020204" pitchFamily="34" charset="0"/>
                        </a:rPr>
                        <a:t>Оцінююче питання:</a:t>
                      </a:r>
                      <a:endParaRPr lang="uk-UA" sz="2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tc>
                  <a:txBody>
                    <a:bodyPr/>
                    <a:lstStyle/>
                    <a:p>
                      <a:pPr>
                        <a:spcAft>
                          <a:spcPts val="0"/>
                        </a:spcAft>
                      </a:pPr>
                      <a:r>
                        <a:rPr lang="uk-UA" sz="1400" dirty="0">
                          <a:effectLst/>
                          <a:latin typeface="Arial Black" panose="020B0A04020102020204" pitchFamily="34" charset="0"/>
                        </a:rPr>
                        <a:t>Де були відмічені найвищі </a:t>
                      </a:r>
                      <a:r>
                        <a:rPr lang="en-US" sz="1400" dirty="0">
                          <a:effectLst/>
                          <a:latin typeface="Arial Black" panose="020B0A04020102020204" pitchFamily="34" charset="0"/>
                        </a:rPr>
                        <a:t>t</a:t>
                      </a:r>
                      <a:r>
                        <a:rPr lang="uk-UA" sz="1400" dirty="0">
                          <a:effectLst/>
                          <a:latin typeface="Arial Black" panose="020B0A04020102020204" pitchFamily="34" charset="0"/>
                        </a:rPr>
                        <a:t> повітря на Землі</a:t>
                      </a:r>
                      <a:endParaRPr lang="uk-UA" sz="14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extLst>
                  <a:ext uri="{0D108BD9-81ED-4DB2-BD59-A6C34878D82A}">
                    <a16:rowId xmlns:a16="http://schemas.microsoft.com/office/drawing/2014/main" val="1227349878"/>
                  </a:ext>
                </a:extLst>
              </a:tr>
              <a:tr h="629308">
                <a:tc>
                  <a:txBody>
                    <a:bodyPr/>
                    <a:lstStyle/>
                    <a:p>
                      <a:pPr algn="ctr">
                        <a:spcAft>
                          <a:spcPts val="0"/>
                        </a:spcAft>
                      </a:pPr>
                      <a:r>
                        <a:rPr lang="uk-UA" sz="2000" dirty="0">
                          <a:solidFill>
                            <a:schemeClr val="bg1"/>
                          </a:solidFill>
                          <a:effectLst/>
                          <a:latin typeface="Arial Black" panose="020B0A04020102020204" pitchFamily="34" charset="0"/>
                        </a:rPr>
                        <a:t>Практичне питання:</a:t>
                      </a:r>
                      <a:endParaRPr lang="uk-UA" sz="2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tc>
                  <a:txBody>
                    <a:bodyPr/>
                    <a:lstStyle/>
                    <a:p>
                      <a:pPr>
                        <a:spcAft>
                          <a:spcPts val="0"/>
                        </a:spcAft>
                      </a:pPr>
                      <a:r>
                        <a:rPr lang="uk-UA" sz="1400" dirty="0">
                          <a:effectLst/>
                          <a:latin typeface="Arial Black" panose="020B0A04020102020204" pitchFamily="34" charset="0"/>
                        </a:rPr>
                        <a:t>Навіщо необхідно знати кліматичні особливості Африки</a:t>
                      </a:r>
                      <a:endParaRPr lang="uk-UA" sz="14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37654" marR="37654" marT="0" marB="0"/>
                </a:tc>
                <a:extLst>
                  <a:ext uri="{0D108BD9-81ED-4DB2-BD59-A6C34878D82A}">
                    <a16:rowId xmlns:a16="http://schemas.microsoft.com/office/drawing/2014/main" val="272682111"/>
                  </a:ext>
                </a:extLst>
              </a:tr>
            </a:tbl>
          </a:graphicData>
        </a:graphic>
      </p:graphicFrame>
    </p:spTree>
    <p:extLst>
      <p:ext uri="{BB962C8B-B14F-4D97-AF65-F5344CB8AC3E}">
        <p14:creationId xmlns:p14="http://schemas.microsoft.com/office/powerpoint/2010/main" val="27976553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r>
              <a:rPr lang="uk-UA" dirty="0" smtClean="0"/>
              <a:t>П</a:t>
            </a:r>
            <a:endParaRPr lang="uk-UA" dirty="0"/>
          </a:p>
        </p:txBody>
      </p:sp>
      <p:pic>
        <p:nvPicPr>
          <p:cNvPr id="3074" name="Picture 2" descr="https://naurok.com.ua/uploads/files/4443/18987/19242_images/1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4983"/>
          <a:stretch/>
        </p:blipFill>
        <p:spPr bwMode="auto">
          <a:xfrm>
            <a:off x="0" y="0"/>
            <a:ext cx="12231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098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838200" y="1825625"/>
            <a:ext cx="10515600" cy="3718243"/>
          </a:xfrm>
        </p:spPr>
        <p:txBody>
          <a:bodyPr/>
          <a:lstStyle/>
          <a:p>
            <a:pPr marL="0" indent="0">
              <a:buNone/>
            </a:pPr>
            <a:r>
              <a:rPr lang="uk-UA" dirty="0" smtClean="0"/>
              <a:t> </a:t>
            </a:r>
          </a:p>
          <a:p>
            <a:pPr marL="0" indent="0">
              <a:buNone/>
            </a:pPr>
            <a:endParaRPr lang="uk-UA" dirty="0"/>
          </a:p>
        </p:txBody>
      </p:sp>
      <p:pic>
        <p:nvPicPr>
          <p:cNvPr id="3074" name="Picture 2" descr="Презентація &amp;quot;Використання технології розвитку критичного мислення школярів  на уроках біології&amp;quot;&amp;quo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963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25497" y="431297"/>
            <a:ext cx="3213980" cy="790921"/>
          </a:xfrm>
        </p:spPr>
        <p:txBody>
          <a:bodyPr/>
          <a:lstStyle/>
          <a:p>
            <a:r>
              <a:rPr lang="uk-UA" b="1" i="1" dirty="0" err="1">
                <a:solidFill>
                  <a:schemeClr val="bg2">
                    <a:lumMod val="75000"/>
                  </a:schemeClr>
                </a:solidFill>
                <a:latin typeface="Arial Black" panose="020B0A04020102020204" pitchFamily="34" charset="0"/>
              </a:rPr>
              <a:t>Сенкан</a:t>
            </a:r>
            <a:endParaRPr lang="uk-UA" b="1" i="1" dirty="0">
              <a:solidFill>
                <a:schemeClr val="bg2">
                  <a:lumMod val="75000"/>
                </a:schemeClr>
              </a:solidFill>
              <a:latin typeface="Arial Black" panose="020B0A04020102020204" pitchFamily="34" charset="0"/>
            </a:endParaRPr>
          </a:p>
        </p:txBody>
      </p:sp>
      <p:sp>
        <p:nvSpPr>
          <p:cNvPr id="3" name="Місце для тексту 2"/>
          <p:cNvSpPr>
            <a:spLocks noGrp="1"/>
          </p:cNvSpPr>
          <p:nvPr>
            <p:ph type="body" idx="1"/>
          </p:nvPr>
        </p:nvSpPr>
        <p:spPr>
          <a:xfrm>
            <a:off x="684213" y="1711105"/>
            <a:ext cx="8061435" cy="4283295"/>
          </a:xfrm>
        </p:spPr>
        <p:txBody>
          <a:bodyPr>
            <a:normAutofit fontScale="92500" lnSpcReduction="20000"/>
          </a:bodyPr>
          <a:lstStyle/>
          <a:p>
            <a:r>
              <a:rPr lang="uk-UA" b="1" i="1" dirty="0" err="1">
                <a:latin typeface="Arial Black" panose="020B0A04020102020204" pitchFamily="34" charset="0"/>
                <a:cs typeface="Arial" panose="020B0604020202020204" pitchFamily="34" charset="0"/>
              </a:rPr>
              <a:t>Сенкан</a:t>
            </a:r>
            <a:r>
              <a:rPr lang="uk-UA" b="1" i="1" dirty="0">
                <a:latin typeface="Arial Black" panose="020B0A04020102020204" pitchFamily="34" charset="0"/>
                <a:cs typeface="Arial" panose="020B0604020202020204" pitchFamily="34" charset="0"/>
              </a:rPr>
              <a:t> — це вірш, що складається з п’яти рядків.</a:t>
            </a:r>
          </a:p>
          <a:p>
            <a:r>
              <a:rPr lang="uk-UA" b="1" i="1" dirty="0">
                <a:latin typeface="Arial Black" panose="020B0A04020102020204" pitchFamily="34" charset="0"/>
                <a:cs typeface="Arial" panose="020B0604020202020204" pitchFamily="34" charset="0"/>
              </a:rPr>
              <a:t>Слово ”</a:t>
            </a:r>
            <a:r>
              <a:rPr lang="uk-UA" b="1" i="1" dirty="0" err="1">
                <a:latin typeface="Arial Black" panose="020B0A04020102020204" pitchFamily="34" charset="0"/>
                <a:cs typeface="Arial" panose="020B0604020202020204" pitchFamily="34" charset="0"/>
              </a:rPr>
              <a:t>сенкан</a:t>
            </a:r>
            <a:r>
              <a:rPr lang="uk-UA" b="1" i="1" dirty="0">
                <a:latin typeface="Arial Black" panose="020B0A04020102020204" pitchFamily="34" charset="0"/>
                <a:cs typeface="Arial" panose="020B0604020202020204" pitchFamily="34" charset="0"/>
              </a:rPr>
              <a:t>” походить від французького слова ”п’ять” і позначає вірш у п’ять рядків.</a:t>
            </a:r>
          </a:p>
          <a:p>
            <a:r>
              <a:rPr lang="uk-UA" b="1" i="1" dirty="0" smtClean="0">
                <a:latin typeface="Arial Black" panose="020B0A04020102020204" pitchFamily="34" charset="0"/>
                <a:cs typeface="Arial" panose="020B0604020202020204" pitchFamily="34" charset="0"/>
              </a:rPr>
              <a:t>1</a:t>
            </a:r>
            <a:r>
              <a:rPr lang="uk-UA" b="1" i="1" dirty="0">
                <a:latin typeface="Arial Black" panose="020B0A04020102020204" pitchFamily="34" charset="0"/>
                <a:cs typeface="Arial" panose="020B0604020202020204" pitchFamily="34" charset="0"/>
              </a:rPr>
              <a:t>. Перший рядок має містити слово, яке позначає тему (звичайно, це іменник)</a:t>
            </a:r>
          </a:p>
          <a:p>
            <a:r>
              <a:rPr lang="uk-UA" b="1" i="1" dirty="0">
                <a:latin typeface="Arial Black" panose="020B0A04020102020204" pitchFamily="34" charset="0"/>
                <a:cs typeface="Arial" panose="020B0604020202020204" pitchFamily="34" charset="0"/>
              </a:rPr>
              <a:t>2. Другий рядок – це опис теми, який складається з двох слів (два прикметника)</a:t>
            </a:r>
          </a:p>
          <a:p>
            <a:r>
              <a:rPr lang="uk-UA" b="1" i="1" dirty="0">
                <a:latin typeface="Arial Black" panose="020B0A04020102020204" pitchFamily="34" charset="0"/>
                <a:cs typeface="Arial" panose="020B0604020202020204" pitchFamily="34" charset="0"/>
              </a:rPr>
              <a:t>3. Третій рядок називає дію, пов’язану з темою, і складається з трьох слів (звичайно це дієслова).</a:t>
            </a:r>
          </a:p>
          <a:p>
            <a:r>
              <a:rPr lang="uk-UA" b="1" i="1" dirty="0">
                <a:latin typeface="Arial Black" panose="020B0A04020102020204" pitchFamily="34" charset="0"/>
                <a:cs typeface="Arial" panose="020B0604020202020204" pitchFamily="34" charset="0"/>
              </a:rPr>
              <a:t>4. Четвертий рядок є фразою, яка складається з чотирьох слів і висловлює ставлення до теми, почуття з приводу обговорюваного.</a:t>
            </a:r>
          </a:p>
          <a:p>
            <a:r>
              <a:rPr lang="uk-UA" b="1" i="1" dirty="0">
                <a:latin typeface="Arial Black" panose="020B0A04020102020204" pitchFamily="34" charset="0"/>
                <a:cs typeface="Arial" panose="020B0604020202020204" pitchFamily="34" charset="0"/>
              </a:rPr>
              <a:t>5. Останній рядок складається з одного слова — синоніма до першого слова, в ньому висловлюється сутність теми, ніби робиться підсумок.</a:t>
            </a:r>
          </a:p>
          <a:p>
            <a:endParaRPr lang="uk-UA" dirty="0"/>
          </a:p>
        </p:txBody>
      </p:sp>
      <p:pic>
        <p:nvPicPr>
          <p:cNvPr id="4" name="Рисунок 3"/>
          <p:cNvPicPr>
            <a:picLocks noChangeAspect="1"/>
          </p:cNvPicPr>
          <p:nvPr/>
        </p:nvPicPr>
        <p:blipFill>
          <a:blip r:embed="rId2"/>
          <a:stretch>
            <a:fillRect/>
          </a:stretch>
        </p:blipFill>
        <p:spPr>
          <a:xfrm>
            <a:off x="8953877" y="1995534"/>
            <a:ext cx="3048000" cy="3048000"/>
          </a:xfrm>
          <a:prstGeom prst="rect">
            <a:avLst/>
          </a:prstGeom>
        </p:spPr>
      </p:pic>
    </p:spTree>
    <p:extLst>
      <p:ext uri="{BB962C8B-B14F-4D97-AF65-F5344CB8AC3E}">
        <p14:creationId xmlns:p14="http://schemas.microsoft.com/office/powerpoint/2010/main" val="354445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2290" name="Picture 2" descr="https://naurok.com.ua/uploads/files/91/14362/14643_images/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968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p:txBody>
          <a:bodyPr>
            <a:normAutofit/>
          </a:bodyPr>
          <a:lstStyle/>
          <a:p>
            <a:r>
              <a:rPr lang="uk-UA" sz="3600" dirty="0" smtClean="0">
                <a:solidFill>
                  <a:schemeClr val="bg1"/>
                </a:solidFill>
                <a:latin typeface="Arial Black" panose="020B0A04020102020204" pitchFamily="34" charset="0"/>
              </a:rPr>
              <a:t>Завдання</a:t>
            </a:r>
          </a:p>
          <a:p>
            <a:r>
              <a:rPr lang="uk-UA" sz="3600" dirty="0" smtClean="0">
                <a:solidFill>
                  <a:schemeClr val="bg1"/>
                </a:solidFill>
                <a:latin typeface="Arial Black" panose="020B0A04020102020204" pitchFamily="34" charset="0"/>
              </a:rPr>
              <a:t>Скласти </a:t>
            </a:r>
            <a:r>
              <a:rPr lang="uk-UA" sz="3600" dirty="0" err="1" smtClean="0">
                <a:solidFill>
                  <a:schemeClr val="bg1"/>
                </a:solidFill>
                <a:latin typeface="Arial Black" panose="020B0A04020102020204" pitchFamily="34" charset="0"/>
              </a:rPr>
              <a:t>сенкан</a:t>
            </a:r>
            <a:r>
              <a:rPr lang="uk-UA" sz="3600" dirty="0" smtClean="0">
                <a:solidFill>
                  <a:schemeClr val="bg1"/>
                </a:solidFill>
                <a:latin typeface="Arial Black" panose="020B0A04020102020204" pitchFamily="34" charset="0"/>
              </a:rPr>
              <a:t> до теми «Критичне мислення»</a:t>
            </a:r>
            <a:endParaRPr lang="uk-UA"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038201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normAutofit/>
          </a:bodyPr>
          <a:lstStyle/>
          <a:p>
            <a:r>
              <a:rPr lang="uk-UA" sz="2400" dirty="0" smtClean="0">
                <a:solidFill>
                  <a:schemeClr val="bg1"/>
                </a:solidFill>
                <a:latin typeface="Arial Black" panose="020B0A04020102020204" pitchFamily="34" charset="0"/>
              </a:rPr>
              <a:t>Іменник – мислення</a:t>
            </a:r>
          </a:p>
          <a:p>
            <a:r>
              <a:rPr lang="uk-UA" sz="2400" dirty="0" smtClean="0">
                <a:solidFill>
                  <a:schemeClr val="bg1"/>
                </a:solidFill>
                <a:latin typeface="Arial Black" panose="020B0A04020102020204" pitchFamily="34" charset="0"/>
              </a:rPr>
              <a:t>2 прикметники – багатогранне, логічне</a:t>
            </a:r>
          </a:p>
          <a:p>
            <a:r>
              <a:rPr lang="uk-UA" sz="2400" dirty="0" smtClean="0">
                <a:solidFill>
                  <a:schemeClr val="bg1"/>
                </a:solidFill>
                <a:latin typeface="Arial Black" panose="020B0A04020102020204" pitchFamily="34" charset="0"/>
              </a:rPr>
              <a:t>3 дієслова –допомагає, функціонує, розвиває</a:t>
            </a:r>
          </a:p>
          <a:p>
            <a:r>
              <a:rPr lang="uk-UA" sz="2400" dirty="0" smtClean="0">
                <a:solidFill>
                  <a:schemeClr val="bg1"/>
                </a:solidFill>
                <a:latin typeface="Arial Black" panose="020B0A04020102020204" pitchFamily="34" charset="0"/>
              </a:rPr>
              <a:t>Фраза з 4х слів – мислення допомагає людині жити</a:t>
            </a:r>
          </a:p>
          <a:p>
            <a:r>
              <a:rPr lang="uk-UA" sz="2400" dirty="0" smtClean="0">
                <a:solidFill>
                  <a:schemeClr val="bg1"/>
                </a:solidFill>
                <a:latin typeface="Arial Black" panose="020B0A04020102020204" pitchFamily="34" charset="0"/>
              </a:rPr>
              <a:t>Синонім - думка</a:t>
            </a:r>
          </a:p>
          <a:p>
            <a:endParaRPr lang="uk-UA"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928869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825726" y="272143"/>
            <a:ext cx="8534400" cy="3615267"/>
          </a:xfrm>
        </p:spPr>
        <p:txBody>
          <a:bodyPr>
            <a:normAutofit/>
          </a:bodyPr>
          <a:lstStyle/>
          <a:p>
            <a:r>
              <a:rPr lang="uk-UA" sz="2800" b="1" dirty="0" smtClean="0">
                <a:solidFill>
                  <a:schemeClr val="bg1"/>
                </a:solidFill>
                <a:latin typeface="Arial Black" panose="020B0A04020102020204" pitchFamily="34" charset="0"/>
                <a:cs typeface="Times New Roman" panose="02020603050405020304" pitchFamily="18" charset="0"/>
              </a:rPr>
              <a:t>ІІІ фаза «РЕФЛЕКСІЯ»</a:t>
            </a:r>
            <a:endParaRPr lang="uk-UA" sz="2800" b="1" dirty="0">
              <a:solidFill>
                <a:schemeClr val="bg1"/>
              </a:solidFill>
              <a:latin typeface="Arial Black" panose="020B0A04020102020204" pitchFamily="34" charset="0"/>
              <a:cs typeface="Times New Roman" panose="02020603050405020304" pitchFamily="18" charset="0"/>
            </a:endParaRPr>
          </a:p>
        </p:txBody>
      </p:sp>
      <p:sp>
        <p:nvSpPr>
          <p:cNvPr id="4" name="Прямокутник 3"/>
          <p:cNvSpPr/>
          <p:nvPr/>
        </p:nvSpPr>
        <p:spPr>
          <a:xfrm>
            <a:off x="1240969" y="2414903"/>
            <a:ext cx="10406743" cy="3358868"/>
          </a:xfrm>
          <a:prstGeom prst="rect">
            <a:avLst/>
          </a:prstGeom>
        </p:spPr>
        <p:txBody>
          <a:bodyPr wrap="square">
            <a:spAutoFit/>
          </a:bodyPr>
          <a:lstStyle/>
          <a:p>
            <a:pPr>
              <a:lnSpc>
                <a:spcPct val="150000"/>
              </a:lnSpc>
            </a:pPr>
            <a:r>
              <a:rPr lang="uk-UA" sz="2400" dirty="0">
                <a:solidFill>
                  <a:srgbClr val="000000"/>
                </a:solidFill>
                <a:latin typeface="Arial Black" panose="020B0A04020102020204" pitchFamily="34" charset="0"/>
                <a:ea typeface="Times New Roman" panose="02020603050405020304" pitchFamily="18" charset="0"/>
              </a:rPr>
              <a:t>«Рефлексія» (від </a:t>
            </a:r>
            <a:r>
              <a:rPr lang="uk-UA" sz="2400" dirty="0" err="1">
                <a:solidFill>
                  <a:srgbClr val="000000"/>
                </a:solidFill>
                <a:latin typeface="Arial Black" panose="020B0A04020102020204" pitchFamily="34" charset="0"/>
                <a:ea typeface="Times New Roman" panose="02020603050405020304" pitchFamily="18" charset="0"/>
              </a:rPr>
              <a:t>пізньолатинського</a:t>
            </a:r>
            <a:r>
              <a:rPr lang="uk-UA" sz="2400" dirty="0">
                <a:solidFill>
                  <a:srgbClr val="000000"/>
                </a:solidFill>
                <a:latin typeface="Arial Black" panose="020B0A04020102020204" pitchFamily="34" charset="0"/>
                <a:ea typeface="Times New Roman" panose="02020603050405020304" pitchFamily="18" charset="0"/>
              </a:rPr>
              <a:t> </a:t>
            </a:r>
            <a:r>
              <a:rPr lang="uk-UA" sz="2400" dirty="0" err="1">
                <a:solidFill>
                  <a:srgbClr val="000000"/>
                </a:solidFill>
                <a:latin typeface="Arial Black" panose="020B0A04020102020204" pitchFamily="34" charset="0"/>
                <a:ea typeface="Times New Roman" panose="02020603050405020304" pitchFamily="18" charset="0"/>
              </a:rPr>
              <a:t>гейехо</a:t>
            </a:r>
            <a:r>
              <a:rPr lang="uk-UA" sz="2400" dirty="0">
                <a:solidFill>
                  <a:srgbClr val="000000"/>
                </a:solidFill>
                <a:latin typeface="Arial Black" panose="020B0A04020102020204" pitchFamily="34" charset="0"/>
                <a:ea typeface="Times New Roman" panose="02020603050405020304" pitchFamily="18" charset="0"/>
              </a:rPr>
              <a:t> - повернення назад) - буквально: роздуми, самоспостереження. Рефлексія на уроці —це розмірковування про те, як здійснювався процес набуття нових знань, про те, як нове приєднувалося до вже відомого, про те, яку особисту цінність має набута інформація</a:t>
            </a:r>
            <a:endParaRPr lang="uk-UA" sz="2400" dirty="0">
              <a:latin typeface="Arial Black" panose="020B0A04020102020204" pitchFamily="34" charset="0"/>
            </a:endParaRPr>
          </a:p>
        </p:txBody>
      </p:sp>
      <p:pic>
        <p:nvPicPr>
          <p:cNvPr id="2" name="Рисунок 1"/>
          <p:cNvPicPr>
            <a:picLocks noChangeAspect="1"/>
          </p:cNvPicPr>
          <p:nvPr/>
        </p:nvPicPr>
        <p:blipFill>
          <a:blip r:embed="rId2"/>
          <a:stretch>
            <a:fillRect/>
          </a:stretch>
        </p:blipFill>
        <p:spPr>
          <a:xfrm>
            <a:off x="6938304" y="176667"/>
            <a:ext cx="3545609" cy="2319545"/>
          </a:xfrm>
          <a:prstGeom prst="rect">
            <a:avLst/>
          </a:prstGeom>
        </p:spPr>
      </p:pic>
    </p:spTree>
    <p:extLst>
      <p:ext uri="{BB962C8B-B14F-4D97-AF65-F5344CB8AC3E}">
        <p14:creationId xmlns:p14="http://schemas.microsoft.com/office/powerpoint/2010/main" val="19317711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402771" y="696663"/>
            <a:ext cx="11527971" cy="5632311"/>
          </a:xfrm>
          <a:prstGeom prst="rect">
            <a:avLst/>
          </a:prstGeom>
        </p:spPr>
        <p:txBody>
          <a:bodyPr wrap="square">
            <a:spAutoFit/>
          </a:bodyPr>
          <a:lstStyle/>
          <a:p>
            <a:pPr algn="ctr">
              <a:lnSpc>
                <a:spcPct val="150000"/>
              </a:lnSpc>
              <a:spcAft>
                <a:spcPts val="0"/>
              </a:spcAft>
            </a:pPr>
            <a:r>
              <a:rPr lang="uk-UA" sz="4400" b="1" dirty="0" smtClean="0">
                <a:solidFill>
                  <a:srgbClr val="C00000"/>
                </a:solidFill>
                <a:latin typeface="Times New Roman" panose="02020603050405020304" pitchFamily="18" charset="0"/>
                <a:ea typeface="Times New Roman" panose="02020603050405020304" pitchFamily="18" charset="0"/>
              </a:rPr>
              <a:t>Прийом </a:t>
            </a:r>
            <a:r>
              <a:rPr lang="uk-UA" sz="4400" b="1" dirty="0" err="1" smtClean="0">
                <a:solidFill>
                  <a:srgbClr val="C00000"/>
                </a:solidFill>
                <a:latin typeface="Times New Roman" panose="02020603050405020304" pitchFamily="18" charset="0"/>
                <a:ea typeface="Times New Roman" panose="02020603050405020304" pitchFamily="18" charset="0"/>
              </a:rPr>
              <a:t>“Діаграма</a:t>
            </a:r>
            <a:r>
              <a:rPr lang="uk-UA" sz="4400" b="1" dirty="0" smtClean="0">
                <a:solidFill>
                  <a:srgbClr val="C00000"/>
                </a:solidFill>
                <a:latin typeface="Times New Roman" panose="02020603050405020304" pitchFamily="18" charset="0"/>
                <a:ea typeface="Times New Roman" panose="02020603050405020304" pitchFamily="18" charset="0"/>
              </a:rPr>
              <a:t> ВЕНА”</a:t>
            </a:r>
          </a:p>
          <a:p>
            <a:pPr algn="just">
              <a:lnSpc>
                <a:spcPct val="150000"/>
              </a:lnSpc>
              <a:spcAft>
                <a:spcPts val="0"/>
              </a:spcAft>
            </a:pPr>
            <a:r>
              <a:rPr lang="uk-UA" sz="2800" b="1" dirty="0" smtClean="0">
                <a:solidFill>
                  <a:srgbClr val="C00000"/>
                </a:solidFill>
                <a:latin typeface="Times New Roman" panose="02020603050405020304" pitchFamily="18" charset="0"/>
                <a:ea typeface="Times New Roman" panose="02020603050405020304" pitchFamily="18" charset="0"/>
              </a:rPr>
              <a:t> </a:t>
            </a:r>
            <a:r>
              <a:rPr lang="uk-UA" sz="2800" b="1" dirty="0">
                <a:solidFill>
                  <a:schemeClr val="bg1"/>
                </a:solidFill>
                <a:latin typeface="Times New Roman" panose="02020603050405020304" pitchFamily="18" charset="0"/>
                <a:ea typeface="Times New Roman" panose="02020603050405020304" pitchFamily="18" charset="0"/>
              </a:rPr>
              <a:t>будується на двох або трьох великих колах, що частково накладаються одне на одне так, що посередині утворюється спільний простір. Вона може бути використана для протиставлення ідей та показати, як вони збігаються, а також для визначення спільних і відмінних рис. Введені діаграми англійським </a:t>
            </a:r>
            <a:r>
              <a:rPr lang="uk-UA" sz="2800" b="1" dirty="0" err="1">
                <a:solidFill>
                  <a:schemeClr val="bg1"/>
                </a:solidFill>
                <a:latin typeface="Times New Roman" panose="02020603050405020304" pitchFamily="18" charset="0"/>
                <a:ea typeface="Times New Roman" panose="02020603050405020304" pitchFamily="18" charset="0"/>
              </a:rPr>
              <a:t>логіком</a:t>
            </a:r>
            <a:r>
              <a:rPr lang="uk-UA" sz="2800" b="1" dirty="0">
                <a:solidFill>
                  <a:schemeClr val="bg1"/>
                </a:solidFill>
                <a:latin typeface="Times New Roman" panose="02020603050405020304" pitchFamily="18" charset="0"/>
                <a:ea typeface="Times New Roman" panose="02020603050405020304" pitchFamily="18" charset="0"/>
              </a:rPr>
              <a:t> Джоном </a:t>
            </a:r>
            <a:r>
              <a:rPr lang="uk-UA" sz="2800" b="1" dirty="0" err="1">
                <a:solidFill>
                  <a:schemeClr val="bg1"/>
                </a:solidFill>
                <a:latin typeface="Times New Roman" panose="02020603050405020304" pitchFamily="18" charset="0"/>
                <a:ea typeface="Times New Roman" panose="02020603050405020304" pitchFamily="18" charset="0"/>
              </a:rPr>
              <a:t>Венном</a:t>
            </a:r>
            <a:r>
              <a:rPr lang="uk-UA" sz="2800" b="1" dirty="0">
                <a:solidFill>
                  <a:schemeClr val="bg1"/>
                </a:solidFill>
                <a:latin typeface="Times New Roman" panose="02020603050405020304" pitchFamily="18" charset="0"/>
                <a:ea typeface="Times New Roman" panose="02020603050405020304" pitchFamily="18" charset="0"/>
              </a:rPr>
              <a:t>. Приклад відповіді на завдання: «</a:t>
            </a:r>
            <a:r>
              <a:rPr lang="uk-UA" sz="2800" b="1" dirty="0" err="1">
                <a:solidFill>
                  <a:schemeClr val="bg1"/>
                </a:solidFill>
                <a:latin typeface="Times New Roman" panose="02020603050405020304" pitchFamily="18" charset="0"/>
                <a:ea typeface="Times New Roman" panose="02020603050405020304" pitchFamily="18" charset="0"/>
              </a:rPr>
              <a:t>Погрупувати</a:t>
            </a:r>
            <a:r>
              <a:rPr lang="uk-UA" sz="2800" b="1" dirty="0">
                <a:solidFill>
                  <a:schemeClr val="bg1"/>
                </a:solidFill>
                <a:latin typeface="Times New Roman" panose="02020603050405020304" pitchFamily="18" charset="0"/>
                <a:ea typeface="Times New Roman" panose="02020603050405020304" pitchFamily="18" charset="0"/>
              </a:rPr>
              <a:t> запропоновані міста по даних ознаках, скласти  діаграму Венна» :</a:t>
            </a:r>
          </a:p>
        </p:txBody>
      </p:sp>
    </p:spTree>
    <p:extLst>
      <p:ext uri="{BB962C8B-B14F-4D97-AF65-F5344CB8AC3E}">
        <p14:creationId xmlns:p14="http://schemas.microsoft.com/office/powerpoint/2010/main" val="3643396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5" name="Рисунок 4"/>
          <p:cNvPicPr>
            <a:picLocks noChangeAspect="1"/>
          </p:cNvPicPr>
          <p:nvPr/>
        </p:nvPicPr>
        <p:blipFill>
          <a:blip r:embed="rId2" cstate="print"/>
          <a:stretch>
            <a:fillRect/>
          </a:stretch>
        </p:blipFill>
        <p:spPr>
          <a:xfrm>
            <a:off x="1725745" y="189518"/>
            <a:ext cx="9829082" cy="6409455"/>
          </a:xfrm>
          <a:prstGeom prst="rect">
            <a:avLst/>
          </a:prstGeom>
        </p:spPr>
      </p:pic>
    </p:spTree>
    <p:extLst>
      <p:ext uri="{BB962C8B-B14F-4D97-AF65-F5344CB8AC3E}">
        <p14:creationId xmlns:p14="http://schemas.microsoft.com/office/powerpoint/2010/main" val="15756393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925286" y="450894"/>
            <a:ext cx="6096000" cy="2958502"/>
          </a:xfrm>
          <a:prstGeom prst="rect">
            <a:avLst/>
          </a:prstGeom>
        </p:spPr>
        <p:txBody>
          <a:bodyPr>
            <a:spAutoFit/>
          </a:bodyPr>
          <a:lstStyle/>
          <a:p>
            <a:pPr algn="just">
              <a:lnSpc>
                <a:spcPct val="150000"/>
              </a:lnSpc>
              <a:spcAft>
                <a:spcPts val="0"/>
              </a:spcAft>
            </a:pPr>
            <a:r>
              <a:rPr lang="uk-UA" sz="3200" dirty="0">
                <a:solidFill>
                  <a:srgbClr val="000000"/>
                </a:solidFill>
                <a:latin typeface="Times New Roman" panose="02020603050405020304" pitchFamily="18" charset="0"/>
                <a:ea typeface="Times New Roman" panose="02020603050405020304" pitchFamily="18" charset="0"/>
              </a:rPr>
              <a:t>Відповіді :</a:t>
            </a:r>
            <a:endParaRPr lang="uk-UA" sz="3200" dirty="0">
              <a:latin typeface="Times New Roman" panose="02020603050405020304" pitchFamily="18" charset="0"/>
              <a:ea typeface="Times New Roman" panose="02020603050405020304" pitchFamily="18" charset="0"/>
            </a:endParaRPr>
          </a:p>
          <a:p>
            <a:pPr algn="just">
              <a:lnSpc>
                <a:spcPct val="150000"/>
              </a:lnSpc>
              <a:spcAft>
                <a:spcPts val="0"/>
              </a:spcAft>
            </a:pPr>
            <a:r>
              <a:rPr lang="uk-UA" sz="3200" dirty="0">
                <a:solidFill>
                  <a:srgbClr val="000000"/>
                </a:solidFill>
                <a:latin typeface="Times New Roman" panose="02020603050405020304" pitchFamily="18" charset="0"/>
                <a:ea typeface="Times New Roman" panose="02020603050405020304" pitchFamily="18" charset="0"/>
              </a:rPr>
              <a:t>А, Б – Київ, Дніпропетровськ</a:t>
            </a:r>
            <a:endParaRPr lang="uk-UA" sz="3200" dirty="0">
              <a:latin typeface="Times New Roman" panose="02020603050405020304" pitchFamily="18" charset="0"/>
              <a:ea typeface="Times New Roman" panose="02020603050405020304" pitchFamily="18" charset="0"/>
            </a:endParaRPr>
          </a:p>
          <a:p>
            <a:pPr algn="just">
              <a:lnSpc>
                <a:spcPct val="150000"/>
              </a:lnSpc>
              <a:spcAft>
                <a:spcPts val="0"/>
              </a:spcAft>
            </a:pPr>
            <a:r>
              <a:rPr lang="uk-UA" sz="3200" dirty="0">
                <a:solidFill>
                  <a:srgbClr val="000000"/>
                </a:solidFill>
                <a:latin typeface="Times New Roman" panose="02020603050405020304" pitchFamily="18" charset="0"/>
                <a:ea typeface="Times New Roman" panose="02020603050405020304" pitchFamily="18" charset="0"/>
              </a:rPr>
              <a:t>В, Г – Запоріжжя, Херсон</a:t>
            </a:r>
            <a:endParaRPr lang="uk-UA" sz="3200" dirty="0">
              <a:latin typeface="Times New Roman" panose="02020603050405020304" pitchFamily="18" charset="0"/>
              <a:ea typeface="Times New Roman" panose="02020603050405020304" pitchFamily="18" charset="0"/>
            </a:endParaRPr>
          </a:p>
          <a:p>
            <a:pPr algn="just">
              <a:lnSpc>
                <a:spcPct val="150000"/>
              </a:lnSpc>
              <a:spcAft>
                <a:spcPts val="0"/>
              </a:spcAft>
            </a:pPr>
            <a:r>
              <a:rPr lang="uk-UA" sz="3200" dirty="0">
                <a:solidFill>
                  <a:srgbClr val="000000"/>
                </a:solidFill>
                <a:latin typeface="Times New Roman" panose="02020603050405020304" pitchFamily="18" charset="0"/>
                <a:ea typeface="Times New Roman" panose="02020603050405020304" pitchFamily="18" charset="0"/>
              </a:rPr>
              <a:t>Д, Е – Харків, Донецьк </a:t>
            </a:r>
            <a:endParaRPr lang="uk-UA" sz="3200" dirty="0">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5864948" y="2018923"/>
            <a:ext cx="5732838" cy="4030536"/>
          </a:xfrm>
          <a:prstGeom prst="rect">
            <a:avLst/>
          </a:prstGeom>
        </p:spPr>
      </p:pic>
    </p:spTree>
    <p:extLst>
      <p:ext uri="{BB962C8B-B14F-4D97-AF65-F5344CB8AC3E}">
        <p14:creationId xmlns:p14="http://schemas.microsoft.com/office/powerpoint/2010/main" val="1448997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ісце для вмісту 3"/>
          <p:cNvGraphicFramePr>
            <a:graphicFrameLocks noGrp="1"/>
          </p:cNvGraphicFramePr>
          <p:nvPr>
            <p:ph idx="1"/>
            <p:extLst>
              <p:ext uri="{D42A27DB-BD31-4B8C-83A1-F6EECF244321}">
                <p14:modId xmlns:p14="http://schemas.microsoft.com/office/powerpoint/2010/main" val="1660841182"/>
              </p:ext>
            </p:extLst>
          </p:nvPr>
        </p:nvGraphicFramePr>
        <p:xfrm>
          <a:off x="2447107" y="792478"/>
          <a:ext cx="6278881" cy="3744690"/>
        </p:xfrm>
        <a:graphic>
          <a:graphicData uri="http://schemas.openxmlformats.org/drawingml/2006/table">
            <a:tbl>
              <a:tblPr firstRow="1" firstCol="1" bandRow="1"/>
              <a:tblGrid>
                <a:gridCol w="2092525">
                  <a:extLst>
                    <a:ext uri="{9D8B030D-6E8A-4147-A177-3AD203B41FA5}">
                      <a16:colId xmlns:a16="http://schemas.microsoft.com/office/drawing/2014/main" val="3698075953"/>
                    </a:ext>
                  </a:extLst>
                </a:gridCol>
                <a:gridCol w="2093178">
                  <a:extLst>
                    <a:ext uri="{9D8B030D-6E8A-4147-A177-3AD203B41FA5}">
                      <a16:colId xmlns:a16="http://schemas.microsoft.com/office/drawing/2014/main" val="2975112353"/>
                    </a:ext>
                  </a:extLst>
                </a:gridCol>
                <a:gridCol w="2093178">
                  <a:extLst>
                    <a:ext uri="{9D8B030D-6E8A-4147-A177-3AD203B41FA5}">
                      <a16:colId xmlns:a16="http://schemas.microsoft.com/office/drawing/2014/main" val="961828831"/>
                    </a:ext>
                  </a:extLst>
                </a:gridCol>
              </a:tblGrid>
              <a:tr h="576105">
                <a:tc>
                  <a:txBody>
                    <a:bodyPr/>
                    <a:lstStyle/>
                    <a:p>
                      <a:pPr>
                        <a:lnSpc>
                          <a:spcPct val="107000"/>
                        </a:lnSpc>
                        <a:spcAft>
                          <a:spcPts val="0"/>
                        </a:spcAft>
                      </a:pPr>
                      <a:r>
                        <a:rPr lang="uk-UA" sz="14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Роберт Скотт</a:t>
                      </a:r>
                      <a:endPar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Лінії порівняння</a:t>
                      </a:r>
                      <a:endPar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Руаль Амундсен</a:t>
                      </a:r>
                      <a:endPar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16861"/>
                  </a:ext>
                </a:extLst>
              </a:tr>
              <a:tr h="288054">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Команда</a:t>
                      </a:r>
                      <a:endPar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17140"/>
                  </a:ext>
                </a:extLst>
              </a:tr>
              <a:tr h="864159">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Спорядження, підготовка до експедиції</a:t>
                      </a:r>
                      <a:endPar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72788"/>
                  </a:ext>
                </a:extLst>
              </a:tr>
              <a:tr h="288054">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Досвід</a:t>
                      </a:r>
                      <a:endPar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494212"/>
                  </a:ext>
                </a:extLst>
              </a:tr>
              <a:tr h="576105">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Спосіб пересування</a:t>
                      </a:r>
                      <a:endPar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786746"/>
                  </a:ext>
                </a:extLst>
              </a:tr>
              <a:tr h="576105">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Терміни експедиції</a:t>
                      </a:r>
                      <a:endPar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421315"/>
                  </a:ext>
                </a:extLst>
              </a:tr>
              <a:tr h="288054">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Погодні умови</a:t>
                      </a:r>
                      <a:endPar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641360"/>
                  </a:ext>
                </a:extLst>
              </a:tr>
              <a:tr h="288054">
                <a:tc>
                  <a:txBody>
                    <a:bodyPr/>
                    <a:lstStyle/>
                    <a:p>
                      <a:pPr>
                        <a:lnSpc>
                          <a:spcPct val="107000"/>
                        </a:lnSpc>
                        <a:spcAft>
                          <a:spcPts val="0"/>
                        </a:spcAft>
                      </a:pPr>
                      <a:r>
                        <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Успіх</a:t>
                      </a:r>
                      <a:endParaRPr lang="uk-U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679794"/>
                  </a:ext>
                </a:extLst>
              </a:tr>
            </a:tbl>
          </a:graphicData>
        </a:graphic>
      </p:graphicFrame>
      <p:sp>
        <p:nvSpPr>
          <p:cNvPr id="5" name="Rectangle 1"/>
          <p:cNvSpPr>
            <a:spLocks noChangeArrowheads="1"/>
          </p:cNvSpPr>
          <p:nvPr/>
        </p:nvSpPr>
        <p:spPr bwMode="auto">
          <a:xfrm>
            <a:off x="1602377" y="44474"/>
            <a:ext cx="67230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2200" b="1" i="0" u="none" strike="noStrike" cap="none" normalizeH="0" baseline="0" dirty="0" smtClean="0">
                <a:ln>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            Діаграма Вена</a:t>
            </a:r>
            <a:endParaRPr kumimoji="0" lang="uk-UA" altLang="uk-UA" sz="800" b="0" i="0" u="none" strike="noStrike" cap="none" normalizeH="0" baseline="0" dirty="0" smtClean="0">
              <a:ln>
                <a:noFill/>
              </a:ln>
              <a:solidFill>
                <a:schemeClr val="bg1"/>
              </a:solidFill>
              <a:effectLst/>
              <a:latin typeface="Arial Black" panose="020B0A04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pic>
        <p:nvPicPr>
          <p:cNvPr id="6" name="Рисунок 5" descr="https://img2.freepng.ru/20180321/rlw/kisspng-venn-diagram-template-microsoft-word-umbrella-diagram-template-5ab29636194dd8.385402171521653302103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5446" y="4650377"/>
            <a:ext cx="2546577" cy="1943689"/>
          </a:xfrm>
          <a:prstGeom prst="rect">
            <a:avLst/>
          </a:prstGeom>
          <a:noFill/>
          <a:ln>
            <a:noFill/>
          </a:ln>
        </p:spPr>
      </p:pic>
    </p:spTree>
    <p:extLst>
      <p:ext uri="{BB962C8B-B14F-4D97-AF65-F5344CB8AC3E}">
        <p14:creationId xmlns:p14="http://schemas.microsoft.com/office/powerpoint/2010/main" val="34917604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747586" y="115431"/>
            <a:ext cx="10053198" cy="5198954"/>
          </a:xfrm>
        </p:spPr>
        <p:txBody>
          <a:bodyPr>
            <a:noAutofit/>
          </a:bodyPr>
          <a:lstStyle/>
          <a:p>
            <a:pPr marL="0" indent="0" algn="ctr">
              <a:lnSpc>
                <a:spcPct val="120000"/>
              </a:lnSpc>
              <a:buNone/>
            </a:pPr>
            <a:r>
              <a:rPr lang="uk-UA" sz="3200" b="1" dirty="0" smtClean="0">
                <a:solidFill>
                  <a:schemeClr val="bg1"/>
                </a:solidFill>
                <a:latin typeface="Arial Black" panose="020B0A04020102020204" pitchFamily="34" charset="0"/>
                <a:cs typeface="Times New Roman" panose="02020603050405020304" pitchFamily="18" charset="0"/>
              </a:rPr>
              <a:t>Метод «СЮРПРИЗ»</a:t>
            </a:r>
          </a:p>
          <a:p>
            <a:pPr>
              <a:lnSpc>
                <a:spcPct val="120000"/>
              </a:lnSpc>
            </a:pPr>
            <a:r>
              <a:rPr lang="uk-UA" b="1" dirty="0" smtClean="0">
                <a:solidFill>
                  <a:schemeClr val="bg1"/>
                </a:solidFill>
                <a:latin typeface="Arial Black" panose="020B0A04020102020204" pitchFamily="34" charset="0"/>
                <a:cs typeface="Times New Roman" panose="02020603050405020304" pitchFamily="18" charset="0"/>
              </a:rPr>
              <a:t>Це метод етапу актуалізації або рефлексії, який дає можливість швидко та цікаво їх провести. Полягає в тому, що до початку уроку вчитель або учень(</a:t>
            </a:r>
            <a:r>
              <a:rPr lang="uk-UA" b="1" dirty="0" err="1" smtClean="0">
                <a:solidFill>
                  <a:schemeClr val="bg1"/>
                </a:solidFill>
                <a:latin typeface="Arial Black" panose="020B0A04020102020204" pitchFamily="34" charset="0"/>
                <a:cs typeface="Times New Roman" panose="02020603050405020304" pitchFamily="18" charset="0"/>
              </a:rPr>
              <a:t>-ні</a:t>
            </a:r>
            <a:r>
              <a:rPr lang="uk-UA" b="1" dirty="0" smtClean="0">
                <a:solidFill>
                  <a:schemeClr val="bg1"/>
                </a:solidFill>
                <a:latin typeface="Arial Black" panose="020B0A04020102020204" pitchFamily="34" charset="0"/>
                <a:cs typeface="Times New Roman" panose="02020603050405020304" pitchFamily="18" charset="0"/>
              </a:rPr>
              <a:t>) готує(</a:t>
            </a:r>
            <a:r>
              <a:rPr lang="uk-UA" b="1" dirty="0" err="1" smtClean="0">
                <a:solidFill>
                  <a:schemeClr val="bg1"/>
                </a:solidFill>
                <a:latin typeface="Arial Black" panose="020B0A04020102020204" pitchFamily="34" charset="0"/>
                <a:cs typeface="Times New Roman" panose="02020603050405020304" pitchFamily="18" charset="0"/>
              </a:rPr>
              <a:t>-ють</a:t>
            </a:r>
            <a:r>
              <a:rPr lang="uk-UA" b="1" dirty="0" smtClean="0">
                <a:solidFill>
                  <a:schemeClr val="bg1"/>
                </a:solidFill>
                <a:latin typeface="Arial Black" panose="020B0A04020102020204" pitchFamily="34" charset="0"/>
                <a:cs typeface="Times New Roman" panose="02020603050405020304" pitchFamily="18" charset="0"/>
              </a:rPr>
              <a:t>) картки, які в стислій формі ілюструють вивчений матеріал і потребують коментарів. Картки складають в яскраву «чарівну скриньку». Потім учитель(учень) витягає картки, пропонує учням класу навести потрібний коментар.  </a:t>
            </a:r>
            <a:br>
              <a:rPr lang="uk-UA" b="1" dirty="0" smtClean="0">
                <a:solidFill>
                  <a:schemeClr val="bg1"/>
                </a:solidFill>
                <a:latin typeface="Arial Black" panose="020B0A04020102020204" pitchFamily="34" charset="0"/>
                <a:cs typeface="Times New Roman" panose="02020603050405020304" pitchFamily="18" charset="0"/>
              </a:rPr>
            </a:br>
            <a:r>
              <a:rPr lang="uk-UA" b="1" dirty="0" smtClean="0">
                <a:solidFill>
                  <a:schemeClr val="bg1"/>
                </a:solidFill>
                <a:latin typeface="Arial Black" panose="020B0A04020102020204" pitchFamily="34" charset="0"/>
                <a:cs typeface="Times New Roman" panose="02020603050405020304" pitchFamily="18" charset="0"/>
              </a:rPr>
              <a:t>Даний метод надає учителю та учням інформацію про необхідність корекції знань.</a:t>
            </a:r>
          </a:p>
          <a:p>
            <a:pPr>
              <a:lnSpc>
                <a:spcPct val="120000"/>
              </a:lnSpc>
            </a:pPr>
            <a:r>
              <a:rPr lang="uk-UA" sz="1400" b="1" dirty="0">
                <a:solidFill>
                  <a:schemeClr val="bg1"/>
                </a:solidFill>
                <a:latin typeface="Arial Black" panose="020B0A04020102020204" pitchFamily="34" charset="0"/>
                <a:cs typeface="Times New Roman" panose="02020603050405020304" pitchFamily="18" charset="0"/>
              </a:rPr>
              <a:t/>
            </a:r>
            <a:br>
              <a:rPr lang="uk-UA" sz="1400" b="1" dirty="0">
                <a:solidFill>
                  <a:schemeClr val="bg1"/>
                </a:solidFill>
                <a:latin typeface="Arial Black" panose="020B0A04020102020204" pitchFamily="34" charset="0"/>
                <a:cs typeface="Times New Roman" panose="02020603050405020304" pitchFamily="18" charset="0"/>
              </a:rPr>
            </a:br>
            <a:endParaRPr lang="uk-UA" sz="1400" b="1" dirty="0">
              <a:solidFill>
                <a:schemeClr val="bg1"/>
              </a:solidFill>
              <a:latin typeface="Arial Black" panose="020B0A04020102020204" pitchFamily="34" charset="0"/>
            </a:endParaRPr>
          </a:p>
        </p:txBody>
      </p:sp>
      <p:pic>
        <p:nvPicPr>
          <p:cNvPr id="15362" name="Picture 2" descr="https://baby.maudau.com.ua/uploads/product/middle/20210531/Zn4CLfyN.jpg"/>
          <p:cNvPicPr>
            <a:picLocks noChangeAspect="1" noChangeArrowheads="1"/>
          </p:cNvPicPr>
          <p:nvPr/>
        </p:nvPicPr>
        <p:blipFill>
          <a:blip r:embed="rId2" cstate="print"/>
          <a:srcRect/>
          <a:stretch>
            <a:fillRect/>
          </a:stretch>
        </p:blipFill>
        <p:spPr bwMode="auto">
          <a:xfrm>
            <a:off x="6293459" y="4209861"/>
            <a:ext cx="4253828" cy="2498756"/>
          </a:xfrm>
          <a:prstGeom prst="rect">
            <a:avLst/>
          </a:prstGeom>
          <a:noFill/>
        </p:spPr>
      </p:pic>
    </p:spTree>
    <p:extLst>
      <p:ext uri="{BB962C8B-B14F-4D97-AF65-F5344CB8AC3E}">
        <p14:creationId xmlns:p14="http://schemas.microsoft.com/office/powerpoint/2010/main" val="2105979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svitppt.com.ua/images/4/3789/770/img2.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2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1799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2" y="685800"/>
            <a:ext cx="10252373" cy="4076323"/>
          </a:xfrm>
        </p:spPr>
        <p:txBody>
          <a:bodyPr>
            <a:normAutofit/>
          </a:bodyPr>
          <a:lstStyle/>
          <a:p>
            <a:pPr marL="0" indent="0">
              <a:lnSpc>
                <a:spcPct val="120000"/>
              </a:lnSpc>
              <a:buNone/>
            </a:pPr>
            <a:r>
              <a:rPr lang="uk-UA" b="1" dirty="0">
                <a:solidFill>
                  <a:schemeClr val="bg1"/>
                </a:solidFill>
                <a:latin typeface="Arial Black" panose="020B0A04020102020204" pitchFamily="34" charset="0"/>
                <a:cs typeface="Times New Roman" panose="02020603050405020304" pitchFamily="18" charset="0"/>
              </a:rPr>
              <a:t>Приклади завдань, які використовуються </a:t>
            </a:r>
            <a:r>
              <a:rPr lang="uk-UA" b="1" dirty="0" smtClean="0">
                <a:solidFill>
                  <a:schemeClr val="bg1"/>
                </a:solidFill>
                <a:latin typeface="Arial Black" panose="020B0A04020102020204" pitchFamily="34" charset="0"/>
                <a:cs typeface="Times New Roman" panose="02020603050405020304" pitchFamily="18" charset="0"/>
              </a:rPr>
              <a:t>при методі </a:t>
            </a:r>
            <a:r>
              <a:rPr lang="uk-UA" b="1" dirty="0" err="1" smtClean="0">
                <a:solidFill>
                  <a:schemeClr val="bg1"/>
                </a:solidFill>
                <a:latin typeface="Arial Black" panose="020B0A04020102020204" pitchFamily="34" charset="0"/>
                <a:cs typeface="Times New Roman" panose="02020603050405020304" pitchFamily="18" charset="0"/>
              </a:rPr>
              <a:t>“Сюрприз”</a:t>
            </a:r>
            <a:r>
              <a:rPr lang="uk-UA" b="1" dirty="0" smtClean="0">
                <a:solidFill>
                  <a:schemeClr val="bg1"/>
                </a:solidFill>
                <a:latin typeface="Arial Black" panose="020B0A04020102020204" pitchFamily="34" charset="0"/>
                <a:cs typeface="Times New Roman" panose="02020603050405020304" pitchFamily="18" charset="0"/>
              </a:rPr>
              <a:t> </a:t>
            </a:r>
            <a:r>
              <a:rPr lang="uk-UA" b="1" dirty="0">
                <a:solidFill>
                  <a:schemeClr val="bg1"/>
                </a:solidFill>
                <a:latin typeface="Arial Black" panose="020B0A04020102020204" pitchFamily="34" charset="0"/>
                <a:cs typeface="Times New Roman" panose="02020603050405020304" pitchFamily="18" charset="0"/>
              </a:rPr>
              <a:t>з теми «Африка</a:t>
            </a:r>
            <a:r>
              <a:rPr lang="uk-UA" b="1" dirty="0" smtClean="0">
                <a:solidFill>
                  <a:schemeClr val="bg1"/>
                </a:solidFill>
                <a:latin typeface="Arial Black" panose="020B0A04020102020204" pitchFamily="34" charset="0"/>
                <a:cs typeface="Times New Roman" panose="02020603050405020304" pitchFamily="18" charset="0"/>
              </a:rPr>
              <a:t>».</a:t>
            </a:r>
            <a:br>
              <a:rPr lang="uk-UA" b="1" dirty="0" smtClean="0">
                <a:solidFill>
                  <a:schemeClr val="bg1"/>
                </a:solidFill>
                <a:latin typeface="Arial Black" panose="020B0A04020102020204" pitchFamily="34" charset="0"/>
                <a:cs typeface="Times New Roman" panose="02020603050405020304" pitchFamily="18" charset="0"/>
              </a:rPr>
            </a:br>
            <a:r>
              <a:rPr lang="uk-UA" b="1" dirty="0" smtClean="0">
                <a:solidFill>
                  <a:schemeClr val="bg1"/>
                </a:solidFill>
                <a:latin typeface="Arial Black" panose="020B0A04020102020204" pitchFamily="34" charset="0"/>
                <a:cs typeface="Times New Roman" panose="02020603050405020304" pitchFamily="18" charset="0"/>
              </a:rPr>
              <a:t>Географічне положення Африки</a:t>
            </a:r>
            <a:r>
              <a:rPr lang="uk-UA" b="1" dirty="0">
                <a:solidFill>
                  <a:schemeClr val="bg1"/>
                </a:solidFill>
                <a:latin typeface="Arial Black" panose="020B0A04020102020204" pitchFamily="34" charset="0"/>
                <a:cs typeface="Times New Roman" panose="02020603050405020304" pitchFamily="18" charset="0"/>
              </a:rPr>
              <a:t>. Дослідження та освоєння материка:</a:t>
            </a:r>
          </a:p>
          <a:p>
            <a:pPr marL="0" indent="0">
              <a:lnSpc>
                <a:spcPct val="120000"/>
              </a:lnSpc>
              <a:buNone/>
            </a:pPr>
            <a:r>
              <a:rPr lang="uk-UA" b="1" dirty="0" smtClean="0">
                <a:solidFill>
                  <a:schemeClr val="bg1"/>
                </a:solidFill>
                <a:latin typeface="Arial Black" panose="020B0A04020102020204" pitchFamily="34" charset="0"/>
                <a:cs typeface="Times New Roman" panose="02020603050405020304" pitchFamily="18" charset="0"/>
              </a:rPr>
              <a:t>– </a:t>
            </a:r>
            <a:r>
              <a:rPr lang="uk-UA" b="1" dirty="0">
                <a:solidFill>
                  <a:schemeClr val="bg1"/>
                </a:solidFill>
                <a:latin typeface="Arial Black" panose="020B0A04020102020204" pitchFamily="34" charset="0"/>
                <a:cs typeface="Times New Roman" panose="02020603050405020304" pitchFamily="18" charset="0"/>
              </a:rPr>
              <a:t>Рас - </a:t>
            </a:r>
            <a:r>
              <a:rPr lang="uk-UA" b="1" dirty="0" err="1">
                <a:solidFill>
                  <a:schemeClr val="bg1"/>
                </a:solidFill>
                <a:latin typeface="Arial Black" panose="020B0A04020102020204" pitchFamily="34" charset="0"/>
                <a:cs typeface="Times New Roman" panose="02020603050405020304" pitchFamily="18" charset="0"/>
              </a:rPr>
              <a:t>Енгела</a:t>
            </a:r>
            <a:r>
              <a:rPr lang="uk-UA" b="1" dirty="0">
                <a:solidFill>
                  <a:schemeClr val="bg1"/>
                </a:solidFill>
                <a:latin typeface="Arial Black" panose="020B0A04020102020204" pitchFamily="34" charset="0"/>
                <a:cs typeface="Times New Roman" panose="02020603050405020304" pitchFamily="18" charset="0"/>
              </a:rPr>
              <a:t>, Гвінейська, Мадагаскар, Сомалі, екватор, зеніт, «віддзеркалення», Девід </a:t>
            </a:r>
            <a:r>
              <a:rPr lang="uk-UA" b="1" dirty="0" err="1">
                <a:solidFill>
                  <a:schemeClr val="bg1"/>
                </a:solidFill>
                <a:latin typeface="Arial Black" panose="020B0A04020102020204" pitchFamily="34" charset="0"/>
                <a:cs typeface="Times New Roman" panose="02020603050405020304" pitchFamily="18" charset="0"/>
              </a:rPr>
              <a:t>Лівінгстон</a:t>
            </a:r>
            <a:r>
              <a:rPr lang="uk-UA" b="1" dirty="0">
                <a:solidFill>
                  <a:schemeClr val="bg1"/>
                </a:solidFill>
                <a:latin typeface="Arial Black" panose="020B0A04020102020204" pitchFamily="34" charset="0"/>
                <a:cs typeface="Times New Roman" panose="02020603050405020304" pitchFamily="18" charset="0"/>
              </a:rPr>
              <a:t>, Є.П.Ковалевський.</a:t>
            </a:r>
            <a:br>
              <a:rPr lang="uk-UA" b="1" dirty="0">
                <a:solidFill>
                  <a:schemeClr val="bg1"/>
                </a:solidFill>
                <a:latin typeface="Arial Black" panose="020B0A04020102020204" pitchFamily="34" charset="0"/>
                <a:cs typeface="Times New Roman" panose="02020603050405020304" pitchFamily="18" charset="0"/>
              </a:rPr>
            </a:br>
            <a:r>
              <a:rPr lang="uk-UA" b="1" dirty="0" smtClean="0">
                <a:solidFill>
                  <a:schemeClr val="bg1"/>
                </a:solidFill>
                <a:latin typeface="Arial Black" panose="020B0A04020102020204" pitchFamily="34" charset="0"/>
                <a:cs typeface="Times New Roman" panose="02020603050405020304" pitchFamily="18" charset="0"/>
              </a:rPr>
              <a:t>Рельєф </a:t>
            </a:r>
            <a:r>
              <a:rPr lang="uk-UA" b="1" dirty="0">
                <a:solidFill>
                  <a:schemeClr val="bg1"/>
                </a:solidFill>
                <a:latin typeface="Arial Black" panose="020B0A04020102020204" pitchFamily="34" charset="0"/>
                <a:cs typeface="Times New Roman" panose="02020603050405020304" pitchFamily="18" charset="0"/>
              </a:rPr>
              <a:t>Африки:</a:t>
            </a:r>
          </a:p>
          <a:p>
            <a:pPr marL="0" indent="0">
              <a:lnSpc>
                <a:spcPct val="120000"/>
              </a:lnSpc>
              <a:buNone/>
            </a:pPr>
            <a:r>
              <a:rPr lang="uk-UA" b="1" dirty="0" smtClean="0">
                <a:solidFill>
                  <a:schemeClr val="bg1"/>
                </a:solidFill>
                <a:latin typeface="Arial Black" panose="020B0A04020102020204" pitchFamily="34" charset="0"/>
                <a:cs typeface="Times New Roman" panose="02020603050405020304" pitchFamily="18" charset="0"/>
              </a:rPr>
              <a:t>– </a:t>
            </a:r>
            <a:r>
              <a:rPr lang="uk-UA" b="1" dirty="0">
                <a:solidFill>
                  <a:schemeClr val="bg1"/>
                </a:solidFill>
                <a:latin typeface="Arial Black" panose="020B0A04020102020204" pitchFamily="34" charset="0"/>
                <a:cs typeface="Times New Roman" panose="02020603050405020304" pitchFamily="18" charset="0"/>
              </a:rPr>
              <a:t>давня платформа, розлом, Кіліманджаро, рівнини, денудація, Низька Африка, Драконові, </a:t>
            </a:r>
            <a:r>
              <a:rPr lang="uk-UA" b="1" dirty="0" err="1">
                <a:solidFill>
                  <a:schemeClr val="bg1"/>
                </a:solidFill>
                <a:latin typeface="Arial Black" panose="020B0A04020102020204" pitchFamily="34" charset="0"/>
                <a:cs typeface="Times New Roman" panose="02020603050405020304" pitchFamily="18" charset="0"/>
              </a:rPr>
              <a:t>Капські</a:t>
            </a:r>
            <a:r>
              <a:rPr lang="uk-UA" b="1" dirty="0">
                <a:solidFill>
                  <a:schemeClr val="bg1"/>
                </a:solidFill>
                <a:latin typeface="Arial Black" panose="020B0A04020102020204" pitchFamily="34" charset="0"/>
                <a:cs typeface="Times New Roman" panose="02020603050405020304" pitchFamily="18" charset="0"/>
              </a:rPr>
              <a:t>, Атлаські, еолові форми</a:t>
            </a:r>
            <a:r>
              <a:rPr lang="uk-UA" b="1" dirty="0">
                <a:solidFill>
                  <a:schemeClr val="bg1"/>
                </a:solidFill>
                <a:latin typeface="Arial Black" panose="020B0A04020102020204" pitchFamily="34" charset="0"/>
              </a:rPr>
              <a:t>.</a:t>
            </a:r>
          </a:p>
          <a:p>
            <a:endParaRPr lang="uk-UA" b="1" dirty="0">
              <a:solidFill>
                <a:schemeClr val="bg1"/>
              </a:solidFill>
              <a:latin typeface="Arial Black" panose="020B0A04020102020204" pitchFamily="34" charset="0"/>
            </a:endParaRPr>
          </a:p>
        </p:txBody>
      </p:sp>
      <p:pic>
        <p:nvPicPr>
          <p:cNvPr id="2" name="Рисунок 1"/>
          <p:cNvPicPr>
            <a:picLocks noChangeAspect="1"/>
          </p:cNvPicPr>
          <p:nvPr/>
        </p:nvPicPr>
        <p:blipFill>
          <a:blip r:embed="rId2"/>
          <a:stretch>
            <a:fillRect/>
          </a:stretch>
        </p:blipFill>
        <p:spPr>
          <a:xfrm>
            <a:off x="4025774" y="4345661"/>
            <a:ext cx="3473884" cy="2372011"/>
          </a:xfrm>
          <a:prstGeom prst="rect">
            <a:avLst/>
          </a:prstGeom>
        </p:spPr>
      </p:pic>
    </p:spTree>
    <p:extLst>
      <p:ext uri="{BB962C8B-B14F-4D97-AF65-F5344CB8AC3E}">
        <p14:creationId xmlns:p14="http://schemas.microsoft.com/office/powerpoint/2010/main" val="34120323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3670821200"/>
              </p:ext>
            </p:extLst>
          </p:nvPr>
        </p:nvGraphicFramePr>
        <p:xfrm>
          <a:off x="588936" y="3874577"/>
          <a:ext cx="10848813" cy="2479728"/>
        </p:xfrm>
        <a:graphic>
          <a:graphicData uri="http://schemas.openxmlformats.org/drawingml/2006/table">
            <a:tbl>
              <a:tblPr firstRow="1" firstCol="1" lastRow="1" lastCol="1" bandRow="1" bandCol="1">
                <a:tableStyleId>{5C22544A-7EE6-4342-B048-85BDC9FD1C3A}</a:tableStyleId>
              </a:tblPr>
              <a:tblGrid>
                <a:gridCol w="3424156">
                  <a:extLst>
                    <a:ext uri="{9D8B030D-6E8A-4147-A177-3AD203B41FA5}">
                      <a16:colId xmlns:a16="http://schemas.microsoft.com/office/drawing/2014/main" val="1018712275"/>
                    </a:ext>
                  </a:extLst>
                </a:gridCol>
                <a:gridCol w="3772644">
                  <a:extLst>
                    <a:ext uri="{9D8B030D-6E8A-4147-A177-3AD203B41FA5}">
                      <a16:colId xmlns:a16="http://schemas.microsoft.com/office/drawing/2014/main" val="1243452690"/>
                    </a:ext>
                  </a:extLst>
                </a:gridCol>
                <a:gridCol w="3652013">
                  <a:extLst>
                    <a:ext uri="{9D8B030D-6E8A-4147-A177-3AD203B41FA5}">
                      <a16:colId xmlns:a16="http://schemas.microsoft.com/office/drawing/2014/main" val="1498380788"/>
                    </a:ext>
                  </a:extLst>
                </a:gridCol>
              </a:tblGrid>
              <a:tr h="2479728">
                <a:tc>
                  <a:txBody>
                    <a:bodyPr/>
                    <a:lstStyle/>
                    <a:p>
                      <a:pPr algn="ctr">
                        <a:lnSpc>
                          <a:spcPct val="150000"/>
                        </a:lnSpc>
                        <a:spcAft>
                          <a:spcPts val="0"/>
                        </a:spcAft>
                      </a:pPr>
                      <a:r>
                        <a:rPr lang="uk-UA" sz="5400" dirty="0">
                          <a:effectLst/>
                        </a:rPr>
                        <a:t>Що?</a:t>
                      </a:r>
                      <a:endParaRPr lang="uk-UA"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uk-UA" sz="5400" dirty="0">
                          <a:effectLst/>
                        </a:rPr>
                        <a:t>Отже, що?</a:t>
                      </a:r>
                      <a:endParaRPr lang="uk-UA"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uk-UA" sz="5400" dirty="0">
                          <a:effectLst/>
                        </a:rPr>
                        <a:t>Що тепер?</a:t>
                      </a:r>
                      <a:endParaRPr lang="uk-UA" sz="5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19463229"/>
                  </a:ext>
                </a:extLst>
              </a:tr>
            </a:tbl>
          </a:graphicData>
        </a:graphic>
      </p:graphicFrame>
      <p:sp>
        <p:nvSpPr>
          <p:cNvPr id="5" name="Rectangle 1"/>
          <p:cNvSpPr>
            <a:spLocks noChangeArrowheads="1"/>
          </p:cNvSpPr>
          <p:nvPr/>
        </p:nvSpPr>
        <p:spPr bwMode="auto">
          <a:xfrm>
            <a:off x="722609" y="-865672"/>
            <a:ext cx="1098829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uk-UA" altLang="uk-UA" sz="2000" b="1" dirty="0" smtClean="0">
              <a:solidFill>
                <a:srgbClr val="000000"/>
              </a:solidFill>
              <a:latin typeface="Arial Black" pitchFamily="34"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  На  етапі рефлексії доречним є використання стратегії </a:t>
            </a: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36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«Знаємо – Хочемо дізнатися - Дізналися».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В основу стратегії покладено таблицю,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що заповнюється на класній дошці:</a:t>
            </a:r>
            <a:endParaRPr kumimoji="0" lang="uk-UA" altLang="uk-UA" sz="2000" b="1" i="0" u="none" strike="noStrike" cap="none" normalizeH="0" baseline="0" dirty="0" smtClean="0">
              <a:ln>
                <a:noFill/>
              </a:ln>
              <a:solidFill>
                <a:schemeClr val="tx1"/>
              </a:solidFill>
              <a:effectLst/>
              <a:latin typeface="Arial Black"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1 Ставимо питання класу «Які знання ви отримали на  даному уроці?» </a:t>
            </a:r>
            <a:endParaRPr kumimoji="0" lang="uk-UA" altLang="uk-UA" sz="2000" b="1" i="0" u="none" strike="noStrike" cap="none" normalizeH="0" baseline="0" dirty="0" smtClean="0">
              <a:ln>
                <a:noFill/>
              </a:ln>
              <a:solidFill>
                <a:schemeClr val="tx1"/>
              </a:solidFill>
              <a:effectLst/>
              <a:latin typeface="Arial Black"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Відповідь записуємо в колонку «Що?»</a:t>
            </a:r>
            <a:endParaRPr kumimoji="0" lang="uk-UA" altLang="uk-UA" sz="2000" b="1" i="0" u="none" strike="noStrike" cap="none" normalizeH="0" baseline="0" dirty="0" smtClean="0">
              <a:ln>
                <a:noFill/>
              </a:ln>
              <a:solidFill>
                <a:schemeClr val="tx1"/>
              </a:solidFill>
              <a:effectLst/>
              <a:latin typeface="Arial Black"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2 «Чому ці знання важливі ?»    Відповідь записуємо в колонку «Отже, що?»</a:t>
            </a:r>
            <a:endParaRPr kumimoji="0" lang="uk-UA" altLang="uk-UA" sz="2000" b="1" i="0" u="none" strike="noStrike" cap="none" normalizeH="0" baseline="0" dirty="0" smtClean="0">
              <a:ln>
                <a:noFill/>
              </a:ln>
              <a:solidFill>
                <a:schemeClr val="tx1"/>
              </a:solidFill>
              <a:effectLst/>
              <a:latin typeface="Arial Black"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2000" b="1" i="0" u="none" strike="noStrike" cap="none" normalizeH="0" baseline="0" dirty="0" smtClean="0">
                <a:ln>
                  <a:noFill/>
                </a:ln>
                <a:solidFill>
                  <a:srgbClr val="000000"/>
                </a:solidFill>
                <a:effectLst/>
                <a:latin typeface="Arial Black" pitchFamily="34" charset="0"/>
                <a:ea typeface="Times New Roman" panose="02020603050405020304" pitchFamily="18" charset="0"/>
                <a:cs typeface="Times New Roman" panose="02020603050405020304" pitchFamily="18" charset="0"/>
              </a:rPr>
              <a:t>3 «Як можна використати дані знання ?»    Відповідь записуємо в колонку «Що тепер?»</a:t>
            </a:r>
            <a:endParaRPr kumimoji="0" lang="uk-UA" altLang="uk-UA" sz="2000" b="1" i="0" u="none" strike="noStrike" cap="none" normalizeH="0" baseline="0" dirty="0" smtClean="0">
              <a:ln>
                <a:noFill/>
              </a:ln>
              <a:solidFill>
                <a:schemeClr val="tx1"/>
              </a:solidFill>
              <a:effectLst/>
              <a:latin typeface="Arial Black" pitchFamily="34" charset="0"/>
              <a:cs typeface="Times New Roman" panose="02020603050405020304" pitchFamily="18" charset="0"/>
            </a:endParaRPr>
          </a:p>
        </p:txBody>
      </p:sp>
    </p:spTree>
    <p:extLst>
      <p:ext uri="{BB962C8B-B14F-4D97-AF65-F5344CB8AC3E}">
        <p14:creationId xmlns:p14="http://schemas.microsoft.com/office/powerpoint/2010/main" val="11970472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638676" y="88272"/>
            <a:ext cx="8757593" cy="2519127"/>
          </a:xfrm>
        </p:spPr>
        <p:txBody>
          <a:bodyPr>
            <a:normAutofit lnSpcReduction="10000"/>
          </a:bodyPr>
          <a:lstStyle/>
          <a:p>
            <a:pPr marL="0" indent="0" algn="ctr">
              <a:buNone/>
            </a:pPr>
            <a:endParaRPr lang="uk-UA" sz="4400" b="1" dirty="0" smtClean="0">
              <a:solidFill>
                <a:schemeClr val="bg1"/>
              </a:solidFill>
              <a:latin typeface="Arial Black" panose="020B0A04020102020204" pitchFamily="34" charset="0"/>
              <a:cs typeface="Times New Roman" panose="02020603050405020304" pitchFamily="18" charset="0"/>
            </a:endParaRPr>
          </a:p>
          <a:p>
            <a:pPr marL="0" indent="0" algn="ctr">
              <a:buNone/>
            </a:pPr>
            <a:endParaRPr lang="uk-UA" sz="4400" b="1" dirty="0" smtClean="0">
              <a:solidFill>
                <a:schemeClr val="bg1"/>
              </a:solidFill>
              <a:latin typeface="Arial Black" panose="020B0A04020102020204" pitchFamily="34" charset="0"/>
              <a:cs typeface="Times New Roman" panose="02020603050405020304" pitchFamily="18" charset="0"/>
            </a:endParaRPr>
          </a:p>
          <a:p>
            <a:pPr marL="0" indent="0" algn="ctr">
              <a:buNone/>
            </a:pPr>
            <a:r>
              <a:rPr lang="uk-UA" sz="4400" b="1" dirty="0" smtClean="0">
                <a:solidFill>
                  <a:schemeClr val="bg1"/>
                </a:solidFill>
                <a:latin typeface="Arial Black" panose="020B0A04020102020204" pitchFamily="34" charset="0"/>
                <a:cs typeface="Times New Roman" panose="02020603050405020304" pitchFamily="18" charset="0"/>
              </a:rPr>
              <a:t>Прийом «Написання есе»</a:t>
            </a:r>
            <a:endParaRPr lang="uk-UA" sz="4400" b="1" dirty="0">
              <a:solidFill>
                <a:schemeClr val="bg1"/>
              </a:solidFill>
              <a:latin typeface="Arial Black" panose="020B0A04020102020204" pitchFamily="34" charset="0"/>
              <a:cs typeface="Times New Roman" panose="02020603050405020304" pitchFamily="18" charset="0"/>
            </a:endParaRPr>
          </a:p>
        </p:txBody>
      </p:sp>
      <p:pic>
        <p:nvPicPr>
          <p:cNvPr id="12290" name="Picture 2" descr="https://sites.google.com/site/mamenkoiv/_/rsrc/1386931322304/home/prezentacia/image.jpg"/>
          <p:cNvPicPr>
            <a:picLocks noChangeAspect="1" noChangeArrowheads="1"/>
          </p:cNvPicPr>
          <p:nvPr/>
        </p:nvPicPr>
        <p:blipFill>
          <a:blip r:embed="rId2" cstate="print"/>
          <a:srcRect/>
          <a:stretch>
            <a:fillRect/>
          </a:stretch>
        </p:blipFill>
        <p:spPr bwMode="auto">
          <a:xfrm>
            <a:off x="4166259" y="2803148"/>
            <a:ext cx="3945645" cy="3605573"/>
          </a:xfrm>
          <a:prstGeom prst="rect">
            <a:avLst/>
          </a:prstGeom>
          <a:noFill/>
        </p:spPr>
      </p:pic>
    </p:spTree>
    <p:extLst>
      <p:ext uri="{BB962C8B-B14F-4D97-AF65-F5344CB8AC3E}">
        <p14:creationId xmlns:p14="http://schemas.microsoft.com/office/powerpoint/2010/main" val="13252976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93700" y="685800"/>
            <a:ext cx="11328400" cy="5168900"/>
          </a:xfrm>
        </p:spPr>
        <p:txBody>
          <a:bodyPr>
            <a:normAutofit/>
          </a:bodyPr>
          <a:lstStyle/>
          <a:p>
            <a:pPr marL="0" indent="0" algn="ctr">
              <a:buNone/>
            </a:pPr>
            <a:r>
              <a:rPr lang="uk-UA" sz="5400" b="1" dirty="0" smtClean="0">
                <a:solidFill>
                  <a:schemeClr val="bg1"/>
                </a:solidFill>
                <a:latin typeface="Arial Black" panose="020B0A04020102020204" pitchFamily="34" charset="0"/>
                <a:cs typeface="Times New Roman" panose="02020603050405020304" pitchFamily="18" charset="0"/>
              </a:rPr>
              <a:t>Зразок есе</a:t>
            </a:r>
          </a:p>
          <a:p>
            <a:pPr marL="0" indent="0">
              <a:buNone/>
            </a:pPr>
            <a:r>
              <a:rPr lang="uk-UA" sz="1800" b="1" dirty="0" smtClean="0">
                <a:solidFill>
                  <a:schemeClr val="bg1"/>
                </a:solidFill>
                <a:latin typeface="Arial Black" panose="020B0A04020102020204" pitchFamily="34" charset="0"/>
                <a:cs typeface="Times New Roman" panose="02020603050405020304" pitchFamily="18" charset="0"/>
              </a:rPr>
              <a:t>Я рівнинна річка. Беру початок на височині, там, де виходять підземні води. Я впадаю в море, протікаю по низовині. Нахил поверхні невеликий, тому і </a:t>
            </a:r>
            <a:r>
              <a:rPr lang="en-US" sz="1800" b="1" i="1" dirty="0" smtClean="0">
                <a:solidFill>
                  <a:schemeClr val="bg1"/>
                </a:solidFill>
                <a:latin typeface="Arial Black" panose="020B0A04020102020204" pitchFamily="34" charset="0"/>
                <a:cs typeface="Times New Roman" panose="02020603050405020304" pitchFamily="18" charset="0"/>
              </a:rPr>
              <a:t>v</a:t>
            </a:r>
            <a:r>
              <a:rPr lang="uk-UA" sz="1800" b="1" i="1" dirty="0" smtClean="0">
                <a:solidFill>
                  <a:schemeClr val="bg1"/>
                </a:solidFill>
                <a:latin typeface="Arial Black" panose="020B0A04020102020204" pitchFamily="34" charset="0"/>
                <a:cs typeface="Times New Roman" panose="02020603050405020304" pitchFamily="18" charset="0"/>
              </a:rPr>
              <a:t> течії менше 1м</a:t>
            </a:r>
            <a:r>
              <a:rPr lang="en-US" sz="1800" b="1" i="1" dirty="0" smtClean="0">
                <a:solidFill>
                  <a:schemeClr val="bg1"/>
                </a:solidFill>
                <a:latin typeface="Arial Black" panose="020B0A04020102020204" pitchFamily="34" charset="0"/>
                <a:cs typeface="Times New Roman" panose="02020603050405020304" pitchFamily="18" charset="0"/>
              </a:rPr>
              <a:t>/</a:t>
            </a:r>
            <a:r>
              <a:rPr lang="uk-UA" sz="1800" b="1" i="1" dirty="0" smtClean="0">
                <a:solidFill>
                  <a:schemeClr val="bg1"/>
                </a:solidFill>
                <a:latin typeface="Arial Black" panose="020B0A04020102020204" pitchFamily="34" charset="0"/>
                <a:cs typeface="Times New Roman" panose="02020603050405020304" pitchFamily="18" charset="0"/>
              </a:rPr>
              <a:t>с</a:t>
            </a:r>
            <a:r>
              <a:rPr lang="uk-UA" sz="1800" b="1" dirty="0" smtClean="0">
                <a:solidFill>
                  <a:schemeClr val="bg1"/>
                </a:solidFill>
                <a:latin typeface="Arial Black" panose="020B0A04020102020204" pitchFamily="34" charset="0"/>
                <a:cs typeface="Times New Roman" panose="02020603050405020304" pitchFamily="18" charset="0"/>
              </a:rPr>
              <a:t>. Мені подобається рухатись повільно, не кваплячись. Я лінива і люблю грітись на сонці. Живлення у мене різноманітне, змішане.</a:t>
            </a:r>
          </a:p>
          <a:p>
            <a:pPr marL="0" indent="0">
              <a:buNone/>
            </a:pPr>
            <a:r>
              <a:rPr lang="uk-UA" sz="1800" b="1" dirty="0" smtClean="0">
                <a:solidFill>
                  <a:schemeClr val="bg1"/>
                </a:solidFill>
                <a:latin typeface="Arial Black" panose="020B0A04020102020204" pitchFamily="34" charset="0"/>
                <a:cs typeface="Times New Roman" panose="02020603050405020304" pitchFamily="18" charset="0"/>
              </a:rPr>
              <a:t>Влітку мене живить дощ, взимку – </a:t>
            </a:r>
            <a:r>
              <a:rPr lang="uk-UA" sz="1800" b="1" dirty="0" err="1" smtClean="0">
                <a:solidFill>
                  <a:schemeClr val="bg1"/>
                </a:solidFill>
                <a:latin typeface="Arial Black" panose="020B0A04020102020204" pitchFamily="34" charset="0"/>
                <a:cs typeface="Times New Roman" panose="02020603050405020304" pitchFamily="18" charset="0"/>
              </a:rPr>
              <a:t>грунтові</a:t>
            </a:r>
            <a:r>
              <a:rPr lang="uk-UA" sz="1800" b="1" dirty="0" smtClean="0">
                <a:solidFill>
                  <a:schemeClr val="bg1"/>
                </a:solidFill>
                <a:latin typeface="Arial Black" panose="020B0A04020102020204" pitchFamily="34" charset="0"/>
                <a:cs typeface="Times New Roman" panose="02020603050405020304" pitchFamily="18" charset="0"/>
              </a:rPr>
              <a:t> води. А  весною в мене стікають талі снігові води і тоді я виходжу з берегів. Моя подружка Десна. Я зручна для судноплавства.</a:t>
            </a:r>
          </a:p>
          <a:p>
            <a:pPr marL="0" indent="0">
              <a:buNone/>
            </a:pPr>
            <a:r>
              <a:rPr lang="uk-UA" sz="1800" b="1" dirty="0" smtClean="0">
                <a:solidFill>
                  <a:schemeClr val="bg1"/>
                </a:solidFill>
                <a:latin typeface="Arial Black" panose="020B0A04020102020204" pitchFamily="34" charset="0"/>
                <a:cs typeface="Times New Roman" panose="02020603050405020304" pitchFamily="18" charset="0"/>
              </a:rPr>
              <a:t>Людина використовує мою воду в побуті, в промисловості і для сільського господарства. Влітку на моєму березі відпочивають дорослі і діти.</a:t>
            </a:r>
          </a:p>
          <a:p>
            <a:pPr marL="0" indent="0">
              <a:buNone/>
            </a:pPr>
            <a:r>
              <a:rPr lang="uk-UA" sz="1800" b="1" dirty="0" smtClean="0">
                <a:solidFill>
                  <a:schemeClr val="bg1"/>
                </a:solidFill>
                <a:latin typeface="Arial Black" panose="020B0A04020102020204" pitchFamily="34" charset="0"/>
                <a:cs typeface="Times New Roman" panose="02020603050405020304" pitchFamily="18" charset="0"/>
              </a:rPr>
              <a:t>Прошу не забруднювати мене відходами, охороняти і берегти</a:t>
            </a:r>
            <a:endParaRPr lang="uk-UA" sz="1800" b="1" dirty="0">
              <a:solidFill>
                <a:schemeClr val="bg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9083577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420812" y="1625600"/>
            <a:ext cx="8534400" cy="3615267"/>
          </a:xfrm>
        </p:spPr>
        <p:txBody>
          <a:bodyPr>
            <a:normAutofit fontScale="62500" lnSpcReduction="20000"/>
          </a:bodyPr>
          <a:lstStyle/>
          <a:p>
            <a:pPr algn="ctr">
              <a:lnSpc>
                <a:spcPct val="120000"/>
              </a:lnSpc>
              <a:buNone/>
            </a:pPr>
            <a:r>
              <a:rPr lang="uk-UA" sz="3600" b="1" dirty="0" smtClean="0">
                <a:solidFill>
                  <a:schemeClr val="bg1"/>
                </a:solidFill>
                <a:latin typeface="Arial Black" pitchFamily="34" charset="0"/>
                <a:cs typeface="Times New Roman" panose="02020603050405020304" pitchFamily="18" charset="0"/>
              </a:rPr>
              <a:t>Наприкінці уроку учням задають запитання:</a:t>
            </a:r>
          </a:p>
          <a:p>
            <a:pPr marL="742950" indent="-742950">
              <a:lnSpc>
                <a:spcPct val="120000"/>
              </a:lnSpc>
              <a:buFont typeface="Wingdings" pitchFamily="2" charset="2"/>
              <a:buChar char="Ø"/>
            </a:pPr>
            <a:r>
              <a:rPr lang="uk-UA" sz="3600" b="1" dirty="0" smtClean="0">
                <a:solidFill>
                  <a:schemeClr val="bg1"/>
                </a:solidFill>
                <a:latin typeface="Arial Black" pitchFamily="34" charset="0"/>
                <a:cs typeface="Times New Roman" panose="02020603050405020304" pitchFamily="18" charset="0"/>
              </a:rPr>
              <a:t>Продовж фразу…</a:t>
            </a:r>
          </a:p>
          <a:p>
            <a:pPr marL="742950" indent="-742950">
              <a:lnSpc>
                <a:spcPct val="120000"/>
              </a:lnSpc>
              <a:buFont typeface="Wingdings" pitchFamily="2" charset="2"/>
              <a:buChar char="Ø"/>
            </a:pPr>
            <a:r>
              <a:rPr lang="uk-UA" sz="3600" b="1" dirty="0" smtClean="0">
                <a:solidFill>
                  <a:schemeClr val="bg1"/>
                </a:solidFill>
                <a:latin typeface="Arial Black" pitchFamily="34" charset="0"/>
                <a:cs typeface="Times New Roman" panose="02020603050405020304" pitchFamily="18" charset="0"/>
              </a:rPr>
              <a:t>Сьогодні я довідався…</a:t>
            </a:r>
          </a:p>
          <a:p>
            <a:pPr marL="742950" indent="-742950">
              <a:lnSpc>
                <a:spcPct val="120000"/>
              </a:lnSpc>
              <a:buFont typeface="Wingdings" pitchFamily="2" charset="2"/>
              <a:buChar char="Ø"/>
            </a:pPr>
            <a:r>
              <a:rPr lang="uk-UA" sz="3600" b="1" dirty="0" smtClean="0">
                <a:solidFill>
                  <a:schemeClr val="bg1"/>
                </a:solidFill>
                <a:latin typeface="Arial Black" pitchFamily="34" charset="0"/>
                <a:cs typeface="Times New Roman" panose="02020603050405020304" pitchFamily="18" charset="0"/>
              </a:rPr>
              <a:t>Було цікаво…</a:t>
            </a:r>
          </a:p>
          <a:p>
            <a:pPr marL="742950" indent="-742950">
              <a:lnSpc>
                <a:spcPct val="120000"/>
              </a:lnSpc>
              <a:buFont typeface="Wingdings" pitchFamily="2" charset="2"/>
              <a:buChar char="Ø"/>
            </a:pPr>
            <a:r>
              <a:rPr lang="uk-UA" sz="3600" b="1" dirty="0" smtClean="0">
                <a:solidFill>
                  <a:schemeClr val="bg1"/>
                </a:solidFill>
                <a:latin typeface="Arial Black" pitchFamily="34" charset="0"/>
                <a:cs typeface="Times New Roman" panose="02020603050405020304" pitchFamily="18" charset="0"/>
              </a:rPr>
              <a:t>Я зрозумів, що…</a:t>
            </a:r>
          </a:p>
          <a:p>
            <a:pPr marL="742950" indent="-742950">
              <a:lnSpc>
                <a:spcPct val="120000"/>
              </a:lnSpc>
              <a:buFont typeface="Wingdings" pitchFamily="2" charset="2"/>
              <a:buChar char="Ø"/>
            </a:pPr>
            <a:r>
              <a:rPr lang="uk-UA" sz="3600" b="1" dirty="0" smtClean="0">
                <a:solidFill>
                  <a:schemeClr val="bg1"/>
                </a:solidFill>
                <a:latin typeface="Arial Black" pitchFamily="34" charset="0"/>
                <a:cs typeface="Times New Roman" panose="02020603050405020304" pitchFamily="18" charset="0"/>
              </a:rPr>
              <a:t>Тепер я можу…</a:t>
            </a:r>
          </a:p>
          <a:p>
            <a:pPr marL="742950" indent="-742950">
              <a:lnSpc>
                <a:spcPct val="120000"/>
              </a:lnSpc>
              <a:buFont typeface="Wingdings" pitchFamily="2" charset="2"/>
              <a:buChar char="Ø"/>
            </a:pPr>
            <a:r>
              <a:rPr lang="uk-UA" sz="3600" b="1" dirty="0" smtClean="0">
                <a:solidFill>
                  <a:schemeClr val="bg1"/>
                </a:solidFill>
                <a:latin typeface="Arial Black" pitchFamily="34" charset="0"/>
                <a:cs typeface="Times New Roman" panose="02020603050405020304" pitchFamily="18" charset="0"/>
              </a:rPr>
              <a:t>Мене здивувало…</a:t>
            </a:r>
            <a:endParaRPr lang="uk-UA" sz="3600" b="1" dirty="0">
              <a:solidFill>
                <a:schemeClr val="bg1"/>
              </a:solidFill>
              <a:latin typeface="Arial Black" pitchFamily="34"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449746" y="2163779"/>
            <a:ext cx="4495894" cy="3001874"/>
          </a:xfrm>
          <a:prstGeom prst="rect">
            <a:avLst/>
          </a:prstGeom>
        </p:spPr>
      </p:pic>
    </p:spTree>
    <p:extLst>
      <p:ext uri="{BB962C8B-B14F-4D97-AF65-F5344CB8AC3E}">
        <p14:creationId xmlns:p14="http://schemas.microsoft.com/office/powerpoint/2010/main" val="35315618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ісце для вмісту 3"/>
          <p:cNvGraphicFramePr>
            <a:graphicFrameLocks noGrp="1"/>
          </p:cNvGraphicFramePr>
          <p:nvPr>
            <p:ph idx="1"/>
            <p:extLst>
              <p:ext uri="{D42A27DB-BD31-4B8C-83A1-F6EECF244321}">
                <p14:modId xmlns:p14="http://schemas.microsoft.com/office/powerpoint/2010/main" val="3677911917"/>
              </p:ext>
            </p:extLst>
          </p:nvPr>
        </p:nvGraphicFramePr>
        <p:xfrm>
          <a:off x="2081348" y="1000623"/>
          <a:ext cx="7750811" cy="4696206"/>
        </p:xfrm>
        <a:graphic>
          <a:graphicData uri="http://schemas.openxmlformats.org/drawingml/2006/table">
            <a:tbl>
              <a:tblPr firstRow="1" firstCol="1" bandRow="1">
                <a:tableStyleId>{5C22544A-7EE6-4342-B048-85BDC9FD1C3A}</a:tableStyleId>
              </a:tblPr>
              <a:tblGrid>
                <a:gridCol w="7750811">
                  <a:extLst>
                    <a:ext uri="{9D8B030D-6E8A-4147-A177-3AD203B41FA5}">
                      <a16:colId xmlns:a16="http://schemas.microsoft.com/office/drawing/2014/main" val="2357912066"/>
                    </a:ext>
                  </a:extLst>
                </a:gridCol>
              </a:tblGrid>
              <a:tr h="135255">
                <a:tc>
                  <a:txBody>
                    <a:bodyPr/>
                    <a:lstStyle/>
                    <a:p>
                      <a:pPr indent="450215" algn="l">
                        <a:lnSpc>
                          <a:spcPct val="107000"/>
                        </a:lnSpc>
                        <a:spcAft>
                          <a:spcPts val="0"/>
                        </a:spcAft>
                      </a:pPr>
                      <a:r>
                        <a:rPr lang="uk-UA" sz="2400" dirty="0">
                          <a:effectLst/>
                        </a:rPr>
                        <a:t> </a:t>
                      </a:r>
                      <a:r>
                        <a:rPr lang="uk-UA" sz="2400" dirty="0" smtClean="0">
                          <a:effectLst/>
                        </a:rPr>
                        <a:t>Створити </a:t>
                      </a:r>
                      <a:r>
                        <a:rPr lang="uk-UA" sz="2400" dirty="0" err="1" smtClean="0">
                          <a:effectLst/>
                        </a:rPr>
                        <a:t>компетентнісно</a:t>
                      </a:r>
                      <a:r>
                        <a:rPr lang="uk-UA" sz="2400" dirty="0" smtClean="0">
                          <a:effectLst/>
                        </a:rPr>
                        <a:t>-орієнтовані</a:t>
                      </a:r>
                      <a:r>
                        <a:rPr lang="uk-UA" sz="2400" baseline="0" dirty="0" smtClean="0">
                          <a:effectLst/>
                        </a:rPr>
                        <a:t> </a:t>
                      </a:r>
                      <a:r>
                        <a:rPr lang="uk-UA" sz="2400" dirty="0" smtClean="0">
                          <a:effectLst/>
                        </a:rPr>
                        <a:t>завдання</a:t>
                      </a:r>
                      <a:r>
                        <a:rPr lang="uk-UA" sz="2400" baseline="0" dirty="0" smtClean="0">
                          <a:effectLst/>
                        </a:rPr>
                        <a:t> </a:t>
                      </a:r>
                      <a:r>
                        <a:rPr lang="uk-UA" sz="2400" dirty="0" smtClean="0">
                          <a:effectLst/>
                        </a:rPr>
                        <a:t>з </a:t>
                      </a:r>
                      <a:r>
                        <a:rPr lang="uk-UA" sz="2400" dirty="0">
                          <a:effectLst/>
                        </a:rPr>
                        <a:t>географії </a:t>
                      </a:r>
                    </a:p>
                    <a:p>
                      <a:pPr indent="450215" algn="l">
                        <a:lnSpc>
                          <a:spcPct val="107000"/>
                        </a:lnSpc>
                        <a:spcAft>
                          <a:spcPts val="0"/>
                        </a:spcAft>
                      </a:pPr>
                      <a:r>
                        <a:rPr lang="uk-UA" sz="2400" dirty="0">
                          <a:effectLst/>
                        </a:rPr>
                        <a:t>На основі отриманих знань </a:t>
                      </a:r>
                      <a:r>
                        <a:rPr lang="uk-UA" sz="2400" dirty="0" smtClean="0">
                          <a:effectLst/>
                        </a:rPr>
                        <a:t>виконати </a:t>
                      </a:r>
                      <a:r>
                        <a:rPr lang="uk-UA" sz="2400" dirty="0">
                          <a:effectLst/>
                        </a:rPr>
                        <a:t>та </a:t>
                      </a:r>
                      <a:r>
                        <a:rPr lang="uk-UA" sz="2400" dirty="0" smtClean="0">
                          <a:effectLst/>
                        </a:rPr>
                        <a:t>надіслати </a:t>
                      </a:r>
                      <a:r>
                        <a:rPr lang="uk-UA" sz="2400" dirty="0">
                          <a:effectLst/>
                        </a:rPr>
                        <a:t>координаторам до початку другого заняття </a:t>
                      </a:r>
                      <a:r>
                        <a:rPr lang="uk-UA" sz="2400" dirty="0" err="1">
                          <a:effectLst/>
                        </a:rPr>
                        <a:t>компетентнісно</a:t>
                      </a:r>
                      <a:r>
                        <a:rPr lang="uk-UA" sz="2400" dirty="0">
                          <a:effectLst/>
                        </a:rPr>
                        <a:t>-орієнтовані  завдання (тестові, описові, практичні вправи, задачі) одного із розділів шкільного курсу географії </a:t>
                      </a:r>
                    </a:p>
                    <a:p>
                      <a:pPr algn="l">
                        <a:lnSpc>
                          <a:spcPct val="107000"/>
                        </a:lnSpc>
                        <a:spcAft>
                          <a:spcPts val="0"/>
                        </a:spcAft>
                      </a:pPr>
                      <a:r>
                        <a:rPr lang="uk-UA" sz="2400" dirty="0">
                          <a:effectLst/>
                        </a:rPr>
                        <a:t> </a:t>
                      </a:r>
                      <a:r>
                        <a:rPr lang="uk-UA" sz="2400" dirty="0" smtClean="0">
                          <a:effectLst/>
                        </a:rPr>
                        <a:t>(до 08.02.2022 р.)</a:t>
                      </a:r>
                    </a:p>
                  </a:txBody>
                  <a:tcPr marL="68580" marR="68580" marT="0" marB="0"/>
                </a:tc>
                <a:extLst>
                  <a:ext uri="{0D108BD9-81ED-4DB2-BD59-A6C34878D82A}">
                    <a16:rowId xmlns:a16="http://schemas.microsoft.com/office/drawing/2014/main" val="3021777917"/>
                  </a:ext>
                </a:extLst>
              </a:tr>
              <a:tr h="135255">
                <a:tc>
                  <a:txBody>
                    <a:bodyPr/>
                    <a:lstStyle/>
                    <a:p>
                      <a:pPr algn="l">
                        <a:lnSpc>
                          <a:spcPct val="107000"/>
                        </a:lnSpc>
                        <a:spcAft>
                          <a:spcPts val="0"/>
                        </a:spcAft>
                      </a:pPr>
                      <a:r>
                        <a:rPr lang="uk-UA" sz="2400" dirty="0">
                          <a:effectLst/>
                        </a:rPr>
                        <a:t>Розробити урок географії (6-11 </a:t>
                      </a:r>
                      <a:r>
                        <a:rPr lang="uk-UA" sz="2400" dirty="0" smtClean="0">
                          <a:effectLst/>
                        </a:rPr>
                        <a:t>клас),</a:t>
                      </a:r>
                      <a:r>
                        <a:rPr lang="uk-UA" sz="2400" baseline="0" dirty="0" smtClean="0">
                          <a:effectLst/>
                        </a:rPr>
                        <a:t> </a:t>
                      </a:r>
                      <a:r>
                        <a:rPr lang="uk-UA" sz="2400" dirty="0" smtClean="0">
                          <a:effectLst/>
                        </a:rPr>
                        <a:t>використовуючи </a:t>
                      </a:r>
                      <a:r>
                        <a:rPr lang="uk-UA" sz="2400" dirty="0">
                          <a:effectLst/>
                        </a:rPr>
                        <a:t>структуру уроку критичного </a:t>
                      </a:r>
                      <a:r>
                        <a:rPr lang="uk-UA" sz="2400" dirty="0" smtClean="0">
                          <a:effectLst/>
                        </a:rPr>
                        <a:t>мислення (до 08.02.2022 р.)</a:t>
                      </a:r>
                      <a:endParaRPr lang="uk-UA" sz="2400" dirty="0">
                        <a:effectLst/>
                      </a:endParaRPr>
                    </a:p>
                    <a:p>
                      <a:pPr algn="l">
                        <a:lnSpc>
                          <a:spcPct val="107000"/>
                        </a:lnSpc>
                        <a:spcAft>
                          <a:spcPts val="0"/>
                        </a:spcAft>
                      </a:pPr>
                      <a:r>
                        <a:rPr lang="uk-UA" sz="2400" dirty="0">
                          <a:effectLst/>
                        </a:rPr>
                        <a:t>  </a:t>
                      </a:r>
                      <a:endParaRPr lang="uk-U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8271555"/>
                  </a:ext>
                </a:extLst>
              </a:tr>
            </a:tbl>
          </a:graphicData>
        </a:graphic>
      </p:graphicFrame>
      <p:sp>
        <p:nvSpPr>
          <p:cNvPr id="5" name="Rectangle 1"/>
          <p:cNvSpPr>
            <a:spLocks noChangeArrowheads="1"/>
          </p:cNvSpPr>
          <p:nvPr/>
        </p:nvSpPr>
        <p:spPr bwMode="auto">
          <a:xfrm>
            <a:off x="0" y="-925561"/>
            <a:ext cx="82654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endParaRPr kumimoji="0" lang="uk-UA" altLang="uk-UA" sz="3600" b="1" i="0" u="none" strike="noStrike" cap="none" normalizeH="0" baseline="0" dirty="0" smtClean="0">
              <a:ln>
                <a:noFill/>
              </a:ln>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lang="uk-UA" altLang="uk-UA" sz="3600" b="1"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uk-UA" altLang="uk-UA" sz="3600" b="1" i="0" u="none" strike="noStrike" cap="none" normalizeH="0" baseline="0" dirty="0" smtClean="0">
                <a:ln>
                  <a:noFill/>
                </a:ln>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Творчі завдання учасникам: </a:t>
            </a:r>
            <a:endParaRPr kumimoji="0" lang="uk-UA" altLang="uk-UA" sz="3600" b="0" i="0" u="none" strike="noStrike" cap="none" normalizeH="0" baseline="0" dirty="0" smtClean="0">
              <a:ln>
                <a:noFill/>
              </a:ln>
              <a:solidFill>
                <a:schemeClr val="bg1"/>
              </a:solidFill>
              <a:effectLst/>
              <a:latin typeface="Arial Black" panose="020B0A040201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uk-UA" altLang="uk-UA" sz="3600" b="0" i="0" u="none" strike="noStrike" cap="none" normalizeH="0" baseline="0" dirty="0" smtClean="0">
              <a:ln>
                <a:noFill/>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17200049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84211" y="685800"/>
            <a:ext cx="10722541" cy="3615267"/>
          </a:xfrm>
        </p:spPr>
        <p:txBody>
          <a:bodyPr>
            <a:normAutofit fontScale="92500" lnSpcReduction="20000"/>
          </a:bodyPr>
          <a:lstStyle/>
          <a:p>
            <a:pPr marL="0" indent="0" algn="ctr">
              <a:buNone/>
            </a:pPr>
            <a:r>
              <a:rPr lang="uk-UA" sz="6000" dirty="0" smtClean="0">
                <a:latin typeface="Arial Black" panose="020B0A04020102020204" pitchFamily="34" charset="0"/>
              </a:rPr>
              <a:t> </a:t>
            </a:r>
            <a:r>
              <a:rPr lang="uk-UA" sz="4600" dirty="0" smtClean="0">
                <a:latin typeface="Arial Black" panose="020B0A04020102020204" pitchFamily="34" charset="0"/>
              </a:rPr>
              <a:t>Прийом «ДРІД»</a:t>
            </a:r>
          </a:p>
          <a:p>
            <a:pPr marL="0" indent="0">
              <a:buNone/>
            </a:pPr>
            <a:r>
              <a:rPr lang="uk-UA" sz="4100" dirty="0" smtClean="0">
                <a:latin typeface="Arial Black" panose="020B0A04020102020204" pitchFamily="34" charset="0"/>
              </a:rPr>
              <a:t>Д- досвід </a:t>
            </a:r>
            <a:r>
              <a:rPr lang="uk-UA" sz="3300" dirty="0" smtClean="0">
                <a:latin typeface="Arial Black" panose="020B0A04020102020204" pitchFamily="34" charset="0"/>
              </a:rPr>
              <a:t>(що робили, що </a:t>
            </a:r>
            <a:r>
              <a:rPr lang="uk-UA" sz="3300" dirty="0" err="1" smtClean="0">
                <a:latin typeface="Arial Black" panose="020B0A04020102020204" pitchFamily="34" charset="0"/>
              </a:rPr>
              <a:t>пам</a:t>
            </a:r>
            <a:r>
              <a:rPr lang="en-US" sz="3300" dirty="0" smtClean="0">
                <a:latin typeface="Arial Black" panose="020B0A04020102020204" pitchFamily="34" charset="0"/>
              </a:rPr>
              <a:t>’</a:t>
            </a:r>
            <a:r>
              <a:rPr lang="uk-UA" sz="3300" dirty="0" err="1" smtClean="0">
                <a:latin typeface="Arial Black" panose="020B0A04020102020204" pitchFamily="34" charset="0"/>
              </a:rPr>
              <a:t>ятаєте</a:t>
            </a:r>
            <a:r>
              <a:rPr lang="uk-UA" sz="3300" dirty="0" smtClean="0">
                <a:latin typeface="Arial Black" panose="020B0A04020102020204" pitchFamily="34" charset="0"/>
              </a:rPr>
              <a:t>?)</a:t>
            </a:r>
          </a:p>
          <a:p>
            <a:pPr marL="0" indent="0">
              <a:buNone/>
            </a:pPr>
            <a:r>
              <a:rPr lang="uk-UA" sz="4100" dirty="0" smtClean="0">
                <a:latin typeface="Arial Black" panose="020B0A04020102020204" pitchFamily="34" charset="0"/>
              </a:rPr>
              <a:t>Р- рефлексія </a:t>
            </a:r>
            <a:r>
              <a:rPr lang="uk-UA" sz="3300" dirty="0" smtClean="0">
                <a:latin typeface="Arial Black" panose="020B0A04020102020204" pitchFamily="34" charset="0"/>
              </a:rPr>
              <a:t>(які </a:t>
            </a:r>
            <a:r>
              <a:rPr lang="uk-UA" sz="3300" dirty="0" err="1" smtClean="0">
                <a:latin typeface="Arial Black" panose="020B0A04020102020204" pitchFamily="34" charset="0"/>
              </a:rPr>
              <a:t>відчуття,реакція</a:t>
            </a:r>
            <a:r>
              <a:rPr lang="uk-UA" sz="3300" dirty="0" smtClean="0">
                <a:latin typeface="Arial Black" panose="020B0A04020102020204" pitchFamily="34" charset="0"/>
              </a:rPr>
              <a:t>)</a:t>
            </a:r>
          </a:p>
          <a:p>
            <a:pPr marL="0" indent="0">
              <a:buNone/>
            </a:pPr>
            <a:r>
              <a:rPr lang="uk-UA" sz="4100" dirty="0" smtClean="0">
                <a:latin typeface="Arial Black" panose="020B0A04020102020204" pitchFamily="34" charset="0"/>
              </a:rPr>
              <a:t>І- інформація </a:t>
            </a:r>
            <a:r>
              <a:rPr lang="uk-UA" sz="3300" dirty="0" smtClean="0">
                <a:latin typeface="Arial Black" panose="020B0A04020102020204" pitchFamily="34" charset="0"/>
              </a:rPr>
              <a:t>(яку інформацію одержали)</a:t>
            </a:r>
          </a:p>
          <a:p>
            <a:pPr marL="0" indent="0">
              <a:buNone/>
            </a:pPr>
            <a:r>
              <a:rPr lang="uk-UA" sz="4100" dirty="0" smtClean="0">
                <a:latin typeface="Arial Black" panose="020B0A04020102020204" pitchFamily="34" charset="0"/>
              </a:rPr>
              <a:t>Д- дії </a:t>
            </a:r>
            <a:r>
              <a:rPr lang="uk-UA" sz="3000" dirty="0" smtClean="0">
                <a:latin typeface="Arial Black" panose="020B0A04020102020204" pitchFamily="34" charset="0"/>
              </a:rPr>
              <a:t>(</a:t>
            </a:r>
            <a:r>
              <a:rPr lang="uk-UA" sz="3300" dirty="0" smtClean="0">
                <a:latin typeface="Arial Black" panose="020B0A04020102020204" pitchFamily="34" charset="0"/>
              </a:rPr>
              <a:t>як ви будете діяти в майбутньому</a:t>
            </a:r>
            <a:r>
              <a:rPr lang="uk-UA" sz="3000" dirty="0" smtClean="0">
                <a:latin typeface="Arial Black" panose="020B0A04020102020204" pitchFamily="34" charset="0"/>
              </a:rPr>
              <a:t>)</a:t>
            </a:r>
            <a:endParaRPr lang="uk-UA" sz="3000" dirty="0">
              <a:latin typeface="Arial Black" panose="020B0A04020102020204" pitchFamily="34" charset="0"/>
            </a:endParaRPr>
          </a:p>
        </p:txBody>
      </p:sp>
    </p:spTree>
    <p:extLst>
      <p:ext uri="{BB962C8B-B14F-4D97-AF65-F5344CB8AC3E}">
        <p14:creationId xmlns:p14="http://schemas.microsoft.com/office/powerpoint/2010/main" val="34894302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823154" y="4498148"/>
            <a:ext cx="7161812" cy="1675262"/>
          </a:xfrm>
        </p:spPr>
        <p:txBody>
          <a:bodyPr>
            <a:normAutofit fontScale="77500" lnSpcReduction="20000"/>
          </a:bodyPr>
          <a:lstStyle/>
          <a:p>
            <a:r>
              <a:rPr lang="uk-UA" dirty="0" smtClean="0">
                <a:latin typeface="Arial Black" panose="020B0A04020102020204" pitchFamily="34" charset="0"/>
              </a:rPr>
              <a:t>На початку майстер-класу Ви написали на </a:t>
            </a:r>
            <a:r>
              <a:rPr lang="uk-UA" dirty="0" err="1" smtClean="0">
                <a:latin typeface="Arial Black" panose="020B0A04020102020204" pitchFamily="34" charset="0"/>
              </a:rPr>
              <a:t>гусеничках</a:t>
            </a:r>
            <a:r>
              <a:rPr lang="uk-UA" dirty="0" smtClean="0">
                <a:latin typeface="Arial Black" panose="020B0A04020102020204" pitchFamily="34" charset="0"/>
              </a:rPr>
              <a:t> очікування від нашої зустрічі. Чи справдилися вони? </a:t>
            </a:r>
          </a:p>
          <a:p>
            <a:r>
              <a:rPr lang="uk-UA" dirty="0" smtClean="0">
                <a:latin typeface="Arial Black" panose="020B0A04020102020204" pitchFamily="34" charset="0"/>
              </a:rPr>
              <a:t>Якщо так, обіцяна метаморфоза відбулася .Наші </a:t>
            </a:r>
            <a:r>
              <a:rPr lang="uk-UA" dirty="0" err="1" smtClean="0">
                <a:latin typeface="Arial Black" panose="020B0A04020102020204" pitchFamily="34" charset="0"/>
              </a:rPr>
              <a:t>гусенички</a:t>
            </a:r>
            <a:r>
              <a:rPr lang="uk-UA" dirty="0" smtClean="0">
                <a:latin typeface="Arial Black" panose="020B0A04020102020204" pitchFamily="34" charset="0"/>
              </a:rPr>
              <a:t> перетворилися на метеликів. Ви отримали знання, які можливо допоможуть Вам у подальшій роботі</a:t>
            </a:r>
          </a:p>
          <a:p>
            <a:endParaRPr lang="uk-UA" dirty="0"/>
          </a:p>
        </p:txBody>
      </p:sp>
      <p:pic>
        <p:nvPicPr>
          <p:cNvPr id="8194" name="Picture 2" descr="https://zelenvsit.cx.ua/wp-content/uploads/2018/6/nzm-6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40" y="600891"/>
            <a:ext cx="8047763" cy="302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8516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naurok.com.ua/uploads/files/180625/120825/132316_images/thumb_1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06006" y="619757"/>
            <a:ext cx="8839199" cy="547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822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nus.org.ua/wp-content/uploads/2020/02/chastyny-uroku.png"/>
          <p:cNvPicPr/>
          <p:nvPr/>
        </p:nvPicPr>
        <p:blipFill rotWithShape="1">
          <a:blip r:embed="rId2" cstate="print">
            <a:extLst>
              <a:ext uri="{28A0092B-C50C-407E-A947-70E740481C1C}">
                <a14:useLocalDpi xmlns:a14="http://schemas.microsoft.com/office/drawing/2010/main" val="0"/>
              </a:ext>
            </a:extLst>
          </a:blip>
          <a:srcRect b="58997"/>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752396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1579</TotalTime>
  <Words>3314</Words>
  <Application>Microsoft Office PowerPoint</Application>
  <PresentationFormat>Широкий екран</PresentationFormat>
  <Paragraphs>390</Paragraphs>
  <Slides>88</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88</vt:i4>
      </vt:variant>
    </vt:vector>
  </HeadingPairs>
  <TitlesOfParts>
    <vt:vector size="97" baseType="lpstr">
      <vt:lpstr>Arial</vt:lpstr>
      <vt:lpstr>Arial Black</vt:lpstr>
      <vt:lpstr>Calibri</vt:lpstr>
      <vt:lpstr>Century Gothic</vt:lpstr>
      <vt:lpstr>Symbol</vt:lpstr>
      <vt:lpstr>Times New Roman</vt:lpstr>
      <vt:lpstr>Wingdings</vt:lpstr>
      <vt:lpstr>Wingdings 3</vt:lpstr>
      <vt:lpstr>Сектор</vt:lpstr>
      <vt:lpstr>РОЗВИТОК КРИТИЧНОГО МИСЛЕННЯ УЧНІВ  НА УРОКАХ ГЕОГРАФІЇ</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У даному завданні переплутані відповіді за колонками. Розставте відповіді у правильному порядку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Сенкан</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Інститут модернізації змісту освіти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Пк-4</dc:creator>
  <cp:lastModifiedBy>RePack by Diakov</cp:lastModifiedBy>
  <cp:revision>268</cp:revision>
  <dcterms:created xsi:type="dcterms:W3CDTF">2021-10-27T08:39:32Z</dcterms:created>
  <dcterms:modified xsi:type="dcterms:W3CDTF">2021-12-01T08:49:01Z</dcterms:modified>
</cp:coreProperties>
</file>