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61" r:id="rId6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40" y="48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A87F-BB39-4988-ADA1-F50E67DAD6B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376B-0AFA-42FE-AB15-B50329D7E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0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A87F-BB39-4988-ADA1-F50E67DAD6B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376B-0AFA-42FE-AB15-B50329D7E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4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A87F-BB39-4988-ADA1-F50E67DAD6B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376B-0AFA-42FE-AB15-B50329D7E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A87F-BB39-4988-ADA1-F50E67DAD6B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376B-0AFA-42FE-AB15-B50329D7E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58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A87F-BB39-4988-ADA1-F50E67DAD6B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376B-0AFA-42FE-AB15-B50329D7E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4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A87F-BB39-4988-ADA1-F50E67DAD6B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376B-0AFA-42FE-AB15-B50329D7E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A87F-BB39-4988-ADA1-F50E67DAD6B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376B-0AFA-42FE-AB15-B50329D7E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5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A87F-BB39-4988-ADA1-F50E67DAD6B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376B-0AFA-42FE-AB15-B50329D7E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6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A87F-BB39-4988-ADA1-F50E67DAD6B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376B-0AFA-42FE-AB15-B50329D7E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A87F-BB39-4988-ADA1-F50E67DAD6B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376B-0AFA-42FE-AB15-B50329D7E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9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A87F-BB39-4988-ADA1-F50E67DAD6B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376B-0AFA-42FE-AB15-B50329D7E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4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CA87F-BB39-4988-ADA1-F50E67DAD6B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D376B-0AFA-42FE-AB15-B50329D7E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8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10" Type="http://schemas.openxmlformats.org/officeDocument/2006/relationships/image" Target="../media/image19.png"/><Relationship Id="rId4" Type="http://schemas.openxmlformats.org/officeDocument/2006/relationships/image" Target="../media/image13.jp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10" Type="http://schemas.openxmlformats.org/officeDocument/2006/relationships/image" Target="../media/image28.png"/><Relationship Id="rId4" Type="http://schemas.openxmlformats.org/officeDocument/2006/relationships/image" Target="../media/image22.jp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10691812" cy="75596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275771"/>
            <a:ext cx="10691813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</a:pPr>
            <a:r>
              <a:rPr lang="uk-UA" sz="1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освіти і науки Київської обласної державної адміністрації</a:t>
            </a:r>
            <a:endParaRPr lang="en-US" sz="1400" b="1" i="1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КНЗ КОР «Київський обласний інститут післядипломної освіти педагогічних кадрів»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Управління гуманітарного розвитку виконавчого комітету Вороньківської сільської ради</a:t>
            </a:r>
            <a:endParaRPr lang="en-US" sz="1400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ОНЗ «Вороньківський НВК «ліцей – ЗОШ І-ІІІ ступенів – дитячий садок»</a:t>
            </a:r>
            <a:endParaRPr lang="en-US" sz="1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75428" y="1678150"/>
            <a:ext cx="4891315" cy="83561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Обласний  майстер-клас 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 директорів </a:t>
            </a:r>
            <a:r>
              <a:rPr lang="uk-U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заступників директорів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ЗЗСО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теми  «Фінансова автономія навчальних закладів»</a:t>
            </a:r>
            <a:endParaRPr lang="en-US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75429" y="2670629"/>
            <a:ext cx="7460342" cy="157994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Керівник: Марченко Сергій Валерійович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директор школи,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інформатики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географії опорного навчального закладу «Вороньківський навчально-виховний комплекс «ліцей – загальноосвітня школа І-ІІІ ступенів – дитячий садок» Вороньківської сільської ради,  старший учитель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t="51808" r="75888" b="30509"/>
          <a:stretch/>
        </p:blipFill>
        <p:spPr>
          <a:xfrm>
            <a:off x="827313" y="1678147"/>
            <a:ext cx="1892074" cy="2525485"/>
          </a:xfrm>
          <a:prstGeom prst="rect">
            <a:avLst/>
          </a:prstGeom>
          <a:ln w="50800" cap="rnd">
            <a:solidFill>
              <a:srgbClr val="00206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79055"/>
          <a:stretch/>
        </p:blipFill>
        <p:spPr>
          <a:xfrm>
            <a:off x="7866743" y="1678150"/>
            <a:ext cx="2569028" cy="8718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376" y="1696245"/>
            <a:ext cx="986971" cy="8356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10702" y="1696244"/>
            <a:ext cx="986971" cy="8356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2000" y1="30167" x2="32000" y2="30167"/>
                        <a14:foregroundMark x1="63167" y1="42833" x2="63167" y2="42833"/>
                        <a14:foregroundMark x1="51500" y1="56000" x2="51500" y2="56000"/>
                        <a14:foregroundMark x1="46333" y1="65167" x2="46333" y2="65167"/>
                        <a14:foregroundMark x1="53167" y1="65000" x2="53167" y2="65000"/>
                        <a14:foregroundMark x1="63000" y1="61667" x2="63000" y2="61667"/>
                        <a14:foregroundMark x1="53333" y1="71500" x2="53333" y2="71500"/>
                        <a14:foregroundMark x1="48333" y1="73000" x2="48333" y2="73000"/>
                        <a14:foregroundMark x1="38167" y1="67833" x2="38167" y2="67833"/>
                        <a14:foregroundMark x1="29833" y1="28833" x2="30500" y2="67000"/>
                        <a14:foregroundMark x1="70500" y1="24667" x2="69333" y2="69167"/>
                        <a14:foregroundMark x1="69333" y1="69167" x2="30500" y2="69500"/>
                        <a14:foregroundMark x1="30500" y1="23333" x2="37333" y2="31167"/>
                        <a14:foregroundMark x1="37500" y1="35667" x2="39500" y2="49000"/>
                        <a14:foregroundMark x1="38000" y1="52167" x2="34667" y2="55500"/>
                        <a14:foregroundMark x1="35500" y1="58333" x2="42833" y2="62333"/>
                        <a14:foregroundMark x1="42667" y1="63167" x2="42333" y2="74333"/>
                        <a14:foregroundMark x1="44500" y1="79000" x2="48333" y2="82000"/>
                        <a14:foregroundMark x1="57500" y1="65833" x2="54833" y2="56667"/>
                        <a14:foregroundMark x1="51000" y1="49167" x2="49333" y2="31833"/>
                        <a14:foregroundMark x1="49333" y1="29500" x2="49833" y2="20167"/>
                        <a14:foregroundMark x1="69500" y1="23333" x2="61500" y2="34500"/>
                        <a14:foregroundMark x1="61500" y1="36500" x2="60833" y2="48667"/>
                        <a14:backgroundMark x1="45833" y1="65667" x2="45833" y2="65667"/>
                        <a14:backgroundMark x1="54500" y1="65667" x2="54500" y2="65667"/>
                      </a14:backgroundRemoval>
                    </a14:imgEffect>
                  </a14:imgLayer>
                </a14:imgProps>
              </a:ext>
            </a:extLst>
          </a:blip>
          <a:srcRect t="10911" b="11209"/>
          <a:stretch/>
        </p:blipFill>
        <p:spPr>
          <a:xfrm>
            <a:off x="8437578" y="1678147"/>
            <a:ext cx="1061893" cy="835615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430993" y="4374480"/>
            <a:ext cx="8166680" cy="149271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endParaRPr lang="uk-UA" sz="13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uk-UA" sz="13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uk-UA" sz="13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uk-UA" sz="13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uk-UA" sz="13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uk-UA" sz="13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uk-UA" sz="13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0993" y="5996176"/>
            <a:ext cx="10004778" cy="29238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endParaRPr lang="uk-UA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3023" y1="2186" x2="53023" y2="2186"/>
                        <a14:foregroundMark x1="95233" y1="79235" x2="95233" y2="79235"/>
                        <a14:foregroundMark x1="94535" y1="90437" x2="94535" y2="90437"/>
                        <a14:foregroundMark x1="93605" y1="79508" x2="93605" y2="79508"/>
                        <a14:foregroundMark x1="93605" y1="75683" x2="93605" y2="75683"/>
                        <a14:foregroundMark x1="89419" y1="98087" x2="89419" y2="98087"/>
                        <a14:foregroundMark x1="73721" y1="97268" x2="73721" y2="97268"/>
                        <a14:foregroundMark x1="59186" y1="92623" x2="59186" y2="92623"/>
                        <a14:foregroundMark x1="37791" y1="94262" x2="37791" y2="94262"/>
                        <a14:foregroundMark x1="7558" y1="80328" x2="7558" y2="80328"/>
                        <a14:foregroundMark x1="5233" y1="77869" x2="5233" y2="77869"/>
                      </a14:backgroundRemoval>
                    </a14:imgEffect>
                  </a14:imgLayer>
                </a14:imgProps>
              </a:ext>
            </a:extLst>
          </a:blip>
          <a:srcRect t="9161"/>
          <a:stretch/>
        </p:blipFill>
        <p:spPr>
          <a:xfrm>
            <a:off x="3854599" y="6348482"/>
            <a:ext cx="3132972" cy="121119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089" y="6374014"/>
            <a:ext cx="1637413" cy="1100210"/>
          </a:xfrm>
          <a:prstGeom prst="rect">
            <a:avLst/>
          </a:prstGeom>
        </p:spPr>
      </p:pic>
      <p:pic>
        <p:nvPicPr>
          <p:cNvPr id="1025" name="Рисунок 10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66743" y="6385684"/>
            <a:ext cx="1557242" cy="11367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1"/>
          <a:srcRect l="15622" t="6861" r="10742" b="32262"/>
          <a:stretch/>
        </p:blipFill>
        <p:spPr>
          <a:xfrm>
            <a:off x="8715261" y="4351032"/>
            <a:ext cx="1611086" cy="155302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59933" y="4754043"/>
            <a:ext cx="690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just"/>
            <a:r>
              <a:rPr lang="uk-UA" sz="1400" b="1" i="1" u="sn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Сушко Сергій Олексійович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завідувач відділу управляння закладами освіти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КНЗ КОР «Київський обласний інститут післядипломної освіти педагогічних кадрів»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7197" y="4474306"/>
            <a:ext cx="830296" cy="82867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800000">
            <a:off x="7689039" y="4934059"/>
            <a:ext cx="830296" cy="82867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7689850" y="4480753"/>
            <a:ext cx="830296" cy="82867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00000">
            <a:off x="526385" y="4931368"/>
            <a:ext cx="830296" cy="82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7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10691812" cy="75596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8649" y="3280229"/>
            <a:ext cx="10174514" cy="34340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січні 2022 </a:t>
            </a:r>
            <a:r>
              <a:rPr lang="uk-UA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року</a:t>
            </a: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 директорів шкіл та заступників директорів відбудеться 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друге 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  обласного  майстер-класу  директора ОНЗ «Вороньківський НВК» Марченка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Сергія Валерійовича з 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теми </a:t>
            </a: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«Фінансова автономія навчальних закладів»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sz="1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  проведення  заходу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вул.Київська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1, </a:t>
            </a:r>
            <a:r>
              <a:rPr lang="uk-UA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с.Вороньків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Бориспільський р-н, Київська обл., 08352</a:t>
            </a:r>
          </a:p>
          <a:p>
            <a:pPr algn="just"/>
            <a:endParaRPr lang="uk-UA" sz="1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Початок  заняття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10.00</a:t>
            </a:r>
          </a:p>
          <a:p>
            <a:pPr algn="just"/>
            <a:endParaRPr lang="uk-UA" sz="1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Доїзд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їхати  з  Києва від станції  метро «Харківська»  автобусом маршруту №941 до  кінцевої зупинки (орієнтовний час в дорозі з </a:t>
            </a:r>
            <a:r>
              <a:rPr lang="uk-UA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м.Харківська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uk-UA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с.Вороньків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45-50 хв.);  Інші можливі варіанти </a:t>
            </a:r>
            <a:r>
              <a:rPr lang="uk-UA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доїзду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з’ясовувати індивідуально.</a:t>
            </a:r>
          </a:p>
          <a:p>
            <a:pPr algn="just"/>
            <a:endParaRPr lang="uk-UA" sz="1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Контактні   телефони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+380973921281 – Марченко Сергій Валерійович,  керівник  майстер-класу;</a:t>
            </a:r>
          </a:p>
          <a:p>
            <a:pPr algn="just"/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+380963649235 – Сушко Сергій Олексійович, координатор  майстер-класу.</a:t>
            </a:r>
          </a:p>
          <a:p>
            <a:pPr algn="just"/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79055"/>
          <a:stretch/>
        </p:blipFill>
        <p:spPr>
          <a:xfrm>
            <a:off x="258649" y="6850743"/>
            <a:ext cx="10174514" cy="5724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66" y="6887026"/>
            <a:ext cx="521826" cy="4418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04766" y="6887026"/>
            <a:ext cx="521826" cy="44180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2000" y1="30167" x2="32000" y2="30167"/>
                        <a14:foregroundMark x1="63167" y1="42833" x2="63167" y2="42833"/>
                        <a14:foregroundMark x1="51500" y1="56000" x2="51500" y2="56000"/>
                        <a14:foregroundMark x1="46333" y1="65167" x2="46333" y2="65167"/>
                        <a14:foregroundMark x1="53167" y1="65000" x2="53167" y2="65000"/>
                        <a14:foregroundMark x1="63000" y1="61667" x2="63000" y2="61667"/>
                        <a14:foregroundMark x1="53333" y1="71500" x2="53333" y2="71500"/>
                        <a14:foregroundMark x1="48333" y1="73000" x2="48333" y2="73000"/>
                        <a14:foregroundMark x1="38167" y1="67833" x2="38167" y2="67833"/>
                        <a14:foregroundMark x1="29833" y1="28833" x2="30500" y2="67000"/>
                        <a14:foregroundMark x1="70500" y1="24667" x2="69333" y2="69167"/>
                        <a14:foregroundMark x1="69333" y1="69167" x2="30500" y2="69500"/>
                        <a14:foregroundMark x1="30500" y1="23333" x2="37333" y2="31167"/>
                        <a14:foregroundMark x1="37500" y1="35667" x2="39500" y2="49000"/>
                        <a14:foregroundMark x1="38000" y1="52167" x2="34667" y2="55500"/>
                        <a14:foregroundMark x1="35500" y1="58333" x2="42833" y2="62333"/>
                        <a14:foregroundMark x1="42667" y1="63167" x2="42333" y2="74333"/>
                        <a14:foregroundMark x1="44500" y1="79000" x2="48333" y2="82000"/>
                        <a14:foregroundMark x1="57500" y1="65833" x2="54833" y2="56667"/>
                        <a14:foregroundMark x1="51000" y1="49167" x2="49333" y2="31833"/>
                        <a14:foregroundMark x1="49333" y1="29500" x2="49833" y2="20167"/>
                        <a14:foregroundMark x1="69500" y1="23333" x2="61500" y2="34500"/>
                        <a14:foregroundMark x1="61500" y1="36500" x2="60833" y2="48667"/>
                        <a14:backgroundMark x1="45833" y1="65667" x2="45833" y2="65667"/>
                        <a14:backgroundMark x1="54500" y1="65667" x2="54500" y2="65667"/>
                      </a14:backgroundRemoval>
                    </a14:imgEffect>
                  </a14:imgLayer>
                </a14:imgProps>
              </a:ext>
            </a:extLst>
          </a:blip>
          <a:srcRect t="10911" b="11209"/>
          <a:stretch/>
        </p:blipFill>
        <p:spPr>
          <a:xfrm>
            <a:off x="5026592" y="6850743"/>
            <a:ext cx="644438" cy="50711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8649" y="2911105"/>
            <a:ext cx="10174514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uk-UA" sz="1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Шановні учасники </a:t>
            </a:r>
            <a:r>
              <a:rPr lang="uk-UA" sz="1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обласного  майстер-класу!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8649" y="130630"/>
            <a:ext cx="101745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 питання  роботи  майстер-класу: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4535" y="6883399"/>
            <a:ext cx="521826" cy="4418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97" y="6886585"/>
            <a:ext cx="521826" cy="441801"/>
          </a:xfrm>
          <a:prstGeom prst="rect">
            <a:avLst/>
          </a:prstGeom>
        </p:spPr>
      </p:pic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547765"/>
              </p:ext>
            </p:extLst>
          </p:nvPr>
        </p:nvGraphicFramePr>
        <p:xfrm>
          <a:off x="258649" y="438407"/>
          <a:ext cx="10057712" cy="2313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57712"/>
              </a:tblGrid>
              <a:tr h="3532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Фінансова автономія закладу. Планування видатків та створення кошторису.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32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Коди економічної класифікації. Нормативні документи Міністерства фінансів, Держказначейства.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32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Планування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проведення закупівлі товарів та послуг.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32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Способи організації електронних торгів. Електронні майданчики. Електронний цифровий підпис.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70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Додаткові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видатки за кодами економічної класифікації. Субвенція державного бюджету на цільові програми або дітей з інклюзивними потребами.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32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Державна субвенція на заробітну плату.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1657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10691812" cy="75596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311806" y="311317"/>
            <a:ext cx="10068198" cy="6937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551417" y="435453"/>
            <a:ext cx="9588975" cy="66887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50" y="713880"/>
            <a:ext cx="2943904" cy="195714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973" y="714690"/>
            <a:ext cx="2945861" cy="197045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4" r="21451"/>
          <a:stretch/>
        </p:blipFill>
        <p:spPr>
          <a:xfrm>
            <a:off x="3872973" y="2804747"/>
            <a:ext cx="2945861" cy="197045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50" y="2804747"/>
            <a:ext cx="2943904" cy="197045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553" y="713879"/>
            <a:ext cx="2911647" cy="195714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550" y="4908926"/>
            <a:ext cx="2911647" cy="197045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/>
          <a:srcRect l="19591" r="5395"/>
          <a:stretch/>
        </p:blipFill>
        <p:spPr>
          <a:xfrm>
            <a:off x="757350" y="4908926"/>
            <a:ext cx="2943905" cy="197358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6448" r="7525"/>
          <a:stretch/>
        </p:blipFill>
        <p:spPr>
          <a:xfrm>
            <a:off x="3872972" y="4908926"/>
            <a:ext cx="2945861" cy="197358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0549" y="2804746"/>
            <a:ext cx="2911647" cy="195080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3057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10691812" cy="75596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311806" y="311317"/>
            <a:ext cx="10068198" cy="6937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551417" y="435453"/>
            <a:ext cx="9588975" cy="66887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5"/>
          <a:stretch/>
        </p:blipFill>
        <p:spPr>
          <a:xfrm>
            <a:off x="3872972" y="713877"/>
            <a:ext cx="2944720" cy="195714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/>
          <a:stretch/>
        </p:blipFill>
        <p:spPr>
          <a:xfrm>
            <a:off x="6990160" y="713879"/>
            <a:ext cx="2944719" cy="196673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2"/>
          <a:stretch/>
        </p:blipFill>
        <p:spPr>
          <a:xfrm>
            <a:off x="6990159" y="2818060"/>
            <a:ext cx="2944720" cy="195714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84" y="713878"/>
            <a:ext cx="2944720" cy="195714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/>
          <a:srcRect l="33111"/>
          <a:stretch/>
        </p:blipFill>
        <p:spPr>
          <a:xfrm>
            <a:off x="755784" y="2818060"/>
            <a:ext cx="2944719" cy="195714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/>
          <a:srcRect t="10937"/>
          <a:stretch/>
        </p:blipFill>
        <p:spPr>
          <a:xfrm>
            <a:off x="3872973" y="2818060"/>
            <a:ext cx="2944719" cy="195714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0159" y="4912654"/>
            <a:ext cx="2944719" cy="195714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784" y="4899341"/>
            <a:ext cx="2944718" cy="197045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0"/>
          <a:srcRect t="11483"/>
          <a:stretch/>
        </p:blipFill>
        <p:spPr>
          <a:xfrm>
            <a:off x="3872972" y="4899340"/>
            <a:ext cx="2944720" cy="197045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200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10691812" cy="75596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06703" y="158522"/>
            <a:ext cx="10278404" cy="828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912203"/>
              </p:ext>
            </p:extLst>
          </p:nvPr>
        </p:nvGraphicFramePr>
        <p:xfrm>
          <a:off x="258659" y="310189"/>
          <a:ext cx="10226447" cy="7542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691"/>
                <a:gridCol w="1567109"/>
                <a:gridCol w="1947283"/>
                <a:gridCol w="2827340"/>
                <a:gridCol w="1349060"/>
                <a:gridCol w="858129"/>
                <a:gridCol w="661181"/>
                <a:gridCol w="623654"/>
              </a:tblGrid>
              <a:tr h="405325">
                <a:tc>
                  <a:txBody>
                    <a:bodyPr/>
                    <a:lstStyle/>
                    <a:p>
                      <a:r>
                        <a:rPr lang="uk-UA" dirty="0" smtClean="0"/>
                        <a:t>№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Район, громада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Прізвище, ім’я та по батькові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Заклад освіти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посада</a:t>
                      </a:r>
                      <a:endParaRPr lang="uk-UA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Заняття</a:t>
                      </a:r>
                    </a:p>
                    <a:p>
                      <a:endParaRPr lang="uk-UA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1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2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Переяславська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міська ТГ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Михайленко Оксана Василівна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Заклад дошкільної освіти (ясла-садок) комбінованого типу №7 "Берізка" Переяславської міської ради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r>
                        <a:rPr lang="uk-UA" sz="1200" smtClean="0"/>
                        <a:t>03.11.</a:t>
                      </a:r>
                      <a:r>
                        <a:rPr lang="uk-UA" sz="1200" baseline="0" smtClean="0"/>
                        <a:t> 2021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21.01.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2022</a:t>
                      </a:r>
                    </a:p>
                    <a:p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2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Броварська міська ТГ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Ходос</a:t>
                      </a:r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Катерина Миколаївна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Заклад дошкільної освіти (ясла-садок) комбінованого типу "Перлинка" Броварської міської ради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3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Студениківська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сільська ТГ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Корнієнко Роман Феліксович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Переяславське навчально-виховне об'єднання "Заклад загальної середньої освіти І - ІІ ст. - заклад дошкільної освіти"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НВО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4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Вороньківська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сільська ТГ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Форостовський</a:t>
                      </a:r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Андрій Михайлович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Головурівська ЗОШ І-ІІІ ступенів ВСР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5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Ташанська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сільська ТГ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Дерев'янко Неля Віталіївна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Комунальний заклад "Виповзький заклад загальної середньої освіти І-ІІ ступенів - дошкільний навчальний заклад"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6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Макарівська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селищна ТГ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Кардаш</a:t>
                      </a:r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Світлана Мечиславівна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Великакарашинська гімназія 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школи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7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Дівичківська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сільська ТГ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Руденко Світлана Василівна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Ковалинське НВО "ЗЗСО І - ІІ ст. - ЗДО"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НВО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8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Бориспільська міська ТГ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Шевченко Людмила Василівна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Бориспільська ЗОШ І-ІІІ ст. № 1 імені Юрія Головатого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9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Макарівська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селищна ТГ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Сорокопуд Тетяна Ярославівна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Колонщинський ЗДО (ясла-садок) "Капітошка"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10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Бориспільська міська ТГ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Мазура Віра Іванівна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Бориспільська загальноосвітня школа І-ІІІ ступенів № 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закладу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11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Обухівська міська ТГ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Шимоненко</a:t>
                      </a:r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Ніна Борисівна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Копачівський навчально-виховний комплекс "Загальноосвітня школа І-ІІ ступенів - дитячий садок"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НВК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12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Обухівська міська ТГ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Дробот</a:t>
                      </a:r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Ніна Павлівна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СЕМЕНІВСЬКА ЗАГАЛЬНООСВІТНЯ ШКОЛА І-ІІI СТУПЕНІВ 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13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Вороньківська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сільська ТГ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Рябоконь</a:t>
                      </a:r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Валентина Павлівна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Опорний навчальний заклад "Вороньківський навчально-виховний комплекс "ліцей-загальноосвітня школа І-ІІІ ступенів - дитячий садок"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Заступник директора з навчально-виховної роботи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14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Макарівська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селищна ТГ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Суліма</a:t>
                      </a:r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Руслана Артемівна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ЗАБУЯНСЬКА ЗАГАЛЬНООСВІТНЯ ШКОЛА І – ІІІ СТУПЕНІВ МАКАРІВСЬКОЇ СЕЛИЩНОЇ РАДИ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15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Вороньківська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сільська ТГ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Подолинний</a:t>
                      </a:r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Микола Миколайович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ОНЗ "Вороньківський НВК"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Заступник директора з НВР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07" marR="15707" marT="10471" marB="10471" anchor="b"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2998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</TotalTime>
  <Words>617</Words>
  <Application>Microsoft Office PowerPoint</Application>
  <PresentationFormat>Произвольный</PresentationFormat>
  <Paragraphs>120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59</cp:revision>
  <dcterms:created xsi:type="dcterms:W3CDTF">2021-09-13T18:28:41Z</dcterms:created>
  <dcterms:modified xsi:type="dcterms:W3CDTF">2021-12-23T07:53:27Z</dcterms:modified>
</cp:coreProperties>
</file>