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  <p:sldMasterId id="2147483733" r:id="rId2"/>
    <p:sldMasterId id="2147483746" r:id="rId3"/>
  </p:sldMasterIdLst>
  <p:sldIdLst>
    <p:sldId id="265" r:id="rId4"/>
    <p:sldId id="257" r:id="rId5"/>
    <p:sldId id="311" r:id="rId6"/>
    <p:sldId id="312" r:id="rId7"/>
    <p:sldId id="321" r:id="rId8"/>
    <p:sldId id="281" r:id="rId9"/>
    <p:sldId id="297" r:id="rId10"/>
    <p:sldId id="320" r:id="rId11"/>
    <p:sldId id="299" r:id="rId12"/>
    <p:sldId id="305" r:id="rId13"/>
    <p:sldId id="319" r:id="rId14"/>
    <p:sldId id="316" r:id="rId15"/>
    <p:sldId id="313" r:id="rId16"/>
    <p:sldId id="306" r:id="rId17"/>
    <p:sldId id="304" r:id="rId18"/>
    <p:sldId id="318" r:id="rId19"/>
    <p:sldId id="308" r:id="rId20"/>
    <p:sldId id="31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0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842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36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4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2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4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94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3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3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FCC4-607C-4A88-B5BF-583CBC529D3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D916-9607-4F8C-874E-9D8A8D1682F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750-14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z1093-01#n15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66"/>
            <a:ext cx="8928992" cy="6846734"/>
          </a:xfrm>
        </p:spPr>
        <p:txBody>
          <a:bodyPr>
            <a:noAutofit/>
          </a:bodyPr>
          <a:lstStyle/>
          <a:p>
            <a:pPr marL="82296" indent="0" algn="ctr" fontAlgn="base">
              <a:buNone/>
            </a:pPr>
            <a:r>
              <a:rPr lang="uk-UA" sz="2000" b="1" cap="all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організації освітнього процесу з фізичної культури в умовах дистанційного навчання.</a:t>
            </a:r>
          </a:p>
          <a:p>
            <a:pPr marL="82296" indent="0" algn="ctr" fontAlgn="base">
              <a:buNone/>
            </a:pPr>
            <a:endParaRPr lang="ru-RU" sz="8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 fontAlgn="base">
              <a:buNone/>
            </a:pPr>
            <a:endParaRPr lang="ru-RU" sz="8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 fontAlgn="base">
              <a:buNone/>
            </a:pPr>
            <a:r>
              <a:rPr lang="ru-RU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12.12.2020 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1236</a:t>
            </a:r>
          </a:p>
          <a:p>
            <a:pPr marL="82296" indent="0" algn="ctr" fontAlgn="base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11.08.2021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855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2296" indent="0" algn="just" fontAlgn="base">
              <a:buNone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карантину та запровадження обмежувальних протиепідемічних заходів з метою запобігання поширенню на території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гострої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респіраторної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COVID-19,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спричиненої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коронавірусом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SARS-CoV-2</a:t>
            </a:r>
            <a:endParaRPr lang="ru-RU" sz="800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 fontAlgn="base">
              <a:buNone/>
            </a:pPr>
            <a:r>
              <a:rPr lang="ru-RU" sz="20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ГДСЛУ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18.09.2020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base">
              <a:buClr>
                <a:srgbClr val="3891A7"/>
              </a:buClr>
              <a:buNone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змін до Тимчасових рекомендацій щодо організації протиепідемічних заходів в деяких закладах фізичної культури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на 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карантину у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коронавірусної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base">
              <a:buClr>
                <a:srgbClr val="3891A7"/>
              </a:buClr>
              <a:buNone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ГДСЛУ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04.08.2020 №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чинність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ctr" fontAlgn="base">
              <a:buClr>
                <a:srgbClr val="3891A7"/>
              </a:buClr>
              <a:buNone/>
            </a:pPr>
            <a:endParaRPr lang="uk-UA" sz="800" b="1" cap="all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 fontAlgn="base">
              <a:buNone/>
            </a:pPr>
            <a:r>
              <a:rPr lang="ru-RU" sz="20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ГДСЛУ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23.04.2021 № 04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base">
              <a:buNone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протиепідемічних заходів у закладах освіти на період карантину у зв'язку поширенням коронавірусної хвороби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2296" lvl="0" indent="0" algn="ctr" fontAlgn="base">
              <a:buClr>
                <a:srgbClr val="3891A7"/>
              </a:buClr>
              <a:buNone/>
            </a:pPr>
            <a:r>
              <a:rPr lang="ru-RU" sz="1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ГДСЛУ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22.08.2020 №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чинність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b="1" i="1" dirty="0"/>
          </a:p>
        </p:txBody>
      </p:sp>
    </p:spTree>
    <p:extLst>
      <p:ext uri="{BB962C8B-B14F-4D97-AF65-F5344CB8AC3E}">
        <p14:creationId xmlns:p14="http://schemas.microsoft.com/office/powerpoint/2010/main" val="31622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60" y="188640"/>
            <a:ext cx="8878824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defTabSz="6858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занять з фізичної культури і спорту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 повинні користуватися спеціальним спортивним одягом та спортивним взуттям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під час занять на відкритому повітрі взимку - бути вдягнені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вітрозахисні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куртки, шапочки, рукавички, мати відповідне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взуття.</a:t>
            </a:r>
          </a:p>
          <a:p>
            <a:pPr indent="342900" defTabSz="685800"/>
            <a:endParaRPr lang="uk-UA" sz="2400" b="1" dirty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 defTabSz="685800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Проводити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 без спортивного одягу і спортивного взуття не дозволяється.</a:t>
            </a:r>
          </a:p>
          <a:p>
            <a:pPr indent="342900" defTabSz="685800"/>
            <a:endParaRPr lang="uk-UA" sz="24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defTabSz="6858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кожному уроці з фізичної культури учні ознайомлюються з правилами поведінки в спортивному залі і на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майданчику.</a:t>
            </a:r>
          </a:p>
          <a:p>
            <a:pPr indent="342900" defTabSz="6858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початку занять з фізичної культури і спорту учні за потреби мають повідомити вчителя або фахівця з фізичної культури і спорту: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</a:pP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- про наявність документа про тимчасове звільнення від занять після хвороби;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- про погане самопочуття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5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незалежно від рівня фізичного розвитку та медичної групи, а також тимчасово звільнені від фізичних навантажень, повинні бути обов’язково присутніми на уроках фізичної культури.</a:t>
            </a:r>
          </a:p>
          <a:p>
            <a:pPr marL="342900" lvl="0" indent="-342900">
              <a:buFontTx/>
              <a:buChar char="-"/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опустиме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навантаження для учнів, які за станом здоров’я належать до підготовчої та спеціальної медичних груп, встановлює учитель фізичної культури.</a:t>
            </a:r>
          </a:p>
          <a:p>
            <a:pPr lvl="0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истематично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здійснювати візуальний контроль за самопочуттям учнів, технічним станом спортивного обладнання та інвентарю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ісця 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занять з фізичної культури і спорту обладнуються аптечкою (відкриті спортивні майданчики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переносною аптечкою).</a:t>
            </a: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 спортивні снаряди, спортивне обладнання та інвентар, які використовуються під час проведення занять з фізичної культури і спорту,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повинні бути справними і надійно закріпленими.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/>
            <a:endParaRPr lang="uk-UA" sz="24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випадки несправності спортивного обладнання та травмування під час занять з фізичної культури і спорту необхідно повідомити вчителя фізичної культури або фахівця з фізичної культури і спорту.</a:t>
            </a:r>
          </a:p>
        </p:txBody>
      </p:sp>
    </p:spTree>
    <p:extLst>
      <p:ext uri="{BB962C8B-B14F-4D97-AF65-F5344CB8AC3E}">
        <p14:creationId xmlns:p14="http://schemas.microsoft.com/office/powerpoint/2010/main" val="5473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77585" y="188640"/>
            <a:ext cx="8866415" cy="491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 defTabSz="685800">
              <a:lnSpc>
                <a:spcPct val="107000"/>
              </a:lnSpc>
            </a:pP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САНІТАРНИЙ РЕГЛАМЕНТ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закладів загальної середньої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 України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2205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25.09.2020)</a:t>
            </a:r>
            <a:endParaRPr lang="uk-UA" sz="2400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ІІІ, частина 19:</a:t>
            </a:r>
          </a:p>
          <a:p>
            <a:pPr algn="ctr" defTabSz="685800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маса вантажу для підняття школярами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- 12 років до 4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кг,</a:t>
            </a:r>
          </a:p>
          <a:p>
            <a:pPr defTabSz="685800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- 14 років - до 5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кг,</a:t>
            </a:r>
          </a:p>
          <a:p>
            <a:pPr defTabSz="685800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років: хлопчики - 12 кг, дівчатка - 6,0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кг,</a:t>
            </a:r>
          </a:p>
          <a:p>
            <a:pPr defTabSz="685800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 відповідно 14 і 7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кг,</a:t>
            </a:r>
          </a:p>
          <a:p>
            <a:pPr defTabSz="685800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 - 16,0 і 8,0 кг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/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/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 І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72" t="44640" r="15401" b="35200"/>
          <a:stretch/>
        </p:blipFill>
        <p:spPr>
          <a:xfrm>
            <a:off x="-2288" y="5085184"/>
            <a:ext cx="9143960" cy="1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затвердження Правил пожежної безпеки для навчальних закладів та установ системи освіти України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974 </a:t>
            </a:r>
            <a:r>
              <a:rPr 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15.08.2016</a:t>
            </a:r>
            <a:endParaRPr lang="uk-UA" sz="2400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/>
            <a:endParaRPr lang="uk-UA" sz="24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приміщеннях основних спортивних споруд на видному місці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розмістити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евакуації учнів на випадок пожежі, зі схемою виведення учасників навчально-виховного процесу з території та усіх приміщень і місць проведення занять з фізичної культури і спорту, в тому числі з усіх допоміжних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приміщень.</a:t>
            </a:r>
          </a:p>
          <a:p>
            <a:pPr lvl="0" indent="457200"/>
            <a:endParaRPr lang="uk-UA" sz="24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Спортивний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 у прилеглих до нього рекреаціях має бути обладнаний пінними або порошковими вогнегасниками у кількості не менше двох на приміщення.</a:t>
            </a:r>
            <a:endParaRPr lang="uk-UA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54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626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" marR="50165" indent="450850" algn="just">
              <a:lnSpc>
                <a:spcPct val="103000"/>
              </a:lnSpc>
              <a:spcAft>
                <a:spcPts val="8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  про організацію роботи з охорони праці та безпеки життєдіяльності учасників освітнього процесу в установах і закладах освіти» наказ МОН України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1669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26.12.2017:</a:t>
            </a:r>
          </a:p>
          <a:p>
            <a:pPr marL="88265" marR="50165" indent="450850" algn="just">
              <a:lnSpc>
                <a:spcPct val="103000"/>
              </a:lnSpc>
              <a:spcAft>
                <a:spcPts val="8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 закладу затверджує посадові та робочі інструкції з охорони праці для вчителя фізичної культури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8265" marR="50165" indent="450850" algn="just">
              <a:lnSpc>
                <a:spcPct val="103000"/>
              </a:lnSpc>
              <a:spcAft>
                <a:spcPts val="8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 інструкції складаються з блоків питань та в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имог</a:t>
            </a:r>
            <a:r>
              <a:rPr lang="uk-UA" sz="2400" b="1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життєдіяльності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проведення занять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31165" marR="50165" indent="-342900" algn="just">
              <a:lnSpc>
                <a:spcPct val="103000"/>
              </a:lnSpc>
              <a:spcAft>
                <a:spcPts val="80"/>
              </a:spcAft>
              <a:buFontTx/>
              <a:buChar char="-"/>
            </a:pP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гімнастики;</a:t>
            </a:r>
          </a:p>
          <a:p>
            <a:pPr marL="431165" marR="50165" indent="-342900" algn="just">
              <a:lnSpc>
                <a:spcPct val="103000"/>
              </a:lnSpc>
              <a:spcAft>
                <a:spcPts val="80"/>
              </a:spcAft>
              <a:buFontTx/>
              <a:buChar char="-"/>
            </a:pP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легкої атлетики;</a:t>
            </a:r>
          </a:p>
          <a:p>
            <a:pPr marL="431165" marR="50165" indent="-342900" algn="just">
              <a:lnSpc>
                <a:spcPct val="103000"/>
              </a:lnSpc>
              <a:spcAft>
                <a:spcPts val="80"/>
              </a:spcAft>
              <a:buFontTx/>
              <a:buChar char="-"/>
            </a:pP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лижної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підготовки і ковзанярського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спорту;</a:t>
            </a:r>
          </a:p>
          <a:p>
            <a:pPr marL="431165" marR="50165" indent="-342900" algn="just">
              <a:lnSpc>
                <a:spcPct val="103000"/>
              </a:lnSpc>
              <a:spcAft>
                <a:spcPts val="80"/>
              </a:spcAft>
              <a:buFontTx/>
              <a:buChar char="-"/>
            </a:pP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занять із спортивних ігор (футбол, волейбол, баскетбол, гандбол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31165" marR="50165" indent="-342900" algn="just">
              <a:lnSpc>
                <a:spcPct val="103000"/>
              </a:lnSpc>
              <a:spcAft>
                <a:spcPts val="80"/>
              </a:spcAft>
              <a:buFontTx/>
              <a:buChar char="-"/>
            </a:pP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плавання (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життя людей на водних об'єктах України», затверджених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МВС </a:t>
            </a:r>
            <a:r>
              <a:rPr 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10.04.2017  №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</a:t>
            </a:r>
            <a:r>
              <a:rPr lang="ru-RU" sz="2400" dirty="0" smtClean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8712968" cy="278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" marR="50165" lvl="0" indent="450850" algn="just">
              <a:lnSpc>
                <a:spcPct val="103000"/>
              </a:lnSpc>
              <a:spcAft>
                <a:spcPts val="8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Інструкції обов'язково містять блок питань з охорони праці, безпеки життєдіяльності, а також заходи, що вживаються до педагогічних працівників, які порушили зазначені інструкції.</a:t>
            </a:r>
          </a:p>
          <a:p>
            <a:pPr marL="88265" marR="50165" lvl="0" indent="450850" algn="just">
              <a:lnSpc>
                <a:spcPct val="103000"/>
              </a:lnSpc>
              <a:spcAft>
                <a:spcPts val="80"/>
              </a:spcAft>
            </a:pPr>
            <a:endParaRPr lang="uk-UA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265" marR="50165" lvl="0" indent="450850" algn="just">
              <a:lnSpc>
                <a:spcPct val="103000"/>
              </a:lnSpc>
              <a:spcAft>
                <a:spcPts val="8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Розділ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ч. 6.1. Учитель є відповідальним за збереження життя і здоров'я здобувачів освіти під час освітнього процесу.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764704"/>
            <a:ext cx="8823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defTabSz="685800"/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надання долікарської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 при нещасному випадку, використовувати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необхідні наявні препарати, ліки, інструменти тощо (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Наказ МОЗ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№ 398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16.06.14 «Про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затвердження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порядків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надання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домедичної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допомоги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особам при </a:t>
            </a:r>
            <a:r>
              <a:rPr lang="ru-RU" sz="2400" dirty="0" err="1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невідкладних</a:t>
            </a:r>
            <a:r>
              <a:rPr lang="ru-RU" sz="2400" dirty="0">
                <a:solidFill>
                  <a:srgbClr val="003F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станах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defTabSz="685800"/>
            <a:endParaRPr lang="uk-UA" sz="24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defTabSz="6858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долікарської допомоги, передати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потерпілого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медичному працівнику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закладу.</a:t>
            </a:r>
          </a:p>
          <a:p>
            <a:pPr indent="342900" defTabSz="685800"/>
            <a:endParaRPr lang="uk-UA" sz="24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defTabSz="685800"/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 потреби після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 долікарської допомоги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 викликати невідкладну медичну допомогу або </a:t>
            </a:r>
            <a:r>
              <a:rPr lang="uk-UA" sz="2400" dirty="0" smtClean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супроводі медичного працівника направити </a:t>
            </a:r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потерпілого до територіального лікувально-профілактичного закладу.</a:t>
            </a:r>
          </a:p>
          <a:p>
            <a:pPr indent="342900" algn="just" defTabSz="685800"/>
            <a:endParaRPr lang="uk-UA" sz="2000" dirty="0" smtClean="0">
              <a:solidFill>
                <a:srgbClr val="292B2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defTabSz="685800"/>
            <a:r>
              <a:rPr lang="uk-UA" sz="2400" dirty="0">
                <a:solidFill>
                  <a:srgbClr val="292B2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Розслідування й облік нещасних випадків з учнями під час навчально-виховного процесу проводяться відповідно до </a:t>
            </a:r>
            <a:r>
              <a:rPr lang="uk-UA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Положення про порядок розслідування нещасних випадків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(наказ МОН </a:t>
            </a:r>
            <a:r>
              <a:rPr lang="ru-RU" sz="2400" b="1" u="sng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u="sng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u="sng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07.10.2013 № 1365</a:t>
            </a:r>
          </a:p>
          <a:p>
            <a:pPr lvl="0" indent="342900" algn="just" defTabSz="68580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68580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ЗВЕРНУТИ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ІІ, пункт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«Якщо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 стану здоров’я потерпілого сталося внаслідок загального захворювання, хвороби, що підтверджено відповідним медичним висновком лікувально-профілактичного закладу за місцем проживання потерпілого, нещасний випадок розслідується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первинним діагнозом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цьому наслідок погіршення стану здоров’я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враховується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23528" y="476672"/>
            <a:ext cx="8613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Загальнонаціональний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COVID-19,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продовжено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 01 жовтня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 встановлюється один з чотирьох рівнів епідемічної небезпеки – ”зелений”, “жовтий”, “помаранчевий” або “червоний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0" algn="just" fontAlgn="base"/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при “червоному” рівні відвідування закладів освіти здобувачами заборонено, отже освітній процес відбувається дистанційно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щодо особливостей організації освітнього процесу в закладах освіти в умовах “зеленого”, “жовтого” та “помаранчевого” рівнів небезпеки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 педагогічна рада закладу з урахуванням тимчасових рекомендацій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71" t="32483" r="13302" b="38971"/>
          <a:stretch/>
        </p:blipFill>
        <p:spPr>
          <a:xfrm>
            <a:off x="0" y="2849664"/>
            <a:ext cx="9144000" cy="1907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42" t="27360" r="9238" b="40156"/>
          <a:stretch/>
        </p:blipFill>
        <p:spPr>
          <a:xfrm>
            <a:off x="0" y="4856936"/>
            <a:ext cx="9144000" cy="19852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390" t="15148" r="10343" b="26458"/>
          <a:stretch/>
        </p:blipFill>
        <p:spPr>
          <a:xfrm>
            <a:off x="1475656" y="0"/>
            <a:ext cx="6304915" cy="27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43" t="64186" r="11451" b="25360"/>
          <a:stretch/>
        </p:blipFill>
        <p:spPr>
          <a:xfrm>
            <a:off x="-19403" y="933168"/>
            <a:ext cx="9144535" cy="730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687" t="39374" r="11259" b="33444"/>
          <a:stretch/>
        </p:blipFill>
        <p:spPr>
          <a:xfrm>
            <a:off x="25417" y="2132856"/>
            <a:ext cx="9114803" cy="1906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5688" t="66936" r="10706" b="13475"/>
          <a:stretch/>
        </p:blipFill>
        <p:spPr>
          <a:xfrm>
            <a:off x="-19403" y="4509120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58" t="9641" r="4618" b="5532"/>
          <a:stretch/>
        </p:blipFill>
        <p:spPr>
          <a:xfrm>
            <a:off x="0" y="548680"/>
            <a:ext cx="9144000" cy="471844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0" y="5657671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https://www.me.gov.ua/Documents/Detail?lang=uk-UA&amp;id=d2b45c37-686f-4a1c-bf57-2cea2f94ff00&amp;title=ListroziasnenniaSchodoNepravomirnostiZastosuvanniaRobotodavtsemDoPratsivnikaZakhodivPrimusuTa-aboDistsiplinarnogoStiagnenniaZaVidmovuVaktsinuvatisiaVidKoronavirusnoiKhvorobiCovid19</a:t>
            </a:r>
            <a:endParaRPr lang="ru-RU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1" y="2420888"/>
            <a:ext cx="8856984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995" marR="43815" lvl="0" indent="-6350" algn="just">
              <a:lnSpc>
                <a:spcPct val="103000"/>
              </a:lnSpc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освітнього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умовах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очного та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умовах дистанційного навчання не повинна призводити до перевантаження учнів та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 забезпечувати безпечні та нешкідливі умови здобуття освіти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6995" marR="43815" lvl="0" indent="-6350" algn="just">
              <a:lnSpc>
                <a:spcPct val="103000"/>
              </a:lnSpc>
            </a:pP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995" marR="43815" indent="-6350" algn="just">
              <a:lnSpc>
                <a:spcPct val="103000"/>
              </a:lnSpc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Домашні завдання мають бути посильними для самостійного виконання дітьми (мати чіткі поради, інструкції та вільний доступ до навчальних матеріалів).</a:t>
            </a:r>
          </a:p>
          <a:p>
            <a:pPr lvl="0" algn="just"/>
            <a:endParaRPr lang="uk-UA" sz="2400" b="1" dirty="0" smtClean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45" y="692696"/>
            <a:ext cx="8974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ctr" fontAlgn="base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uk-UA" sz="2400" b="1" cap="all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життєдіяльності під час проведення занять із фізичної культури та фізкультурно-оздоровчих заходів з учнями.</a:t>
            </a:r>
            <a:endParaRPr lang="uk-UA" sz="2400" b="1" cap="all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51520" y="54868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нового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року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рівень опанування навчального матеріалу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визначити необхідність повторення цього матеріалу 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коригуюче навчання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 з 01.09 до 01.10 кожного навчального року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метою адаптації учнів до навантажень на уроках фізичної культури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 навчальних нормативів не здійснюється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заняття мають рекреаційно-оздоровчий характер з помірними навантаженнями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u="sng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27.11.2008 № 1078, пункт </a:t>
            </a:r>
            <a:r>
              <a:rPr lang="uk-UA" sz="2400" b="1" u="sng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забезпеченні належного організаційно-методичного проведення уроку, особистісно-зорієнтованого навчання, індивідуально-дозованого навантаження, дотримання дисципліни, стану спортивного обладнання та інвентарю переважна кількість травм може бути попереджена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Інструкція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розподіл учнів на групи для занять на уроках фізичної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</a:p>
          <a:p>
            <a:pPr algn="ctr"/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(Наказ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 та МОН від 20.07.2009 №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518/674)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учні розподіляються на основну, підготовчу та спеціальну медичні групи;</a:t>
            </a:r>
          </a:p>
          <a:p>
            <a:pPr marL="342900" lvl="0" indent="-342900" algn="just">
              <a:buFontTx/>
              <a:buChar char="-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медичне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обстеження учнів проводиться щорічно в установленому законодавством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порядку.</a:t>
            </a:r>
          </a:p>
          <a:p>
            <a:pPr lvl="0"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допускати на уроках фізичної культури навантаження учнів, які не пройшли медичного обстеження.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26801"/>
              </p:ext>
            </p:extLst>
          </p:nvPr>
        </p:nvGraphicFramePr>
        <p:xfrm>
          <a:off x="1705020" y="3792514"/>
          <a:ext cx="5688632" cy="3052375"/>
        </p:xfrm>
        <a:graphic>
          <a:graphicData uri="http://schemas.openxmlformats.org/drawingml/2006/table">
            <a:tbl>
              <a:tblPr firstRow="1" firstCol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1748400835"/>
                    </a:ext>
                  </a:extLst>
                </a:gridCol>
              </a:tblGrid>
              <a:tr h="3052375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Вік учнів |         Температура повітря та сила вітру 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                 |------------------------------------------------   ---|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                 |без вітру | вітер до |    вітер    |сильний     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                 |                |   5 м/с    |  6-10 м/с |штормовий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                 |                |               |                 |вітер           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|12-13 років|   -12 ℃  |   -8 ℃    |   -5 ℃     |Заняття не  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|------------+----------+-------------+------------|проводяться|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|14-15 років|   -15 ℃  |   -12 ℃  |   -8 ℃     |                    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|------------+----------+-------------+------------|                   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|16-17 років|   -16 ℃  |   -15 ℃  |  -10 ℃    |                     |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94778"/>
                  </a:ext>
                </a:extLst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56848" y="14198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безпеки під час проведення занять з фізичної культури і спорту в загальноосвітніх навчальних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закладах (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</a:t>
            </a:r>
            <a:r>
              <a:rPr lang="uk-UA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 України від 01.06.2010 №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521)</a:t>
            </a:r>
            <a:endParaRPr lang="uk-UA" sz="2400" b="1" dirty="0" smtClean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2.9. «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Рішення про неможливість проведення занять з фізичної культури і спорту на відкритому повітрі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зв'язку з несприятливими метеорологічними умовами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виносять учителі фізичної культури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…»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-252536" y="3327180"/>
            <a:ext cx="9122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ТЕМПЕРАТУРНІ НОРМИ, за яких можна проводити заняття із зимових видів спорту</a:t>
            </a: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1658</TotalTime>
  <Words>1120</Words>
  <Application>Microsoft Office PowerPoint</Application>
  <PresentationFormat>Екран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Gill Sans MT</vt:lpstr>
      <vt:lpstr>Times New Roman</vt:lpstr>
      <vt:lpstr>Verdana</vt:lpstr>
      <vt:lpstr>Wingdings 2</vt:lpstr>
      <vt:lpstr>Солнцестояние</vt:lpstr>
      <vt:lpstr>1_Тема Office</vt:lpstr>
      <vt:lpstr>2_Тема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учнів легкоатлетичних вправ</dc:title>
  <cp:lastModifiedBy>Admin</cp:lastModifiedBy>
  <cp:revision>186</cp:revision>
  <dcterms:modified xsi:type="dcterms:W3CDTF">2021-08-30T06:19:59Z</dcterms:modified>
</cp:coreProperties>
</file>