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802" r:id="rId2"/>
  </p:sldMasterIdLst>
  <p:sldIdLst>
    <p:sldId id="256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1.6343529975419754E-2"/>
                  <c:y val="-0.2738240590739556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випускників  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2943590384535314E-2"/>
                  <c:y val="-0.11881189014052668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випускників  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823949089697158E-2"/>
                  <c:y val="-0.121023245300079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випускників  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випускників 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К-ть випускників, працевлаштованих в освітній галузі</c:v>
                </c:pt>
                <c:pt idx="1">
                  <c:v>К-ть випускників, які продовжують навчання</c:v>
                </c:pt>
                <c:pt idx="2">
                  <c:v>К-ть випускників, які не працюють в освітній галузі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629</c:v>
                </c:pt>
                <c:pt idx="1">
                  <c:v>164</c:v>
                </c:pt>
                <c:pt idx="2">
                  <c:v>384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397679456734582"/>
          <c:y val="0.65871529216742686"/>
          <c:w val="0.73204641086530864"/>
          <c:h val="0.192002411181855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642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382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1292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732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57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427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56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080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959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3292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0840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8541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2278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4742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7393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59828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4189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988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345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21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141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7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8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051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596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274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361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ACFE30-D73D-409D-9341-A8CE79C1B3BA}" type="datetimeFigureOut">
              <a:rPr lang="uk-UA" smtClean="0"/>
              <a:pPr/>
              <a:t>16.08.2021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8D5D964-BA9C-4E5A-A6C9-8814530006B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414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b="1" dirty="0" smtClean="0"/>
              <a:t>Роль Університету майбутнього вчителя у забезпеченні педагогічними кадрами навчальних закладів області</a:t>
            </a:r>
            <a:endParaRPr lang="uk-UA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2398" y="3972009"/>
            <a:ext cx="6815669" cy="1320802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2003-2014 роки</a:t>
            </a:r>
            <a:endParaRPr lang="uk-UA" sz="2800" b="1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587048" y="5671751"/>
            <a:ext cx="4324866" cy="10132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uk-UA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58349" y="123569"/>
            <a:ext cx="11467069" cy="14127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uk-UA" sz="18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Департамент освіти і науки Київської обласної ради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uk-UA" sz="18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Комунальний навчальний заклад Київської обласної ради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uk-UA" sz="18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«Київський обласний інститут післядипломної освіти педагогічних кадрів»</a:t>
            </a:r>
          </a:p>
        </p:txBody>
      </p:sp>
    </p:spTree>
    <p:extLst>
      <p:ext uri="{BB962C8B-B14F-4D97-AF65-F5344CB8AC3E}">
        <p14:creationId xmlns:p14="http://schemas.microsoft.com/office/powerpoint/2010/main" val="246813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Мета діяльності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 smtClean="0"/>
              <a:t>виявлення педагогічно обдарованих дітей</a:t>
            </a:r>
          </a:p>
          <a:p>
            <a:pPr algn="just"/>
            <a:r>
              <a:rPr lang="uk-UA" sz="2800" dirty="0" smtClean="0"/>
              <a:t>створення умов для їхнього розвитку</a:t>
            </a:r>
          </a:p>
          <a:p>
            <a:pPr algn="just"/>
            <a:r>
              <a:rPr lang="uk-UA" sz="2800" dirty="0" smtClean="0"/>
              <a:t>сприяння отриманню учнями педагогічної професії</a:t>
            </a:r>
          </a:p>
          <a:p>
            <a:pPr algn="just"/>
            <a:r>
              <a:rPr lang="uk-UA" sz="2800" dirty="0" smtClean="0"/>
              <a:t>працевлаштування випускників після навчання за цільовими направленнями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6985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Статистичні дані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400" b="1" dirty="0" smtClean="0"/>
              <a:t>(200</a:t>
            </a:r>
            <a:r>
              <a:rPr lang="en-US" sz="2400" b="1" dirty="0" smtClean="0"/>
              <a:t>3</a:t>
            </a:r>
            <a:r>
              <a:rPr lang="uk-UA" sz="2400" b="1" dirty="0" smtClean="0"/>
              <a:t>-2014 роки)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 smtClean="0"/>
              <a:t>2900 випускників районних, міських університетів отримали цільові направлення</a:t>
            </a:r>
          </a:p>
          <a:p>
            <a:pPr algn="just"/>
            <a:r>
              <a:rPr lang="uk-UA" sz="2800" dirty="0" smtClean="0"/>
              <a:t>із них 16</a:t>
            </a:r>
            <a:r>
              <a:rPr lang="en-US" sz="2800" dirty="0" smtClean="0"/>
              <a:t>07</a:t>
            </a:r>
            <a:r>
              <a:rPr lang="uk-UA" sz="2800" dirty="0" smtClean="0"/>
              <a:t> (55%) стали студентами державної форми навчання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4113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900" dirty="0" smtClean="0"/>
              <a:t>Працевлаштування випускників вищих педагогічних навчальних закладів, слухачів Університету майбутнього вчителя 2004-2010 років</a:t>
            </a:r>
            <a:r>
              <a:rPr lang="en-US" sz="2900" dirty="0" smtClean="0"/>
              <a:t/>
            </a:r>
            <a:br>
              <a:rPr lang="en-US" sz="2900" dirty="0" smtClean="0"/>
            </a:br>
            <a:endParaRPr lang="uk-UA" sz="29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67017"/>
              </p:ext>
            </p:extLst>
          </p:nvPr>
        </p:nvGraphicFramePr>
        <p:xfrm>
          <a:off x="1102895" y="2595964"/>
          <a:ext cx="9601200" cy="331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17107" y="5636712"/>
            <a:ext cx="871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Загальна кількість випускників 2004-2010 років - </a:t>
            </a:r>
            <a:r>
              <a:rPr lang="uk-UA" sz="2800" b="1" dirty="0" smtClean="0"/>
              <a:t>1177</a:t>
            </a:r>
          </a:p>
        </p:txBody>
      </p:sp>
    </p:spTree>
    <p:extLst>
      <p:ext uri="{BB962C8B-B14F-4D97-AF65-F5344CB8AC3E}">
        <p14:creationId xmlns:p14="http://schemas.microsoft.com/office/powerpoint/2010/main" val="259403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 smtClean="0"/>
              <a:t>Працевлаштування випускників </a:t>
            </a:r>
            <a:br>
              <a:rPr lang="uk-UA" sz="3600" dirty="0" smtClean="0"/>
            </a:br>
            <a:r>
              <a:rPr lang="uk-UA" sz="3600" dirty="0" smtClean="0"/>
              <a:t>Університету майбутнього вчителя 2004-2010 років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загальна кількість випускників Університету майбутнього вчителя </a:t>
            </a:r>
            <a:br>
              <a:rPr lang="uk-UA" dirty="0" smtClean="0"/>
            </a:br>
            <a:r>
              <a:rPr lang="uk-UA" dirty="0" smtClean="0"/>
              <a:t>2004-2010 років, працевлаштованих в освітній галузі – </a:t>
            </a:r>
            <a:r>
              <a:rPr lang="uk-UA" b="1" dirty="0" smtClean="0"/>
              <a:t>629 осіб</a:t>
            </a:r>
          </a:p>
          <a:p>
            <a:pPr algn="just"/>
            <a:r>
              <a:rPr lang="uk-UA" b="1" i="1" dirty="0" smtClean="0"/>
              <a:t>кількість випускників, працевлаштованих у навчальних закладах районів, міст області </a:t>
            </a:r>
            <a:r>
              <a:rPr lang="uk-UA" dirty="0" smtClean="0"/>
              <a:t>– </a:t>
            </a:r>
            <a:r>
              <a:rPr lang="uk-UA" b="1" dirty="0" smtClean="0"/>
              <a:t>547 осіб </a:t>
            </a:r>
            <a:r>
              <a:rPr lang="uk-UA" dirty="0" smtClean="0"/>
              <a:t>(</a:t>
            </a:r>
            <a:r>
              <a:rPr lang="uk-UA" b="1" dirty="0" smtClean="0"/>
              <a:t>86 % </a:t>
            </a:r>
            <a:r>
              <a:rPr lang="uk-UA" dirty="0" smtClean="0"/>
              <a:t>від загальної кількості працевлаштованих в освітній галузі )</a:t>
            </a:r>
          </a:p>
          <a:p>
            <a:pPr algn="just"/>
            <a:r>
              <a:rPr lang="uk-UA" dirty="0"/>
              <a:t>кількість </a:t>
            </a:r>
            <a:r>
              <a:rPr lang="uk-UA" dirty="0" smtClean="0"/>
              <a:t>випускників, </a:t>
            </a:r>
            <a:r>
              <a:rPr lang="uk-UA" dirty="0"/>
              <a:t>працевлаштованих у навчальних </a:t>
            </a:r>
            <a:r>
              <a:rPr lang="uk-UA" dirty="0" smtClean="0"/>
              <a:t>закладах сільських регіонів області – </a:t>
            </a:r>
            <a:r>
              <a:rPr lang="uk-UA" b="1" dirty="0" smtClean="0"/>
              <a:t>474 особи</a:t>
            </a:r>
            <a:r>
              <a:rPr lang="uk-UA" dirty="0" smtClean="0"/>
              <a:t> (</a:t>
            </a:r>
            <a:r>
              <a:rPr lang="uk-UA" b="1" dirty="0" smtClean="0"/>
              <a:t>75 % </a:t>
            </a:r>
            <a:r>
              <a:rPr lang="uk-UA" dirty="0" smtClean="0"/>
              <a:t>від загальної кількості працевлаштованих в освітній галузі )</a:t>
            </a:r>
            <a:endParaRPr lang="uk-UA" b="1" dirty="0" smtClean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00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b="1" dirty="0"/>
              <a:t>594 </a:t>
            </a:r>
            <a:r>
              <a:rPr lang="uk-UA" sz="2800" dirty="0" smtClean="0"/>
              <a:t>студенти </a:t>
            </a:r>
            <a:r>
              <a:rPr lang="uk-UA" sz="2800" dirty="0"/>
              <a:t>вищих педагогічних навчальних закладів</a:t>
            </a:r>
            <a:r>
              <a:rPr lang="uk-UA" sz="2800" b="1" dirty="0"/>
              <a:t> </a:t>
            </a:r>
            <a:r>
              <a:rPr lang="uk-UA" sz="2800" dirty="0"/>
              <a:t>із числа випускників Університету майбутнього вчителя продовжують цільове навчання у 2015-2019 роках</a:t>
            </a:r>
          </a:p>
        </p:txBody>
      </p:sp>
    </p:spTree>
    <p:extLst>
      <p:ext uri="{BB962C8B-B14F-4D97-AF65-F5344CB8AC3E}">
        <p14:creationId xmlns:p14="http://schemas.microsoft.com/office/powerpoint/2010/main" val="350986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Натуральные материалы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TM02900720[[fn=Интеграл]]</Template>
  <TotalTime>151</TotalTime>
  <Words>114</Words>
  <Application>Microsoft Office PowerPoint</Application>
  <PresentationFormat>Широкоэкранный</PresentationFormat>
  <Paragraphs>20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Wingdings 2</vt:lpstr>
      <vt:lpstr>Wingdings 3</vt:lpstr>
      <vt:lpstr>HDOfficeLightV0</vt:lpstr>
      <vt:lpstr>Натуральные материалы</vt:lpstr>
      <vt:lpstr>Роль Університету майбутнього вчителя у забезпеченні педагогічними кадрами навчальних закладів області</vt:lpstr>
      <vt:lpstr>Мета діяльності</vt:lpstr>
      <vt:lpstr>Статистичні дані (2003-2014 роки)</vt:lpstr>
      <vt:lpstr> Працевлаштування випускників вищих педагогічних навчальних закладів, слухачів Університету майбутнього вчителя 2004-2010 років </vt:lpstr>
      <vt:lpstr>Працевлаштування випускників  Університету майбутнього вчителя 2004-2010 років 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Університету майбутнього вчителя у забезпеченні педагогічними кадрами навчальних закладів області</dc:title>
  <dc:creator>via</dc:creator>
  <cp:lastModifiedBy>user</cp:lastModifiedBy>
  <cp:revision>38</cp:revision>
  <dcterms:created xsi:type="dcterms:W3CDTF">2015-08-11T11:38:29Z</dcterms:created>
  <dcterms:modified xsi:type="dcterms:W3CDTF">2021-08-16T11:05:10Z</dcterms:modified>
</cp:coreProperties>
</file>