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68" r:id="rId13"/>
    <p:sldId id="273" r:id="rId14"/>
    <p:sldId id="269" r:id="rId15"/>
    <p:sldId id="267" r:id="rId16"/>
    <p:sldId id="270" r:id="rId17"/>
    <p:sldId id="271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627F"/>
    <a:srgbClr val="BF3C48"/>
    <a:srgbClr val="856E45"/>
    <a:srgbClr val="6F267F"/>
    <a:srgbClr val="FECB00"/>
    <a:srgbClr val="729F11"/>
    <a:srgbClr val="111E31"/>
    <a:srgbClr val="F7E8E1"/>
    <a:srgbClr val="F1FCFE"/>
    <a:srgbClr val="DBF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9416" y="1848980"/>
            <a:ext cx="5015484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uk-UA" b="1" dirty="0" smtClean="0">
                <a:solidFill>
                  <a:srgbClr val="C00000"/>
                </a:solidFill>
                <a:latin typeface="+mn-lt"/>
              </a:rPr>
              <a:t>творення логотипу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u="sng" dirty="0" err="1"/>
              <a:t>Текстовий</a:t>
            </a:r>
            <a:r>
              <a:rPr lang="ru-RU" sz="3600" b="1" u="sng" dirty="0"/>
              <a:t> логотип</a:t>
            </a:r>
            <a:endParaRPr lang="ru-RU" sz="36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93949"/>
            <a:ext cx="7886700" cy="468301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поширеними</a:t>
            </a:r>
            <a:r>
              <a:rPr lang="ru-RU" dirty="0"/>
              <a:t> є </a:t>
            </a:r>
            <a:r>
              <a:rPr lang="ru-RU" dirty="0" err="1"/>
              <a:t>логотипи</a:t>
            </a:r>
            <a:r>
              <a:rPr lang="ru-RU" dirty="0"/>
              <a:t> текстового типу. Суть </a:t>
            </a:r>
            <a:r>
              <a:rPr lang="ru-RU" dirty="0" err="1"/>
              <a:t>рішення</a:t>
            </a:r>
            <a:r>
              <a:rPr lang="ru-RU" dirty="0"/>
              <a:t> в текстовому </a:t>
            </a:r>
            <a:r>
              <a:rPr lang="ru-RU" dirty="0" err="1"/>
              <a:t>логотипі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стилізованому</a:t>
            </a:r>
            <a:r>
              <a:rPr lang="ru-RU" dirty="0"/>
              <a:t> </a:t>
            </a:r>
            <a:r>
              <a:rPr lang="ru-RU" dirty="0" err="1"/>
              <a:t>зображенні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об'єкту</a:t>
            </a:r>
            <a:r>
              <a:rPr lang="ru-RU" dirty="0"/>
              <a:t>, для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логотип (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проекту, заходу і т.п.). Як правило, </a:t>
            </a:r>
            <a:r>
              <a:rPr lang="ru-RU" dirty="0" err="1"/>
              <a:t>графічне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для текстового логотипу </a:t>
            </a:r>
            <a:r>
              <a:rPr lang="ru-RU" dirty="0" err="1"/>
              <a:t>будується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назві</a:t>
            </a:r>
            <a:r>
              <a:rPr lang="ru-RU" dirty="0"/>
              <a:t> без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серйозних</a:t>
            </a:r>
            <a:r>
              <a:rPr lang="ru-RU" dirty="0"/>
              <a:t> </a:t>
            </a:r>
            <a:r>
              <a:rPr lang="ru-RU" dirty="0" err="1"/>
              <a:t>креативних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. В текстовому </a:t>
            </a:r>
            <a:r>
              <a:rPr lang="ru-RU" dirty="0" err="1"/>
              <a:t>логотипі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класичні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(</a:t>
            </a:r>
            <a:r>
              <a:rPr lang="ru-RU" dirty="0" err="1"/>
              <a:t>словосполучення</a:t>
            </a:r>
            <a:r>
              <a:rPr lang="ru-RU" dirty="0"/>
              <a:t>). У </a:t>
            </a:r>
            <a:r>
              <a:rPr lang="ru-RU" dirty="0" err="1"/>
              <a:t>створенні</a:t>
            </a:r>
            <a:r>
              <a:rPr lang="ru-RU" dirty="0"/>
              <a:t> текстового логотипу </a:t>
            </a:r>
            <a:r>
              <a:rPr lang="ru-RU" dirty="0" err="1"/>
              <a:t>основний</a:t>
            </a:r>
            <a:r>
              <a:rPr lang="ru-RU" dirty="0"/>
              <a:t> акцент </a:t>
            </a:r>
            <a:r>
              <a:rPr lang="ru-RU" dirty="0" err="1"/>
              <a:t>робиться</a:t>
            </a:r>
            <a:r>
              <a:rPr lang="ru-RU" dirty="0"/>
              <a:t> на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шрифтів</a:t>
            </a:r>
            <a:r>
              <a:rPr lang="ru-RU" dirty="0"/>
              <a:t> і </a:t>
            </a:r>
            <a:r>
              <a:rPr lang="ru-RU" dirty="0" err="1"/>
              <a:t>кольорів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текстовий</a:t>
            </a:r>
            <a:r>
              <a:rPr lang="ru-RU" dirty="0"/>
              <a:t> логотип </a:t>
            </a:r>
            <a:r>
              <a:rPr lang="ru-RU" dirty="0" err="1"/>
              <a:t>зазвичай</a:t>
            </a:r>
            <a:r>
              <a:rPr lang="ru-RU" dirty="0"/>
              <a:t> не </a:t>
            </a:r>
            <a:r>
              <a:rPr lang="ru-RU" dirty="0" err="1"/>
              <a:t>затиснутий</a:t>
            </a:r>
            <a:r>
              <a:rPr lang="ru-RU" dirty="0"/>
              <a:t> в </a:t>
            </a:r>
            <a:r>
              <a:rPr lang="ru-RU" dirty="0" err="1"/>
              <a:t>суворі</a:t>
            </a:r>
            <a:r>
              <a:rPr lang="ru-RU" dirty="0"/>
              <a:t> рамки </a:t>
            </a:r>
            <a:r>
              <a:rPr lang="ru-RU" dirty="0" err="1"/>
              <a:t>креативної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16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591" y="841645"/>
            <a:ext cx="7227463" cy="742457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+mn-lt"/>
              </a:rPr>
              <a:t>Приклади</a:t>
            </a:r>
            <a:r>
              <a:rPr lang="ru-RU" sz="3600" dirty="0" smtClean="0">
                <a:latin typeface="+mn-lt"/>
              </a:rPr>
              <a:t> </a:t>
            </a:r>
            <a:r>
              <a:rPr lang="ru-RU" sz="3600" dirty="0" err="1" smtClean="0">
                <a:latin typeface="+mn-lt"/>
              </a:rPr>
              <a:t>текстових</a:t>
            </a:r>
            <a:r>
              <a:rPr lang="ru-RU" sz="3600" dirty="0" smtClean="0">
                <a:latin typeface="+mn-lt"/>
              </a:rPr>
              <a:t> логотип</a:t>
            </a:r>
            <a:r>
              <a:rPr lang="uk-UA" sz="3600" dirty="0" err="1" smtClean="0">
                <a:latin typeface="+mn-lt"/>
              </a:rPr>
              <a:t>ів</a:t>
            </a:r>
            <a:endParaRPr lang="ru-RU" sz="3600" dirty="0">
              <a:latin typeface="+mn-lt"/>
            </a:endParaRPr>
          </a:p>
        </p:txBody>
      </p:sp>
      <p:pic>
        <p:nvPicPr>
          <p:cNvPr id="2050" name="Picture 2" descr="Логотип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040" y="2038082"/>
            <a:ext cx="5768706" cy="412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95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err="1"/>
              <a:t>Графічний</a:t>
            </a:r>
            <a:r>
              <a:rPr lang="ru-RU" sz="3600" b="1" u="sng" dirty="0"/>
              <a:t> логотип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400" dirty="0" err="1"/>
              <a:t>Логотипи</a:t>
            </a:r>
            <a:r>
              <a:rPr lang="ru-RU" sz="2400" dirty="0"/>
              <a:t> </a:t>
            </a:r>
            <a:r>
              <a:rPr lang="ru-RU" sz="2400" dirty="0" err="1"/>
              <a:t>графічного</a:t>
            </a:r>
            <a:r>
              <a:rPr lang="ru-RU" sz="2400" dirty="0"/>
              <a:t> типу </a:t>
            </a:r>
            <a:r>
              <a:rPr lang="ru-RU" sz="2400" dirty="0" err="1"/>
              <a:t>менш</a:t>
            </a:r>
            <a:r>
              <a:rPr lang="ru-RU" sz="2400" dirty="0"/>
              <a:t> </a:t>
            </a:r>
            <a:r>
              <a:rPr lang="ru-RU" sz="2400" dirty="0" err="1"/>
              <a:t>поширені</a:t>
            </a:r>
            <a:r>
              <a:rPr lang="ru-RU" sz="2400" dirty="0"/>
              <a:t>, </a:t>
            </a:r>
            <a:r>
              <a:rPr lang="ru-RU" sz="2400" dirty="0" err="1"/>
              <a:t>ніж</a:t>
            </a:r>
            <a:r>
              <a:rPr lang="ru-RU" sz="2400" dirty="0"/>
              <a:t> </a:t>
            </a:r>
            <a:r>
              <a:rPr lang="ru-RU" sz="2400" dirty="0" err="1"/>
              <a:t>логотипи</a:t>
            </a:r>
            <a:r>
              <a:rPr lang="ru-RU" sz="2400" dirty="0"/>
              <a:t> текстового типу. Для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графічного</a:t>
            </a:r>
            <a:r>
              <a:rPr lang="ru-RU" sz="2400" dirty="0"/>
              <a:t> логотипу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, </a:t>
            </a:r>
            <a:r>
              <a:rPr lang="ru-RU" sz="2400" dirty="0" err="1"/>
              <a:t>засновані</a:t>
            </a:r>
            <a:r>
              <a:rPr lang="ru-RU" sz="2400" dirty="0"/>
              <a:t> на </a:t>
            </a:r>
            <a:r>
              <a:rPr lang="ru-RU" sz="2400" dirty="0" err="1"/>
              <a:t>графічному</a:t>
            </a:r>
            <a:r>
              <a:rPr lang="ru-RU" sz="2400" dirty="0"/>
              <a:t> </a:t>
            </a:r>
            <a:r>
              <a:rPr lang="ru-RU" sz="2400" dirty="0" err="1"/>
              <a:t>дизайні</a:t>
            </a:r>
            <a:r>
              <a:rPr lang="ru-RU" sz="2400" dirty="0"/>
              <a:t>. Як і в текстовому </a:t>
            </a:r>
            <a:r>
              <a:rPr lang="ru-RU" sz="2400" dirty="0" err="1"/>
              <a:t>логотипі</a:t>
            </a:r>
            <a:r>
              <a:rPr lang="ru-RU" sz="2400" dirty="0"/>
              <a:t>, в </a:t>
            </a:r>
            <a:r>
              <a:rPr lang="ru-RU" sz="2400" dirty="0" err="1"/>
              <a:t>графічному</a:t>
            </a:r>
            <a:r>
              <a:rPr lang="ru-RU" sz="2400" dirty="0"/>
              <a:t> </a:t>
            </a:r>
            <a:r>
              <a:rPr lang="ru-RU" sz="2400" dirty="0" err="1"/>
              <a:t>можливе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повної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скороченої</a:t>
            </a:r>
            <a:r>
              <a:rPr lang="ru-RU" sz="2400" dirty="0"/>
              <a:t> </a:t>
            </a:r>
            <a:r>
              <a:rPr lang="ru-RU" sz="2400" dirty="0" err="1"/>
              <a:t>назви</a:t>
            </a:r>
            <a:r>
              <a:rPr lang="ru-RU" sz="2400" dirty="0"/>
              <a:t>, </a:t>
            </a:r>
            <a:r>
              <a:rPr lang="ru-RU" sz="2400" dirty="0" err="1"/>
              <a:t>проте</a:t>
            </a:r>
            <a:r>
              <a:rPr lang="ru-RU" sz="2400" dirty="0"/>
              <a:t> в </a:t>
            </a:r>
            <a:r>
              <a:rPr lang="ru-RU" sz="2400" dirty="0" err="1"/>
              <a:t>графічному</a:t>
            </a:r>
            <a:r>
              <a:rPr lang="ru-RU" sz="2400" dirty="0"/>
              <a:t> </a:t>
            </a:r>
            <a:r>
              <a:rPr lang="ru-RU" sz="2400" dirty="0" err="1"/>
              <a:t>логотипі</a:t>
            </a:r>
            <a:r>
              <a:rPr lang="ru-RU" sz="2400" dirty="0"/>
              <a:t> </a:t>
            </a:r>
            <a:r>
              <a:rPr lang="ru-RU" sz="2400" dirty="0" err="1"/>
              <a:t>назва</a:t>
            </a:r>
            <a:r>
              <a:rPr lang="ru-RU" sz="2400" dirty="0"/>
              <a:t> </a:t>
            </a:r>
            <a:r>
              <a:rPr lang="ru-RU" sz="2400" dirty="0" err="1"/>
              <a:t>займає</a:t>
            </a:r>
            <a:r>
              <a:rPr lang="ru-RU" sz="2400" dirty="0"/>
              <a:t> не </a:t>
            </a:r>
            <a:r>
              <a:rPr lang="ru-RU" sz="2400" dirty="0" err="1"/>
              <a:t>ключову</a:t>
            </a:r>
            <a:r>
              <a:rPr lang="ru-RU" sz="2400" dirty="0"/>
              <a:t> </a:t>
            </a:r>
            <a:r>
              <a:rPr lang="ru-RU" sz="2400" dirty="0" err="1"/>
              <a:t>позицію</a:t>
            </a:r>
            <a:r>
              <a:rPr lang="ru-RU" sz="2400" dirty="0"/>
              <a:t>, а є </a:t>
            </a:r>
            <a:r>
              <a:rPr lang="ru-RU" sz="2400" dirty="0" err="1"/>
              <a:t>лише</a:t>
            </a:r>
            <a:r>
              <a:rPr lang="ru-RU" sz="2400" dirty="0"/>
              <a:t> "</a:t>
            </a:r>
            <a:r>
              <a:rPr lang="ru-RU" sz="2400" dirty="0" err="1"/>
              <a:t>текстовим</a:t>
            </a:r>
            <a:r>
              <a:rPr lang="ru-RU" sz="2400" dirty="0"/>
              <a:t> блоком". </a:t>
            </a:r>
            <a:r>
              <a:rPr lang="ru-RU" sz="2400" dirty="0" err="1"/>
              <a:t>Графічна</a:t>
            </a:r>
            <a:r>
              <a:rPr lang="ru-RU" sz="2400" dirty="0"/>
              <a:t> </a:t>
            </a:r>
            <a:r>
              <a:rPr lang="ru-RU" sz="2400" dirty="0" err="1"/>
              <a:t>частина</a:t>
            </a:r>
            <a:r>
              <a:rPr lang="ru-RU" sz="2400" dirty="0"/>
              <a:t> логотипу </a:t>
            </a:r>
            <a:r>
              <a:rPr lang="ru-RU" sz="2400" dirty="0" err="1"/>
              <a:t>пов'язана</a:t>
            </a:r>
            <a:r>
              <a:rPr lang="ru-RU" sz="2400" dirty="0"/>
              <a:t> з </a:t>
            </a:r>
            <a:r>
              <a:rPr lang="ru-RU" sz="2400" dirty="0" err="1"/>
              <a:t>назвою</a:t>
            </a:r>
            <a:r>
              <a:rPr lang="ru-RU" sz="2400" dirty="0"/>
              <a:t> за </a:t>
            </a:r>
            <a:r>
              <a:rPr lang="ru-RU" sz="2400" dirty="0" err="1"/>
              <a:t>змістом</a:t>
            </a:r>
            <a:r>
              <a:rPr lang="ru-RU" sz="2400" dirty="0"/>
              <a:t>, але вона не є результатом </a:t>
            </a:r>
            <a:r>
              <a:rPr lang="ru-RU" sz="2400" dirty="0" err="1"/>
              <a:t>стилізації</a:t>
            </a:r>
            <a:r>
              <a:rPr lang="ru-RU" sz="2400" dirty="0"/>
              <a:t> шрифту </a:t>
            </a:r>
            <a:r>
              <a:rPr lang="ru-RU" sz="2400" dirty="0" err="1"/>
              <a:t>назви</a:t>
            </a:r>
            <a:r>
              <a:rPr lang="ru-RU" sz="2400" dirty="0"/>
              <a:t>. </a:t>
            </a:r>
            <a:r>
              <a:rPr lang="ru-RU" sz="2400" dirty="0" err="1"/>
              <a:t>Графічні</a:t>
            </a:r>
            <a:r>
              <a:rPr lang="ru-RU" sz="2400" dirty="0"/>
              <a:t> </a:t>
            </a:r>
            <a:r>
              <a:rPr lang="ru-RU" sz="2400" dirty="0" err="1"/>
              <a:t>логотипи</a:t>
            </a:r>
            <a:r>
              <a:rPr lang="ru-RU" sz="2400" dirty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підходять</a:t>
            </a:r>
            <a:r>
              <a:rPr lang="ru-RU" sz="2400" dirty="0"/>
              <a:t> для </a:t>
            </a:r>
            <a:r>
              <a:rPr lang="ru-RU" sz="2400" dirty="0" err="1"/>
              <a:t>незвучних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довгих</a:t>
            </a:r>
            <a:r>
              <a:rPr lang="ru-RU" sz="2400" dirty="0"/>
              <a:t> </a:t>
            </a:r>
            <a:r>
              <a:rPr lang="ru-RU" sz="2400" dirty="0" err="1"/>
              <a:t>назв</a:t>
            </a:r>
            <a:r>
              <a:rPr lang="ru-RU" sz="2400" dirty="0"/>
              <a:t>, </a:t>
            </a:r>
            <a:r>
              <a:rPr lang="ru-RU" sz="2400" dirty="0" err="1"/>
              <a:t>тоді</a:t>
            </a:r>
            <a:r>
              <a:rPr lang="ru-RU" sz="2400" dirty="0"/>
              <a:t> як </a:t>
            </a:r>
            <a:r>
              <a:rPr lang="ru-RU" sz="2400" dirty="0" err="1"/>
              <a:t>текстові</a:t>
            </a:r>
            <a:r>
              <a:rPr lang="ru-RU" sz="2400" dirty="0"/>
              <a:t> </a:t>
            </a:r>
            <a:r>
              <a:rPr lang="ru-RU" sz="2400" dirty="0" err="1"/>
              <a:t>логотипи</a:t>
            </a:r>
            <a:r>
              <a:rPr lang="ru-RU" sz="2400" dirty="0"/>
              <a:t> </a:t>
            </a:r>
            <a:r>
              <a:rPr lang="ru-RU" sz="2400" dirty="0" err="1"/>
              <a:t>зазвичай</a:t>
            </a:r>
            <a:r>
              <a:rPr lang="ru-RU" sz="2400" dirty="0"/>
              <a:t> </a:t>
            </a:r>
            <a:r>
              <a:rPr lang="ru-RU" sz="2400" dirty="0" err="1"/>
              <a:t>створюються</a:t>
            </a:r>
            <a:r>
              <a:rPr lang="ru-RU" sz="2400" dirty="0"/>
              <a:t> для коротких </a:t>
            </a:r>
            <a:r>
              <a:rPr lang="ru-RU" sz="2400" dirty="0" err="1"/>
              <a:t>назв</a:t>
            </a:r>
            <a:r>
              <a:rPr lang="ru-RU" sz="2400" dirty="0"/>
              <a:t> і </a:t>
            </a:r>
            <a:r>
              <a:rPr lang="ru-RU" sz="2400" dirty="0" err="1"/>
              <a:t>абревіатур</a:t>
            </a:r>
            <a:r>
              <a:rPr lang="ru-RU" sz="2400" dirty="0"/>
              <a:t>. </a:t>
            </a:r>
            <a:r>
              <a:rPr lang="ru-RU" sz="2400" dirty="0" err="1"/>
              <a:t>Маніпуляції</a:t>
            </a:r>
            <a:r>
              <a:rPr lang="ru-RU" sz="2400" dirty="0"/>
              <a:t> з </a:t>
            </a:r>
            <a:r>
              <a:rPr lang="ru-RU" sz="2400" dirty="0" err="1"/>
              <a:t>кольорами</a:t>
            </a:r>
            <a:r>
              <a:rPr lang="ru-RU" sz="2400" dirty="0"/>
              <a:t> і шрифтами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графічного</a:t>
            </a:r>
            <a:r>
              <a:rPr lang="ru-RU" sz="2400" dirty="0"/>
              <a:t> логотипу </a:t>
            </a:r>
            <a:r>
              <a:rPr lang="ru-RU" sz="2400" dirty="0" err="1"/>
              <a:t>проводяться</a:t>
            </a:r>
            <a:r>
              <a:rPr lang="ru-RU" sz="2400" dirty="0"/>
              <a:t> у </a:t>
            </a:r>
            <a:r>
              <a:rPr lang="ru-RU" sz="2400" dirty="0" err="1"/>
              <a:t>меншій</a:t>
            </a:r>
            <a:r>
              <a:rPr lang="ru-RU" sz="2400" dirty="0"/>
              <a:t> </a:t>
            </a:r>
            <a:r>
              <a:rPr lang="ru-RU" sz="2400" dirty="0" err="1"/>
              <a:t>мірі</a:t>
            </a:r>
            <a:r>
              <a:rPr lang="ru-RU" sz="2400" dirty="0"/>
              <a:t> в </a:t>
            </a:r>
            <a:r>
              <a:rPr lang="ru-RU" sz="2400" dirty="0" err="1"/>
              <a:t>порівнянні</a:t>
            </a:r>
            <a:r>
              <a:rPr lang="ru-RU" sz="2400" dirty="0"/>
              <a:t> з </a:t>
            </a:r>
            <a:r>
              <a:rPr lang="ru-RU" sz="2400" dirty="0" err="1"/>
              <a:t>текстовими</a:t>
            </a:r>
            <a:r>
              <a:rPr lang="ru-RU" sz="2400" dirty="0"/>
              <a:t> логотипами.</a:t>
            </a:r>
          </a:p>
        </p:txBody>
      </p:sp>
    </p:spTree>
    <p:extLst>
      <p:ext uri="{BB962C8B-B14F-4D97-AF65-F5344CB8AC3E}">
        <p14:creationId xmlns:p14="http://schemas.microsoft.com/office/powerpoint/2010/main" val="187455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47591" y="841645"/>
            <a:ext cx="7227463" cy="742457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+mn-lt"/>
              </a:rPr>
              <a:t>Приклади</a:t>
            </a:r>
            <a:r>
              <a:rPr lang="ru-RU" sz="3600" dirty="0" smtClean="0">
                <a:latin typeface="+mn-lt"/>
              </a:rPr>
              <a:t> </a:t>
            </a:r>
            <a:r>
              <a:rPr lang="ru-RU" sz="3600" dirty="0" err="1" smtClean="0">
                <a:latin typeface="+mn-lt"/>
              </a:rPr>
              <a:t>графічних</a:t>
            </a:r>
            <a:r>
              <a:rPr lang="ru-RU" sz="3600" dirty="0" smtClean="0">
                <a:latin typeface="+mn-lt"/>
              </a:rPr>
              <a:t> логотип</a:t>
            </a:r>
            <a:r>
              <a:rPr lang="uk-UA" sz="3600" dirty="0" err="1" smtClean="0">
                <a:latin typeface="+mn-lt"/>
              </a:rPr>
              <a:t>ів</a:t>
            </a:r>
            <a:endParaRPr lang="ru-RU" sz="3600" dirty="0">
              <a:latin typeface="+mn-lt"/>
            </a:endParaRPr>
          </a:p>
        </p:txBody>
      </p:sp>
      <p:pic>
        <p:nvPicPr>
          <p:cNvPr id="3074" name="Picture 2" descr="Типографика в дизайне логотипа: советы, примеры, иде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825" y="1868616"/>
            <a:ext cx="6206589" cy="387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5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364" y="93895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err="1"/>
              <a:t>Креативний</a:t>
            </a:r>
            <a:r>
              <a:rPr lang="ru-RU" sz="3600" b="1" u="sng" dirty="0"/>
              <a:t> логотип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939" y="911637"/>
            <a:ext cx="8424936" cy="55793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складними</a:t>
            </a:r>
            <a:r>
              <a:rPr lang="ru-RU" sz="2400" dirty="0"/>
              <a:t> у </a:t>
            </a:r>
            <a:r>
              <a:rPr lang="ru-RU" sz="2400" dirty="0" err="1"/>
              <a:t>створенні</a:t>
            </a:r>
            <a:r>
              <a:rPr lang="ru-RU" sz="2400" dirty="0"/>
              <a:t> та </a:t>
            </a:r>
            <a:r>
              <a:rPr lang="ru-RU" sz="2400" dirty="0" err="1"/>
              <a:t>найменш</a:t>
            </a:r>
            <a:r>
              <a:rPr lang="ru-RU" sz="2400" dirty="0"/>
              <a:t> </a:t>
            </a:r>
            <a:r>
              <a:rPr lang="ru-RU" sz="2400" dirty="0" err="1"/>
              <a:t>поширеними</a:t>
            </a:r>
            <a:r>
              <a:rPr lang="ru-RU" sz="2400" dirty="0"/>
              <a:t> є </a:t>
            </a:r>
            <a:r>
              <a:rPr lang="ru-RU" sz="2400" dirty="0" err="1"/>
              <a:t>креативні</a:t>
            </a:r>
            <a:r>
              <a:rPr lang="ru-RU" sz="2400" dirty="0"/>
              <a:t> </a:t>
            </a:r>
            <a:r>
              <a:rPr lang="ru-RU" sz="2400" dirty="0" err="1"/>
              <a:t>логотипи</a:t>
            </a:r>
            <a:r>
              <a:rPr lang="ru-RU" sz="2400" dirty="0"/>
              <a:t>. Для </a:t>
            </a:r>
            <a:r>
              <a:rPr lang="ru-RU" sz="2400" dirty="0" err="1"/>
              <a:t>створення</a:t>
            </a:r>
            <a:r>
              <a:rPr lang="ru-RU" sz="2400" dirty="0"/>
              <a:t> креативного логотипу </a:t>
            </a:r>
            <a:r>
              <a:rPr lang="ru-RU" sz="2400" dirty="0" err="1"/>
              <a:t>обов'язково</a:t>
            </a:r>
            <a:r>
              <a:rPr lang="ru-RU" sz="2400" dirty="0"/>
              <a:t>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креативна </a:t>
            </a:r>
            <a:r>
              <a:rPr lang="ru-RU" sz="2400" dirty="0" err="1"/>
              <a:t>ідея</a:t>
            </a:r>
            <a:r>
              <a:rPr lang="ru-RU" sz="2400" dirty="0"/>
              <a:t>. </a:t>
            </a:r>
            <a:r>
              <a:rPr lang="ru-RU" sz="2400" dirty="0" err="1"/>
              <a:t>Попередньо</a:t>
            </a:r>
            <a:r>
              <a:rPr lang="ru-RU" sz="2400" dirty="0"/>
              <a:t> </a:t>
            </a:r>
            <a:r>
              <a:rPr lang="ru-RU" sz="2400" dirty="0" err="1"/>
              <a:t>фахівцями</a:t>
            </a:r>
            <a:r>
              <a:rPr lang="ru-RU" sz="2400" dirty="0"/>
              <a:t> </a:t>
            </a:r>
            <a:r>
              <a:rPr lang="ru-RU" sz="2400" dirty="0" err="1"/>
              <a:t>компанії</a:t>
            </a:r>
            <a:r>
              <a:rPr lang="ru-RU" sz="2400" dirty="0"/>
              <a:t> </a:t>
            </a:r>
            <a:r>
              <a:rPr lang="ru-RU" sz="2400" dirty="0" err="1"/>
              <a:t>вивчаються</a:t>
            </a:r>
            <a:r>
              <a:rPr lang="ru-RU" sz="2400" dirty="0"/>
              <a:t> і </a:t>
            </a:r>
            <a:r>
              <a:rPr lang="ru-RU" sz="2400" dirty="0" err="1"/>
              <a:t>розглядаються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факти</a:t>
            </a:r>
            <a:r>
              <a:rPr lang="ru-RU" sz="2400" dirty="0"/>
              <a:t> і </a:t>
            </a:r>
            <a:r>
              <a:rPr lang="ru-RU" sz="2400" dirty="0" err="1"/>
              <a:t>події</a:t>
            </a:r>
            <a:r>
              <a:rPr lang="ru-RU" sz="2400" dirty="0"/>
              <a:t>, </a:t>
            </a:r>
            <a:r>
              <a:rPr lang="ru-RU" sz="2400" dirty="0" err="1"/>
              <a:t>пов'язані</a:t>
            </a:r>
            <a:r>
              <a:rPr lang="ru-RU" sz="2400" dirty="0"/>
              <a:t> з </a:t>
            </a:r>
            <a:r>
              <a:rPr lang="ru-RU" sz="2400" dirty="0" err="1"/>
              <a:t>об'єктом</a:t>
            </a:r>
            <a:r>
              <a:rPr lang="ru-RU" sz="2400" dirty="0"/>
              <a:t> логотипу (</a:t>
            </a:r>
            <a:r>
              <a:rPr lang="ru-RU" sz="2400" dirty="0" err="1"/>
              <a:t>історія</a:t>
            </a:r>
            <a:r>
              <a:rPr lang="ru-RU" sz="2400" dirty="0"/>
              <a:t> </a:t>
            </a:r>
            <a:r>
              <a:rPr lang="ru-RU" sz="2400" dirty="0" err="1"/>
              <a:t>фірми</a:t>
            </a:r>
            <a:r>
              <a:rPr lang="ru-RU" sz="2400" dirty="0"/>
              <a:t>, заходи і т.п.), </a:t>
            </a:r>
            <a:r>
              <a:rPr lang="ru-RU" sz="2400" dirty="0" err="1"/>
              <a:t>формулюється</a:t>
            </a:r>
            <a:r>
              <a:rPr lang="ru-RU" sz="2400" dirty="0"/>
              <a:t> суть </a:t>
            </a:r>
            <a:r>
              <a:rPr lang="ru-RU" sz="2400" dirty="0" err="1"/>
              <a:t>завдання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уособлювати</a:t>
            </a:r>
            <a:r>
              <a:rPr lang="ru-RU" sz="2400" dirty="0"/>
              <a:t> і </a:t>
            </a:r>
            <a:r>
              <a:rPr lang="ru-RU" sz="2400" dirty="0" err="1"/>
              <a:t>виражати</a:t>
            </a:r>
            <a:r>
              <a:rPr lang="ru-RU" sz="2400" dirty="0"/>
              <a:t> логотип.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статистичних</a:t>
            </a:r>
            <a:r>
              <a:rPr lang="ru-RU" sz="2400" dirty="0"/>
              <a:t> та </a:t>
            </a:r>
            <a:r>
              <a:rPr lang="ru-RU" sz="2400" dirty="0" err="1"/>
              <a:t>аналітичних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</a:t>
            </a:r>
            <a:r>
              <a:rPr lang="ru-RU" sz="2400" dirty="0" err="1"/>
              <a:t>генерується</a:t>
            </a:r>
            <a:r>
              <a:rPr lang="ru-RU" sz="2400" dirty="0"/>
              <a:t> </a:t>
            </a:r>
            <a:r>
              <a:rPr lang="ru-RU" sz="2400" dirty="0" err="1"/>
              <a:t>ідея</a:t>
            </a:r>
            <a:r>
              <a:rPr lang="ru-RU" sz="2400" dirty="0"/>
              <a:t> логотипу, яка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реалізується</a:t>
            </a:r>
            <a:r>
              <a:rPr lang="ru-RU" sz="2400" dirty="0"/>
              <a:t> дизайнером </a:t>
            </a:r>
            <a:r>
              <a:rPr lang="ru-RU" sz="2400" dirty="0" err="1"/>
              <a:t>студії</a:t>
            </a:r>
            <a:r>
              <a:rPr lang="ru-RU" sz="2400" dirty="0"/>
              <a:t>. Таким чином, у креативному </a:t>
            </a:r>
            <a:r>
              <a:rPr lang="ru-RU" sz="2400" dirty="0" err="1"/>
              <a:t>логотипі</a:t>
            </a:r>
            <a:r>
              <a:rPr lang="ru-RU" sz="2400" dirty="0"/>
              <a:t> </a:t>
            </a:r>
            <a:r>
              <a:rPr lang="ru-RU" sz="2400" dirty="0" err="1"/>
              <a:t>присутній</a:t>
            </a:r>
            <a:r>
              <a:rPr lang="ru-RU" sz="2400" dirty="0"/>
              <a:t> </a:t>
            </a:r>
            <a:r>
              <a:rPr lang="ru-RU" sz="2400" dirty="0" err="1"/>
              <a:t>глибокий</a:t>
            </a:r>
            <a:r>
              <a:rPr lang="ru-RU" sz="2400" dirty="0"/>
              <a:t> </a:t>
            </a:r>
            <a:r>
              <a:rPr lang="ru-RU" sz="2400" dirty="0" err="1"/>
              <a:t>сенс</a:t>
            </a:r>
            <a:r>
              <a:rPr lang="ru-RU" sz="2400" dirty="0"/>
              <a:t>, </a:t>
            </a:r>
            <a:r>
              <a:rPr lang="ru-RU" sz="2400" dirty="0" err="1"/>
              <a:t>ідея</a:t>
            </a:r>
            <a:r>
              <a:rPr lang="ru-RU" sz="2400" dirty="0"/>
              <a:t>, а не просто </a:t>
            </a:r>
            <a:r>
              <a:rPr lang="ru-RU" sz="2400" dirty="0" err="1"/>
              <a:t>графічна</a:t>
            </a:r>
            <a:r>
              <a:rPr lang="ru-RU" sz="2400" dirty="0"/>
              <a:t> </a:t>
            </a:r>
            <a:r>
              <a:rPr lang="ru-RU" sz="2400" dirty="0" err="1"/>
              <a:t>частина</a:t>
            </a:r>
            <a:r>
              <a:rPr lang="ru-RU" sz="2400" dirty="0"/>
              <a:t>. Креативна </a:t>
            </a:r>
            <a:r>
              <a:rPr lang="ru-RU" sz="2400" dirty="0" err="1"/>
              <a:t>ідея</a:t>
            </a:r>
            <a:r>
              <a:rPr lang="ru-RU" sz="2400" dirty="0"/>
              <a:t>, а </a:t>
            </a:r>
            <a:r>
              <a:rPr lang="ru-RU" sz="2400" dirty="0" err="1"/>
              <a:t>отже</a:t>
            </a:r>
            <a:r>
              <a:rPr lang="ru-RU" sz="2400" dirty="0"/>
              <a:t> і сама </a:t>
            </a:r>
            <a:r>
              <a:rPr lang="ru-RU" sz="2400" dirty="0" err="1"/>
              <a:t>графічна</a:t>
            </a:r>
            <a:r>
              <a:rPr lang="ru-RU" sz="2400" dirty="0"/>
              <a:t> </a:t>
            </a:r>
            <a:r>
              <a:rPr lang="ru-RU" sz="2400" dirty="0" err="1"/>
              <a:t>частина</a:t>
            </a:r>
            <a:r>
              <a:rPr lang="ru-RU" sz="2400" dirty="0"/>
              <a:t> логотипу, </a:t>
            </a:r>
            <a:r>
              <a:rPr lang="ru-RU" sz="2400" dirty="0" err="1"/>
              <a:t>може</a:t>
            </a:r>
            <a:r>
              <a:rPr lang="ru-RU" sz="2400" dirty="0"/>
              <a:t> бути заснована на </a:t>
            </a:r>
            <a:r>
              <a:rPr lang="ru-RU" sz="2400" dirty="0" err="1"/>
              <a:t>назві</a:t>
            </a:r>
            <a:r>
              <a:rPr lang="ru-RU" sz="2400" dirty="0"/>
              <a:t> </a:t>
            </a:r>
            <a:r>
              <a:rPr lang="ru-RU" sz="2400" dirty="0" err="1"/>
              <a:t>об'єкту</a:t>
            </a:r>
            <a:r>
              <a:rPr lang="ru-RU" sz="2400" dirty="0"/>
              <a:t> логотипу (</a:t>
            </a:r>
            <a:r>
              <a:rPr lang="ru-RU" sz="2400" dirty="0" err="1"/>
              <a:t>назві</a:t>
            </a:r>
            <a:r>
              <a:rPr lang="ru-RU" sz="2400" dirty="0"/>
              <a:t> </a:t>
            </a:r>
            <a:r>
              <a:rPr lang="ru-RU" sz="2400" dirty="0" err="1"/>
              <a:t>фірми</a:t>
            </a:r>
            <a:r>
              <a:rPr lang="ru-RU" sz="2400" dirty="0"/>
              <a:t>, проекту, заходи </a:t>
            </a:r>
            <a:r>
              <a:rPr lang="ru-RU" sz="2400" dirty="0" err="1"/>
              <a:t>тощо</a:t>
            </a:r>
            <a:r>
              <a:rPr lang="ru-RU" sz="2400" dirty="0"/>
              <a:t>), </a:t>
            </a:r>
            <a:r>
              <a:rPr lang="ru-RU" sz="2400" dirty="0" err="1"/>
              <a:t>проте</a:t>
            </a:r>
            <a:r>
              <a:rPr lang="ru-RU" sz="2400" dirty="0"/>
              <a:t>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креативний</a:t>
            </a:r>
            <a:r>
              <a:rPr lang="ru-RU" sz="2400" dirty="0"/>
              <a:t> логотип не </a:t>
            </a:r>
            <a:r>
              <a:rPr lang="ru-RU" sz="2400" dirty="0" err="1"/>
              <a:t>матиме</a:t>
            </a:r>
            <a:r>
              <a:rPr lang="ru-RU" sz="2400" dirty="0"/>
              <a:t> </a:t>
            </a:r>
            <a:r>
              <a:rPr lang="ru-RU" sz="2400" dirty="0" err="1"/>
              <a:t>нічого</a:t>
            </a:r>
            <a:r>
              <a:rPr lang="ru-RU" sz="2400" dirty="0"/>
              <a:t> </a:t>
            </a:r>
            <a:r>
              <a:rPr lang="ru-RU" sz="2400" dirty="0" err="1"/>
              <a:t>спільного</a:t>
            </a:r>
            <a:r>
              <a:rPr lang="ru-RU" sz="2400" dirty="0"/>
              <a:t> з </a:t>
            </a:r>
            <a:r>
              <a:rPr lang="ru-RU" sz="2400" dirty="0" err="1"/>
              <a:t>класичним</a:t>
            </a:r>
            <a:r>
              <a:rPr lang="ru-RU" sz="2400" dirty="0"/>
              <a:t> </a:t>
            </a:r>
            <a:r>
              <a:rPr lang="ru-RU" sz="2400" dirty="0" err="1"/>
              <a:t>текстовим</a:t>
            </a:r>
            <a:r>
              <a:rPr lang="ru-RU" sz="2400" dirty="0"/>
              <a:t> логотипом. Потреба в </a:t>
            </a:r>
            <a:r>
              <a:rPr lang="ru-RU" sz="2400" dirty="0" err="1"/>
              <a:t>креативних</a:t>
            </a:r>
            <a:r>
              <a:rPr lang="ru-RU" sz="2400" dirty="0"/>
              <a:t> логотипах </a:t>
            </a:r>
            <a:r>
              <a:rPr lang="ru-RU" sz="2400" dirty="0" err="1"/>
              <a:t>виникає</a:t>
            </a:r>
            <a:r>
              <a:rPr lang="ru-RU" sz="2400" dirty="0"/>
              <a:t>, як правило, у </a:t>
            </a:r>
            <a:r>
              <a:rPr lang="ru-RU" sz="2400" dirty="0" err="1"/>
              <a:t>компаній</a:t>
            </a:r>
            <a:r>
              <a:rPr lang="ru-RU" sz="2400" dirty="0"/>
              <a:t> (</a:t>
            </a:r>
            <a:r>
              <a:rPr lang="ru-RU" sz="2400" dirty="0" err="1"/>
              <a:t>проектів</a:t>
            </a:r>
            <a:r>
              <a:rPr lang="ru-RU" sz="2400" dirty="0"/>
              <a:t>, </a:t>
            </a:r>
            <a:r>
              <a:rPr lang="ru-RU" sz="2400" dirty="0" err="1"/>
              <a:t>заходів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),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потребують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іміджу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97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47591" y="841645"/>
            <a:ext cx="7227463" cy="742457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+mn-lt"/>
              </a:rPr>
              <a:t>Приклади</a:t>
            </a:r>
            <a:r>
              <a:rPr lang="ru-RU" sz="3600" dirty="0" smtClean="0">
                <a:latin typeface="+mn-lt"/>
              </a:rPr>
              <a:t> </a:t>
            </a:r>
            <a:r>
              <a:rPr lang="ru-RU" sz="3600" dirty="0" err="1" smtClean="0">
                <a:latin typeface="+mn-lt"/>
              </a:rPr>
              <a:t>комбінованих</a:t>
            </a:r>
            <a:r>
              <a:rPr lang="ru-RU" sz="3600" dirty="0" smtClean="0">
                <a:latin typeface="+mn-lt"/>
              </a:rPr>
              <a:t> логотип</a:t>
            </a:r>
            <a:r>
              <a:rPr lang="uk-UA" sz="3600" dirty="0" err="1" smtClean="0">
                <a:latin typeface="+mn-lt"/>
              </a:rPr>
              <a:t>ів</a:t>
            </a:r>
            <a:endParaRPr lang="ru-RU" sz="3600" dirty="0">
              <a:latin typeface="+mn-lt"/>
            </a:endParaRPr>
          </a:p>
        </p:txBody>
      </p:sp>
      <p:pic>
        <p:nvPicPr>
          <p:cNvPr id="4100" name="Picture 4" descr="Что такое логотип. История создания логотипов | Стать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068" y="1976569"/>
            <a:ext cx="6142194" cy="383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0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0626" y="365126"/>
            <a:ext cx="5604724" cy="884125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Стилізація </a:t>
            </a:r>
            <a:r>
              <a:rPr lang="ru-RU" dirty="0" err="1">
                <a:latin typeface="+mn-lt"/>
              </a:rPr>
              <a:t>об'єкта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23493"/>
            <a:ext cx="7886700" cy="49534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стилізованих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образів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/>
              <a:t>фірмового</a:t>
            </a:r>
            <a:r>
              <a:rPr lang="ru-RU" dirty="0"/>
              <a:t> стилю. При </a:t>
            </a:r>
            <a:r>
              <a:rPr lang="ru-RU" dirty="0" err="1"/>
              <a:t>створенні</a:t>
            </a:r>
            <a:r>
              <a:rPr lang="ru-RU" dirty="0"/>
              <a:t> логотипу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запам'ятовуються</a:t>
            </a:r>
            <a:r>
              <a:rPr lang="ru-RU" dirty="0"/>
              <a:t> </a:t>
            </a:r>
            <a:r>
              <a:rPr lang="ru-RU" dirty="0" err="1"/>
              <a:t>стилізовані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форм.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Художники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стилізацію</a:t>
            </a:r>
            <a:r>
              <a:rPr lang="ru-RU" dirty="0"/>
              <a:t> </a:t>
            </a:r>
            <a:r>
              <a:rPr lang="ru-RU" dirty="0" err="1"/>
              <a:t>малюнка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- «</a:t>
            </a:r>
            <a:r>
              <a:rPr lang="ru-RU" dirty="0" err="1"/>
              <a:t>від</a:t>
            </a:r>
            <a:r>
              <a:rPr lang="ru-RU" dirty="0"/>
              <a:t> руки».</a:t>
            </a:r>
          </a:p>
          <a:p>
            <a:pPr marL="0" indent="0">
              <a:buNone/>
            </a:pPr>
            <a:r>
              <a:rPr lang="ru-RU" dirty="0" err="1"/>
              <a:t>Дизайнери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редактори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перетворюють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трансформації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будь масштаб, </a:t>
            </a:r>
            <a:r>
              <a:rPr lang="ru-RU" dirty="0" err="1"/>
              <a:t>обертати</a:t>
            </a:r>
            <a:r>
              <a:rPr lang="ru-RU" dirty="0"/>
              <a:t>, </a:t>
            </a:r>
            <a:r>
              <a:rPr lang="ru-RU" dirty="0" err="1"/>
              <a:t>дзеркально</a:t>
            </a:r>
            <a:r>
              <a:rPr lang="ru-RU" dirty="0"/>
              <a:t> </a:t>
            </a:r>
            <a:r>
              <a:rPr lang="ru-RU" dirty="0" err="1"/>
              <a:t>відображати</a:t>
            </a:r>
            <a:r>
              <a:rPr lang="ru-RU" dirty="0"/>
              <a:t> і </a:t>
            </a:r>
            <a:r>
              <a:rPr lang="ru-RU" dirty="0" err="1"/>
              <a:t>спотворювати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дизайні</a:t>
            </a:r>
            <a:r>
              <a:rPr lang="ru-RU" dirty="0"/>
              <a:t> і </a:t>
            </a:r>
            <a:r>
              <a:rPr lang="ru-RU" dirty="0" smtClean="0"/>
              <a:t>декоративно-прикладному  </a:t>
            </a:r>
            <a:r>
              <a:rPr lang="ru-RU" dirty="0" err="1"/>
              <a:t>мистецтві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стилізацією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декоративного </a:t>
            </a: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графічної</a:t>
            </a:r>
            <a:r>
              <a:rPr lang="ru-RU" dirty="0"/>
              <a:t> </a:t>
            </a:r>
            <a:r>
              <a:rPr lang="ru-RU" dirty="0" err="1"/>
              <a:t>опрацювання</a:t>
            </a:r>
            <a:r>
              <a:rPr lang="ru-RU" dirty="0"/>
              <a:t>, </a:t>
            </a:r>
            <a:r>
              <a:rPr lang="ru-RU" dirty="0" err="1"/>
              <a:t>модифікації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і </a:t>
            </a:r>
            <a:r>
              <a:rPr lang="ru-RU" dirty="0" err="1"/>
              <a:t>об'єму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0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802" y="635582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+mn-lt"/>
              </a:rPr>
              <a:t>Залежно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від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ступеня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зміни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первісної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форми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стилізація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підрозділяється</a:t>
            </a:r>
            <a:r>
              <a:rPr lang="ru-RU" sz="2800" b="1" dirty="0">
                <a:latin typeface="+mn-lt"/>
              </a:rPr>
              <a:t> на три </a:t>
            </a:r>
            <a:r>
              <a:rPr lang="ru-RU" sz="2800" b="1" dirty="0" err="1">
                <a:latin typeface="+mn-lt"/>
              </a:rPr>
              <a:t>види</a:t>
            </a:r>
            <a:r>
              <a:rPr lang="ru-RU" sz="2800" b="1" dirty="0">
                <a:latin typeface="+mn-lt"/>
              </a:rPr>
              <a:t>:</a:t>
            </a:r>
            <a:r>
              <a:rPr lang="ru-RU" sz="2800" u="sng" dirty="0">
                <a:latin typeface="+mn-lt"/>
              </a:rPr>
              <a:t/>
            </a:r>
            <a:br>
              <a:rPr lang="ru-RU" sz="2800" u="sng" dirty="0">
                <a:latin typeface="+mn-lt"/>
              </a:rPr>
            </a:br>
            <a:endParaRPr lang="ru-RU" sz="2800" u="sng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u="sng" dirty="0" err="1" smtClean="0"/>
              <a:t>зовнішня</a:t>
            </a:r>
            <a:r>
              <a:rPr lang="ru-RU" u="sng" dirty="0" smtClean="0"/>
              <a:t> </a:t>
            </a:r>
            <a:r>
              <a:rPr lang="ru-RU" u="sng" dirty="0" err="1"/>
              <a:t>поверхнева</a:t>
            </a:r>
            <a:r>
              <a:rPr lang="ru-RU" u="sng" dirty="0"/>
              <a:t> </a:t>
            </a:r>
            <a:r>
              <a:rPr lang="ru-RU" u="sng" dirty="0" err="1"/>
              <a:t>стилізація</a:t>
            </a:r>
            <a:r>
              <a:rPr lang="ru-RU" u="sng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   </a:t>
            </a:r>
            <a:r>
              <a:rPr lang="ru-RU" dirty="0" err="1"/>
              <a:t>незначні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і </a:t>
            </a:r>
            <a:r>
              <a:rPr lang="ru-RU" dirty="0" err="1"/>
              <a:t>спрощення</a:t>
            </a:r>
            <a:r>
              <a:rPr lang="ru-RU" dirty="0"/>
              <a:t> готового </a:t>
            </a:r>
            <a:r>
              <a:rPr lang="ru-RU" dirty="0" err="1"/>
              <a:t>зразка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u="sng" dirty="0" smtClean="0"/>
              <a:t>декоративна </a:t>
            </a:r>
            <a:r>
              <a:rPr lang="ru-RU" u="sng" dirty="0" err="1"/>
              <a:t>стилізація</a:t>
            </a:r>
            <a:r>
              <a:rPr lang="ru-RU" u="sng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трансформацію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</a:t>
            </a:r>
            <a:r>
              <a:rPr lang="ru-RU" dirty="0" err="1"/>
              <a:t>свідомою</a:t>
            </a:r>
            <a:r>
              <a:rPr lang="ru-RU" dirty="0"/>
              <a:t> </a:t>
            </a:r>
            <a:r>
              <a:rPr lang="ru-RU" dirty="0" err="1"/>
              <a:t>відмовою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несуттєвих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докладної</a:t>
            </a:r>
            <a:r>
              <a:rPr lang="ru-RU" dirty="0"/>
              <a:t> деталировки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u="sng" dirty="0" smtClean="0"/>
              <a:t>абстрактна </a:t>
            </a:r>
            <a:r>
              <a:rPr lang="ru-RU" u="sng" dirty="0" err="1"/>
              <a:t>стилізація</a:t>
            </a:r>
            <a:r>
              <a:rPr lang="ru-RU" u="sng" dirty="0"/>
              <a:t> (</a:t>
            </a:r>
            <a:r>
              <a:rPr lang="ru-RU" u="sng" dirty="0" err="1"/>
              <a:t>безпредметна</a:t>
            </a:r>
            <a:r>
              <a:rPr lang="ru-RU" u="sng" dirty="0"/>
              <a:t>)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реалістичних</a:t>
            </a:r>
            <a:r>
              <a:rPr lang="ru-RU" dirty="0"/>
              <a:t> деталей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уявними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8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862" y="136198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i="1" dirty="0" err="1"/>
              <a:t>Основними</a:t>
            </a:r>
            <a:r>
              <a:rPr lang="ru-RU" i="1" dirty="0"/>
              <a:t> рисами стилізації є: </a:t>
            </a:r>
            <a:r>
              <a:rPr lang="ru-RU" i="1" dirty="0" err="1"/>
              <a:t>геометричність</a:t>
            </a:r>
            <a:r>
              <a:rPr lang="ru-RU" i="1" dirty="0"/>
              <a:t>, простота форм, </a:t>
            </a:r>
            <a:r>
              <a:rPr lang="ru-RU" i="1" dirty="0" err="1"/>
              <a:t>узагальненість</a:t>
            </a:r>
            <a:r>
              <a:rPr lang="ru-RU" i="1" dirty="0"/>
              <a:t>, </a:t>
            </a:r>
            <a:r>
              <a:rPr lang="ru-RU" i="1" dirty="0" err="1"/>
              <a:t>символічність</a:t>
            </a:r>
            <a:r>
              <a:rPr lang="ru-RU" i="1" dirty="0"/>
              <a:t>.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err="1" smtClean="0"/>
              <a:t>Відмова</a:t>
            </a:r>
            <a:r>
              <a:rPr lang="ru-RU" i="1" dirty="0" smtClean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несуттєвих</a:t>
            </a:r>
            <a:r>
              <a:rPr lang="ru-RU" i="1" dirty="0"/>
              <a:t> деталей </a:t>
            </a:r>
            <a:r>
              <a:rPr lang="ru-RU" i="1" dirty="0" err="1"/>
              <a:t>зображуваного</a:t>
            </a:r>
            <a:r>
              <a:rPr lang="ru-RU" i="1" dirty="0"/>
              <a:t> </a:t>
            </a:r>
            <a:r>
              <a:rPr lang="ru-RU" i="1" dirty="0" err="1"/>
              <a:t>об'єкта</a:t>
            </a:r>
            <a:r>
              <a:rPr lang="ru-RU" i="1" dirty="0"/>
              <a:t> </a:t>
            </a:r>
            <a:r>
              <a:rPr lang="ru-RU" i="1" dirty="0" err="1"/>
              <a:t>дозволяє</a:t>
            </a:r>
            <a:r>
              <a:rPr lang="ru-RU" i="1" dirty="0"/>
              <a:t> </a:t>
            </a:r>
            <a:r>
              <a:rPr lang="ru-RU" i="1" dirty="0" err="1"/>
              <a:t>створювати</a:t>
            </a:r>
            <a:r>
              <a:rPr lang="ru-RU" i="1" dirty="0"/>
              <a:t> </a:t>
            </a:r>
            <a:r>
              <a:rPr lang="ru-RU" i="1" dirty="0" err="1"/>
              <a:t>абстрактні</a:t>
            </a:r>
            <a:r>
              <a:rPr lang="ru-RU" i="1" dirty="0"/>
              <a:t> стилізації. Часто з </a:t>
            </a:r>
            <a:r>
              <a:rPr lang="ru-RU" i="1" dirty="0" err="1"/>
              <a:t>деяких</a:t>
            </a:r>
            <a:r>
              <a:rPr lang="ru-RU" i="1" dirty="0"/>
              <a:t> </a:t>
            </a:r>
            <a:r>
              <a:rPr lang="ru-RU" i="1" dirty="0" err="1"/>
              <a:t>характерних</a:t>
            </a:r>
            <a:r>
              <a:rPr lang="ru-RU" i="1" dirty="0"/>
              <a:t> </a:t>
            </a:r>
            <a:r>
              <a:rPr lang="ru-RU" i="1" dirty="0" err="1"/>
              <a:t>ознак</a:t>
            </a:r>
            <a:r>
              <a:rPr lang="ru-RU" i="1" dirty="0"/>
              <a:t> </a:t>
            </a:r>
            <a:r>
              <a:rPr lang="ru-RU" i="1" dirty="0" err="1"/>
              <a:t>об'єкта</a:t>
            </a:r>
            <a:r>
              <a:rPr lang="ru-RU" i="1" dirty="0"/>
              <a:t> </a:t>
            </a:r>
            <a:r>
              <a:rPr lang="ru-RU" i="1" dirty="0" err="1"/>
              <a:t>вибирається</a:t>
            </a:r>
            <a:r>
              <a:rPr lang="ru-RU" i="1" dirty="0"/>
              <a:t> </a:t>
            </a:r>
            <a:r>
              <a:rPr lang="ru-RU" i="1" dirty="0" err="1"/>
              <a:t>найбільш</a:t>
            </a:r>
            <a:r>
              <a:rPr lang="ru-RU" i="1" dirty="0"/>
              <a:t> </a:t>
            </a:r>
            <a:r>
              <a:rPr lang="ru-RU" i="1" dirty="0" err="1"/>
              <a:t>головний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в </a:t>
            </a:r>
            <a:r>
              <a:rPr lang="ru-RU" i="1" dirty="0" err="1"/>
              <a:t>подальшому</a:t>
            </a:r>
            <a:r>
              <a:rPr lang="ru-RU" i="1" dirty="0"/>
              <a:t> </a:t>
            </a:r>
            <a:r>
              <a:rPr lang="ru-RU" i="1" dirty="0" err="1"/>
              <a:t>розглядається</a:t>
            </a:r>
            <a:r>
              <a:rPr lang="ru-RU" i="1" dirty="0"/>
              <a:t> і </a:t>
            </a:r>
            <a:r>
              <a:rPr lang="ru-RU" i="1" dirty="0" err="1"/>
              <a:t>опрацьовується</a:t>
            </a:r>
            <a:r>
              <a:rPr lang="ru-RU" i="1" dirty="0"/>
              <a:t> </a:t>
            </a:r>
            <a:r>
              <a:rPr lang="ru-RU" i="1" dirty="0" err="1"/>
              <a:t>більш</a:t>
            </a:r>
            <a:r>
              <a:rPr lang="ru-RU" i="1" dirty="0"/>
              <a:t> детально, </a:t>
            </a:r>
            <a:r>
              <a:rPr lang="ru-RU" i="1" dirty="0" err="1"/>
              <a:t>всі</a:t>
            </a:r>
            <a:r>
              <a:rPr lang="ru-RU" i="1" dirty="0"/>
              <a:t> </a:t>
            </a: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деталі</a:t>
            </a:r>
            <a:r>
              <a:rPr lang="ru-RU" i="1" dirty="0"/>
              <a:t> </a:t>
            </a:r>
            <a:r>
              <a:rPr lang="ru-RU" i="1" dirty="0" err="1"/>
              <a:t>пом'якшуються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відкидаються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18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72732"/>
            <a:ext cx="7886700" cy="540423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Перший </a:t>
            </a:r>
            <a:r>
              <a:rPr lang="ru-RU" dirty="0" err="1"/>
              <a:t>прийом</a:t>
            </a:r>
            <a:r>
              <a:rPr lang="ru-RU" dirty="0"/>
              <a:t> стилізації -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колірних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спостережувані</a:t>
            </a:r>
            <a:r>
              <a:rPr lang="ru-RU" dirty="0"/>
              <a:t> в </a:t>
            </a:r>
            <a:r>
              <a:rPr lang="ru-RU" dirty="0" err="1"/>
              <a:t>реальній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відтінки</a:t>
            </a:r>
            <a:r>
              <a:rPr lang="ru-RU" dirty="0"/>
              <a:t>, як правило, </a:t>
            </a:r>
            <a:r>
              <a:rPr lang="ru-RU" dirty="0" err="1"/>
              <a:t>зводяться</a:t>
            </a:r>
            <a:r>
              <a:rPr lang="ru-RU" dirty="0"/>
              <a:t> до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. </a:t>
            </a:r>
            <a:r>
              <a:rPr lang="ru-RU" dirty="0" err="1"/>
              <a:t>Можливий</a:t>
            </a:r>
            <a:r>
              <a:rPr lang="ru-RU" dirty="0"/>
              <a:t> і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реального </a:t>
            </a:r>
            <a:r>
              <a:rPr lang="ru-RU" dirty="0" err="1"/>
              <a:t>кольору</a:t>
            </a:r>
            <a:r>
              <a:rPr lang="ru-RU" dirty="0"/>
              <a:t>,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тональних</a:t>
            </a:r>
            <a:r>
              <a:rPr lang="ru-RU" dirty="0"/>
              <a:t> і </a:t>
            </a:r>
            <a:r>
              <a:rPr lang="ru-RU" dirty="0" err="1"/>
              <a:t>колірних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стилізації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ритмічна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приведення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зображуваного</a:t>
            </a:r>
            <a:r>
              <a:rPr lang="ru-RU" dirty="0"/>
              <a:t> предмета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геометричній</a:t>
            </a:r>
            <a:r>
              <a:rPr lang="ru-RU" dirty="0"/>
              <a:t>, </a:t>
            </a:r>
            <a:r>
              <a:rPr lang="ru-RU" dirty="0" err="1"/>
              <a:t>орнаментальної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пластичної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. У </a:t>
            </a:r>
            <a:r>
              <a:rPr lang="ru-RU" dirty="0" err="1"/>
              <a:t>символічних</a:t>
            </a:r>
            <a:r>
              <a:rPr lang="ru-RU" dirty="0"/>
              <a:t> </a:t>
            </a:r>
            <a:r>
              <a:rPr lang="ru-RU" dirty="0" err="1"/>
              <a:t>зображеннях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і </a:t>
            </a:r>
            <a:r>
              <a:rPr lang="ru-RU" dirty="0" err="1"/>
              <a:t>плями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комбінації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 стилізації </a:t>
            </a:r>
            <a:r>
              <a:rPr lang="ru-RU" dirty="0" err="1"/>
              <a:t>природних</a:t>
            </a:r>
            <a:r>
              <a:rPr lang="ru-RU" dirty="0"/>
              <a:t> форм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виразності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як: </a:t>
            </a:r>
            <a:r>
              <a:rPr lang="ru-RU" dirty="0" err="1"/>
              <a:t>пляма</a:t>
            </a:r>
            <a:r>
              <a:rPr lang="ru-RU" dirty="0"/>
              <a:t>, </a:t>
            </a:r>
            <a:r>
              <a:rPr lang="ru-RU" dirty="0" err="1"/>
              <a:t>лінія</a:t>
            </a:r>
            <a:r>
              <a:rPr lang="ru-RU" dirty="0"/>
              <a:t>, </a:t>
            </a:r>
            <a:r>
              <a:rPr lang="ru-RU" dirty="0" err="1"/>
              <a:t>трансформація</a:t>
            </a:r>
            <a:r>
              <a:rPr lang="ru-RU" dirty="0"/>
              <a:t> геометризацией і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орнаментом</a:t>
            </a:r>
          </a:p>
        </p:txBody>
      </p:sp>
    </p:spTree>
    <p:extLst>
      <p:ext uri="{BB962C8B-B14F-4D97-AF65-F5344CB8AC3E}">
        <p14:creationId xmlns:p14="http://schemas.microsoft.com/office/powerpoint/2010/main" val="41311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517" y="566670"/>
            <a:ext cx="8400245" cy="445609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>
                <a:latin typeface="Calibri" panose="020F0502020204030204" pitchFamily="34" charset="0"/>
              </a:rPr>
              <a:t>Логоти́п</a:t>
            </a:r>
            <a:r>
              <a:rPr lang="vi-VN" sz="2000" dirty="0">
                <a:latin typeface="Calibri" panose="020F0502020204030204" pitchFamily="34" charset="0"/>
              </a:rPr>
              <a:t> (дав.-гр. </a:t>
            </a:r>
            <a:r>
              <a:rPr lang="el-GR" sz="2000" dirty="0">
                <a:latin typeface="Calibri" panose="020F0502020204030204" pitchFamily="34" charset="0"/>
              </a:rPr>
              <a:t>ὀ λόγος — </a:t>
            </a:r>
            <a:r>
              <a:rPr lang="vi-VN" sz="2000" dirty="0">
                <a:latin typeface="Calibri" panose="020F0502020204030204" pitchFamily="34" charset="0"/>
              </a:rPr>
              <a:t>слово, і дав.-гр. </a:t>
            </a:r>
            <a:r>
              <a:rPr lang="el-GR" sz="2000" dirty="0">
                <a:latin typeface="Calibri" panose="020F0502020204030204" pitchFamily="34" charset="0"/>
              </a:rPr>
              <a:t>ὀ τύπος — </a:t>
            </a:r>
            <a:r>
              <a:rPr lang="vi-VN" sz="2000" dirty="0">
                <a:latin typeface="Calibri" panose="020F0502020204030204" pitchFamily="34" charset="0"/>
              </a:rPr>
              <a:t>знак, </a:t>
            </a:r>
            <a:r>
              <a:rPr lang="vi-VN" sz="2000" dirty="0" smtClean="0">
                <a:latin typeface="Calibri" panose="020F0502020204030204" pitchFamily="34" charset="0"/>
              </a:rPr>
              <a:t>відбиток)</a:t>
            </a:r>
            <a:r>
              <a:rPr lang="vi-VN" sz="2000" dirty="0">
                <a:latin typeface="Calibri" panose="020F0502020204030204" pitchFamily="34" charset="0"/>
              </a:rPr>
              <a:t> — графічний або текстовий символ, який представляє якийсь конкретний суб'єкт або об'єкт, наприклад — компанію, організацію, приватну особу або продукт</a:t>
            </a:r>
            <a:r>
              <a:rPr lang="vi-VN" sz="2000" dirty="0" smtClean="0">
                <a:latin typeface="Calibri" panose="020F0502020204030204" pitchFamily="34" charset="0"/>
              </a:rPr>
              <a:t>.</a:t>
            </a:r>
            <a:r>
              <a:rPr lang="uk-UA" sz="2000" dirty="0" smtClean="0">
                <a:latin typeface="Calibri" panose="020F0502020204030204" pitchFamily="34" charset="0"/>
              </a:rPr>
              <a:t/>
            </a:r>
            <a:br>
              <a:rPr lang="uk-UA" sz="2000" dirty="0" smtClean="0">
                <a:latin typeface="Calibri" panose="020F0502020204030204" pitchFamily="34" charset="0"/>
              </a:rPr>
            </a:br>
            <a:r>
              <a:rPr lang="uk-UA" sz="2000" dirty="0">
                <a:latin typeface="Calibri" panose="020F0502020204030204" pitchFamily="34" charset="0"/>
              </a:rPr>
              <a:t/>
            </a:r>
            <a:br>
              <a:rPr lang="uk-UA" sz="2000" dirty="0">
                <a:latin typeface="Calibri" panose="020F0502020204030204" pitchFamily="34" charset="0"/>
              </a:rPr>
            </a:br>
            <a:r>
              <a:rPr lang="uk-UA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Логотип - графічний знак, емблема або символ, використовуються </a:t>
            </a:r>
            <a:r>
              <a:rPr lang="uk-UA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комерційними </a:t>
            </a:r>
            <a:r>
              <a:rPr lang="uk-UA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підприємствами, організаціями та приватними особами для підвищення </a:t>
            </a:r>
            <a:r>
              <a:rPr lang="uk-UA" sz="20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впізнаваності</a:t>
            </a:r>
            <a:r>
              <a:rPr lang="uk-UA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в соціумі. Логотип </a:t>
            </a:r>
            <a:r>
              <a:rPr lang="uk-UA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представляє собою назву </a:t>
            </a:r>
            <a:r>
              <a:rPr lang="uk-UA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того, кого </a:t>
            </a:r>
            <a:r>
              <a:rPr lang="uk-UA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він ідентифікує у вигляді стилізованих букв і / або ідеограм. </a:t>
            </a:r>
            <a:endParaRPr lang="vi-VN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Picture 4" descr="http://upload.wikimedia.org/wikipedia/commons/thumb/c/ce/Coca-Cola_logo.svg/200px-Coca-Cola_logo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619" y="5065491"/>
            <a:ext cx="3144068" cy="10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upload.wikimedia.org/wikipedia/commons/thumb/e/e5/NASA_logo.svg/200px-NASA_logo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918" y="4689087"/>
            <a:ext cx="2157051" cy="179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learn.unium.ru/wp-content/uploads/2018/07/%D0%95%D0%BD%D0%BE%D1%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51" y="2159455"/>
            <a:ext cx="7456679" cy="443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9390" y="589795"/>
            <a:ext cx="78688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Використання</a:t>
            </a:r>
            <a:r>
              <a:rPr lang="ru-RU" sz="2400" dirty="0"/>
              <a:t> одного і того ж образу </a:t>
            </a:r>
            <a:r>
              <a:rPr lang="ru-RU" sz="2400" dirty="0" err="1"/>
              <a:t>дозволяє</a:t>
            </a:r>
            <a:r>
              <a:rPr lang="ru-RU" sz="2400" dirty="0"/>
              <a:t> художнику </a:t>
            </a:r>
            <a:r>
              <a:rPr lang="ru-RU" sz="2400" dirty="0" err="1"/>
              <a:t>вдаватися</a:t>
            </a:r>
            <a:r>
              <a:rPr lang="ru-RU" sz="2400" dirty="0"/>
              <a:t> до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прийомів</a:t>
            </a:r>
            <a:r>
              <a:rPr lang="ru-RU" sz="2400" dirty="0"/>
              <a:t> і </a:t>
            </a:r>
            <a:r>
              <a:rPr lang="ru-RU" sz="2400" dirty="0" err="1"/>
              <a:t>засобів</a:t>
            </a:r>
            <a:r>
              <a:rPr lang="ru-RU" sz="2400" dirty="0"/>
              <a:t> стилізації, </a:t>
            </a:r>
            <a:r>
              <a:rPr lang="ru-RU" sz="2400" dirty="0" err="1"/>
              <a:t>опрацьовуючи</a:t>
            </a:r>
            <a:r>
              <a:rPr lang="ru-RU" sz="2400" dirty="0"/>
              <a:t> </a:t>
            </a:r>
            <a:r>
              <a:rPr lang="ru-RU" sz="2400" dirty="0" err="1"/>
              <a:t>безліч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образів</a:t>
            </a:r>
            <a:r>
              <a:rPr lang="ru-RU" sz="2400" dirty="0"/>
              <a:t>, </a:t>
            </a:r>
            <a:r>
              <a:rPr lang="ru-RU" sz="2400" dirty="0" err="1"/>
              <a:t>тим</a:t>
            </a:r>
            <a:r>
              <a:rPr lang="ru-RU" sz="2400" dirty="0"/>
              <a:t> самим </a:t>
            </a:r>
            <a:r>
              <a:rPr lang="ru-RU" sz="2400" dirty="0" err="1"/>
              <a:t>дозволяючи</a:t>
            </a:r>
            <a:r>
              <a:rPr lang="ru-RU" sz="2400" dirty="0"/>
              <a:t> </a:t>
            </a:r>
            <a:r>
              <a:rPr lang="ru-RU" sz="2400" dirty="0" err="1"/>
              <a:t>втілювати</a:t>
            </a:r>
            <a:r>
              <a:rPr lang="ru-RU" sz="2400" dirty="0"/>
              <a:t> </a:t>
            </a:r>
            <a:r>
              <a:rPr lang="ru-RU" sz="2400" dirty="0" err="1"/>
              <a:t>свій</a:t>
            </a:r>
            <a:r>
              <a:rPr lang="ru-RU" sz="2400" dirty="0"/>
              <a:t> </a:t>
            </a:r>
            <a:r>
              <a:rPr lang="ru-RU" sz="2400" dirty="0" err="1"/>
              <a:t>творчий</a:t>
            </a:r>
            <a:r>
              <a:rPr lang="ru-RU" sz="2400" dirty="0"/>
              <a:t> </a:t>
            </a:r>
            <a:r>
              <a:rPr lang="ru-RU" sz="2400" dirty="0" err="1"/>
              <a:t>потенціал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6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13611"/>
            <a:ext cx="7886700" cy="96139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+mn-lt"/>
              </a:rPr>
              <a:t>Приклад </a:t>
            </a:r>
            <a:r>
              <a:rPr lang="ru-RU" sz="3600" dirty="0" err="1" smtClean="0">
                <a:latin typeface="+mn-lt"/>
              </a:rPr>
              <a:t>стилізованого</a:t>
            </a:r>
            <a:r>
              <a:rPr lang="ru-RU" sz="3600" dirty="0" smtClean="0">
                <a:latin typeface="+mn-lt"/>
              </a:rPr>
              <a:t> логотипу</a:t>
            </a:r>
            <a:endParaRPr lang="ru-RU" sz="36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39403"/>
            <a:ext cx="7886700" cy="51773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Ви напевно </a:t>
            </a:r>
            <a:r>
              <a:rPr lang="ru-RU" dirty="0" err="1"/>
              <a:t>бачили</a:t>
            </a:r>
            <a:r>
              <a:rPr lang="ru-RU" dirty="0"/>
              <a:t> </a:t>
            </a:r>
            <a:r>
              <a:rPr lang="ru-RU" dirty="0" err="1"/>
              <a:t>фірмовий</a:t>
            </a:r>
            <a:r>
              <a:rPr lang="ru-RU" dirty="0"/>
              <a:t> знак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виробленої</a:t>
            </a:r>
            <a:r>
              <a:rPr lang="ru-RU" dirty="0"/>
              <a:t> </a:t>
            </a:r>
            <a:r>
              <a:rPr lang="ru-RU" dirty="0" err="1"/>
              <a:t>спортивний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та </a:t>
            </a:r>
            <a:r>
              <a:rPr lang="ru-RU" dirty="0" err="1"/>
              <a:t>аксесуари</a:t>
            </a:r>
            <a:r>
              <a:rPr lang="ru-RU" dirty="0"/>
              <a:t> </a:t>
            </a:r>
            <a:r>
              <a:rPr lang="en-US" dirty="0"/>
              <a:t>Puma: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один з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стилізації </a:t>
            </a:r>
            <a:r>
              <a:rPr lang="ru-RU" dirty="0" err="1"/>
              <a:t>зображення</a:t>
            </a:r>
            <a:r>
              <a:rPr lang="ru-RU" dirty="0"/>
              <a:t> (в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- </a:t>
            </a:r>
            <a:r>
              <a:rPr lang="ru-RU" dirty="0" err="1"/>
              <a:t>тварини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Складно </a:t>
            </a:r>
            <a:r>
              <a:rPr lang="ru-RU" dirty="0" err="1"/>
              <a:t>переоцінити</a:t>
            </a:r>
            <a:r>
              <a:rPr lang="ru-RU" dirty="0"/>
              <a:t> </a:t>
            </a:r>
            <a:r>
              <a:rPr lang="ru-RU" dirty="0" err="1"/>
              <a:t>значимість</a:t>
            </a:r>
            <a:r>
              <a:rPr lang="ru-RU" dirty="0"/>
              <a:t> стилізації в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піктограм</a:t>
            </a:r>
            <a:r>
              <a:rPr lang="ru-RU" dirty="0"/>
              <a:t>, </a:t>
            </a:r>
            <a:r>
              <a:rPr lang="ru-RU" dirty="0" err="1"/>
              <a:t>фірмового</a:t>
            </a:r>
            <a:r>
              <a:rPr lang="ru-RU" dirty="0"/>
              <a:t> знака </a:t>
            </a:r>
            <a:r>
              <a:rPr lang="ru-RU" dirty="0" err="1"/>
              <a:t>або</a:t>
            </a:r>
            <a:r>
              <a:rPr lang="ru-RU" dirty="0"/>
              <a:t> логотипу (</a:t>
            </a:r>
            <a:r>
              <a:rPr lang="ru-RU" dirty="0" err="1"/>
              <a:t>області</a:t>
            </a:r>
            <a:r>
              <a:rPr lang="ru-RU" dirty="0"/>
              <a:t>, де вона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).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Наприклад</a:t>
            </a:r>
            <a:r>
              <a:rPr lang="ru-RU" dirty="0"/>
              <a:t>, добре </a:t>
            </a:r>
            <a:r>
              <a:rPr lang="ru-RU" dirty="0" err="1"/>
              <a:t>стилізований</a:t>
            </a:r>
            <a:r>
              <a:rPr lang="ru-RU" dirty="0"/>
              <a:t> логотип </a:t>
            </a:r>
            <a:r>
              <a:rPr lang="en-US" dirty="0" smtClean="0"/>
              <a:t>- </a:t>
            </a:r>
            <a:r>
              <a:rPr lang="ru-RU" dirty="0" err="1"/>
              <a:t>це</a:t>
            </a:r>
            <a:r>
              <a:rPr lang="ru-RU" dirty="0"/>
              <a:t>, перш за все, </a:t>
            </a:r>
            <a:r>
              <a:rPr lang="ru-RU" dirty="0" err="1"/>
              <a:t>моментальна</a:t>
            </a:r>
            <a:r>
              <a:rPr lang="ru-RU" dirty="0"/>
              <a:t> </a:t>
            </a:r>
            <a:r>
              <a:rPr lang="ru-RU" dirty="0" err="1"/>
              <a:t>впізнаваність</a:t>
            </a:r>
            <a:r>
              <a:rPr lang="ru-RU" dirty="0"/>
              <a:t> </a:t>
            </a:r>
            <a:r>
              <a:rPr lang="ru-RU" dirty="0" err="1"/>
              <a:t>фірми-виробника</a:t>
            </a:r>
            <a:r>
              <a:rPr lang="ru-RU" dirty="0"/>
              <a:t>, і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рейтингу у </a:t>
            </a:r>
            <a:r>
              <a:rPr lang="ru-RU" dirty="0" err="1"/>
              <a:t>споживачів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і </a:t>
            </a:r>
            <a:r>
              <a:rPr lang="ru-RU" dirty="0" err="1"/>
              <a:t>оригінальності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</a:p>
        </p:txBody>
      </p:sp>
      <p:pic>
        <p:nvPicPr>
          <p:cNvPr id="6146" name="Picture 2" descr="https://pandia.ru/text/78/232/images/image001_1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1" t="32019" b="9751"/>
          <a:stretch/>
        </p:blipFill>
        <p:spPr bwMode="auto">
          <a:xfrm>
            <a:off x="3284110" y="1906072"/>
            <a:ext cx="2292441" cy="126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8496" y="2653047"/>
            <a:ext cx="6397773" cy="1094135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latin typeface="+mn-lt"/>
              </a:rPr>
              <a:t>Дякую за увагу!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56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863" y="687098"/>
            <a:ext cx="7832771" cy="742457"/>
          </a:xfrm>
        </p:spPr>
        <p:txBody>
          <a:bodyPr>
            <a:normAutofit/>
          </a:bodyPr>
          <a:lstStyle/>
          <a:p>
            <a:r>
              <a:rPr lang="uk-UA" b="1" dirty="0">
                <a:latin typeface="+mn-lt"/>
                <a:cs typeface="Times New Roman" panose="02020603050405020304" pitchFamily="18" charset="0"/>
              </a:rPr>
              <a:t>Принципи створення </a:t>
            </a:r>
            <a:r>
              <a:rPr lang="uk-UA" b="1" dirty="0" smtClean="0">
                <a:latin typeface="+mn-lt"/>
                <a:cs typeface="Times New Roman" panose="02020603050405020304" pitchFamily="18" charset="0"/>
              </a:rPr>
              <a:t>логотипів</a:t>
            </a:r>
            <a:endParaRPr lang="ru-RU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452137"/>
            <a:ext cx="8232016" cy="2347131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 smtClean="0">
                <a:cs typeface="Times New Roman" panose="02020603050405020304" pitchFamily="18" charset="0"/>
              </a:rPr>
              <a:t>Простота </a:t>
            </a:r>
          </a:p>
          <a:p>
            <a:pPr marL="0" indent="0">
              <a:buNone/>
            </a:pP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cs typeface="Times New Roman" panose="02020603050405020304" pitchFamily="18" charset="0"/>
              </a:rPr>
              <a:t>Простий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>
                <a:cs typeface="Times New Roman" panose="02020603050405020304" pitchFamily="18" charset="0"/>
              </a:rPr>
              <a:t>логотип </a:t>
            </a:r>
            <a:r>
              <a:rPr lang="ru-RU" dirty="0" err="1">
                <a:cs typeface="Times New Roman" panose="02020603050405020304" pitchFamily="18" charset="0"/>
              </a:rPr>
              <a:t>найкраще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cs typeface="Times New Roman" panose="02020603050405020304" pitchFamily="18" charset="0"/>
              </a:rPr>
              <a:t>сприймається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>
                <a:cs typeface="Times New Roman" panose="02020603050405020304" pitchFamily="18" charset="0"/>
              </a:rPr>
              <a:t>і </a:t>
            </a:r>
            <a:r>
              <a:rPr lang="ru-RU" dirty="0" err="1" smtClean="0">
                <a:cs typeface="Times New Roman" panose="02020603050405020304" pitchFamily="18" charset="0"/>
              </a:rPr>
              <a:t>запам</a:t>
            </a:r>
            <a:r>
              <a:rPr lang="en-US" dirty="0" smtClean="0">
                <a:cs typeface="Times New Roman" panose="02020603050405020304" pitchFamily="18" charset="0"/>
              </a:rPr>
              <a:t>’</a:t>
            </a:r>
            <a:r>
              <a:rPr lang="ru-RU" dirty="0" err="1" smtClean="0">
                <a:cs typeface="Times New Roman" panose="02020603050405020304" pitchFamily="18" charset="0"/>
              </a:rPr>
              <a:t>ятовується</a:t>
            </a:r>
            <a:r>
              <a:rPr lang="ru-RU" dirty="0" smtClean="0">
                <a:cs typeface="Times New Roman" panose="02020603050405020304" pitchFamily="18" charset="0"/>
              </a:rPr>
              <a:t>. </a:t>
            </a:r>
            <a:r>
              <a:rPr lang="ru-RU" dirty="0" err="1">
                <a:cs typeface="Times New Roman" panose="02020603050405020304" pitchFamily="18" charset="0"/>
              </a:rPr>
              <a:t>Крім</a:t>
            </a:r>
            <a:r>
              <a:rPr lang="ru-RU" dirty="0"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cs typeface="Times New Roman" panose="02020603050405020304" pitchFamily="18" charset="0"/>
              </a:rPr>
              <a:t>він</a:t>
            </a:r>
            <a:r>
              <a:rPr lang="ru-RU" dirty="0">
                <a:cs typeface="Times New Roman" panose="02020603050405020304" pitchFamily="18" charset="0"/>
              </a:rPr>
              <a:t> добре </a:t>
            </a:r>
            <a:r>
              <a:rPr lang="ru-RU" dirty="0" err="1" smtClean="0">
                <a:cs typeface="Times New Roman" panose="02020603050405020304" pitchFamily="18" charset="0"/>
              </a:rPr>
              <a:t>впізнється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cs typeface="Times New Roman" panose="02020603050405020304" pitchFamily="18" charset="0"/>
              </a:rPr>
              <a:t>навіть</a:t>
            </a:r>
            <a:r>
              <a:rPr lang="ru-RU" dirty="0" smtClean="0">
                <a:cs typeface="Times New Roman" panose="02020603050405020304" pitchFamily="18" charset="0"/>
              </a:rPr>
              <a:t> </a:t>
            </a:r>
            <a:r>
              <a:rPr lang="ru-RU" dirty="0">
                <a:cs typeface="Times New Roman" panose="02020603050405020304" pitchFamily="18" charset="0"/>
              </a:rPr>
              <a:t>у </a:t>
            </a:r>
            <a:r>
              <a:rPr lang="ru-RU" dirty="0" err="1">
                <a:cs typeface="Times New Roman" panose="02020603050405020304" pitchFamily="18" charset="0"/>
              </a:rPr>
              <a:t>дуже</a:t>
            </a:r>
            <a:r>
              <a:rPr lang="ru-RU" dirty="0">
                <a:cs typeface="Times New Roman" panose="02020603050405020304" pitchFamily="18" charset="0"/>
              </a:rPr>
              <a:t> маленькому </a:t>
            </a:r>
            <a:r>
              <a:rPr lang="ru-RU" dirty="0" err="1" smtClean="0">
                <a:cs typeface="Times New Roman" panose="02020603050405020304" pitchFamily="18" charset="0"/>
              </a:rPr>
              <a:t>розмірі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www.cossa.ru/upload/medialibrary/b11/image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8" b="44775"/>
          <a:stretch/>
        </p:blipFill>
        <p:spPr bwMode="auto">
          <a:xfrm>
            <a:off x="1119396" y="4468969"/>
            <a:ext cx="6791324" cy="136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022761" y="3902299"/>
            <a:ext cx="2678805" cy="24727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803820" y="3799268"/>
            <a:ext cx="2717442" cy="26788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9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771" y="101425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 err="1">
                <a:cs typeface="Times New Roman" panose="02020603050405020304" pitchFamily="18" charset="0"/>
              </a:rPr>
              <a:t>З</a:t>
            </a:r>
            <a:r>
              <a:rPr lang="ru-RU" u="sng" dirty="0" err="1" smtClean="0">
                <a:cs typeface="Times New Roman" panose="02020603050405020304" pitchFamily="18" charset="0"/>
              </a:rPr>
              <a:t>апам'ятовуваність</a:t>
            </a:r>
            <a:endParaRPr lang="en-US" u="sng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>
                <a:cs typeface="Times New Roman" panose="02020603050405020304" pitchFamily="18" charset="0"/>
              </a:rPr>
              <a:t>Пам'ятайте</a:t>
            </a:r>
            <a:r>
              <a:rPr lang="ru-RU" dirty="0">
                <a:cs typeface="Times New Roman" panose="02020603050405020304" pitchFamily="18" charset="0"/>
              </a:rPr>
              <a:t> про те, </a:t>
            </a:r>
            <a:r>
              <a:rPr lang="ru-RU" dirty="0" err="1">
                <a:cs typeface="Times New Roman" panose="02020603050405020304" pitchFamily="18" charset="0"/>
              </a:rPr>
              <a:t>що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підібране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зображення</a:t>
            </a:r>
            <a:r>
              <a:rPr lang="ru-RU" dirty="0">
                <a:cs typeface="Times New Roman" panose="02020603050405020304" pitchFamily="18" charset="0"/>
              </a:rPr>
              <a:t>, </a:t>
            </a:r>
            <a:r>
              <a:rPr lang="ru-RU" dirty="0" err="1">
                <a:cs typeface="Times New Roman" panose="02020603050405020304" pitchFamily="18" charset="0"/>
              </a:rPr>
              <a:t>напис</a:t>
            </a:r>
            <a:r>
              <a:rPr lang="ru-RU" dirty="0">
                <a:cs typeface="Times New Roman" panose="02020603050405020304" pitchFamily="18" charset="0"/>
              </a:rPr>
              <a:t> і стиль </a:t>
            </a:r>
            <a:r>
              <a:rPr lang="ru-RU" dirty="0" err="1">
                <a:cs typeface="Times New Roman" panose="02020603050405020304" pitchFamily="18" charset="0"/>
              </a:rPr>
              <a:t>її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повинні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тільки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доречні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асоціації</a:t>
            </a:r>
            <a:r>
              <a:rPr lang="ru-RU" dirty="0">
                <a:cs typeface="Times New Roman" panose="02020603050405020304" pitchFamily="18" charset="0"/>
              </a:rPr>
              <a:t>, </a:t>
            </a:r>
            <a:r>
              <a:rPr lang="ru-RU" dirty="0" err="1">
                <a:cs typeface="Times New Roman" panose="02020603050405020304" pitchFamily="18" charset="0"/>
              </a:rPr>
              <a:t>створюючи</a:t>
            </a:r>
            <a:r>
              <a:rPr lang="ru-RU" dirty="0">
                <a:cs typeface="Times New Roman" panose="02020603050405020304" pitchFamily="18" charset="0"/>
              </a:rPr>
              <a:t> в </a:t>
            </a:r>
            <a:r>
              <a:rPr lang="ru-RU" dirty="0" err="1"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cs typeface="Times New Roman" panose="02020603050405020304" pitchFamily="18" charset="0"/>
              </a:rPr>
              <a:t> образ, </a:t>
            </a:r>
            <a:r>
              <a:rPr lang="ru-RU" dirty="0" err="1">
                <a:cs typeface="Times New Roman" panose="02020603050405020304" pitchFamily="18" charset="0"/>
              </a:rPr>
              <a:t>відповідний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загальній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тематиці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dirty="0" err="1">
                <a:cs typeface="Times New Roman" panose="02020603050405020304" pitchFamily="18" charset="0"/>
              </a:rPr>
              <a:t>вашого</a:t>
            </a:r>
            <a:r>
              <a:rPr lang="ru-RU" dirty="0">
                <a:cs typeface="Times New Roman" panose="02020603050405020304" pitchFamily="18" charset="0"/>
              </a:rPr>
              <a:t> лого.</a:t>
            </a: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88" y="4794596"/>
            <a:ext cx="2857500" cy="1095375"/>
          </a:xfrm>
          <a:prstGeom prst="rect">
            <a:avLst/>
          </a:prstGeom>
        </p:spPr>
      </p:pic>
      <p:pic>
        <p:nvPicPr>
          <p:cNvPr id="5" name="Picture 2" descr="http://xvatit.com/upload/medialibrary/c78/c789c83bfd1bded82e4d4dcb67402f2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26" y="4376956"/>
            <a:ext cx="1598223" cy="193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4" descr="Как создавался новый логотип Goog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Как создавался новый логотип Googl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0" name="Picture 8" descr="Как создавался новый логотип Goog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106" y="4677461"/>
            <a:ext cx="2363811" cy="132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9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904" y="56349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 err="1" smtClean="0"/>
              <a:t>Універсальність</a:t>
            </a:r>
            <a:endParaRPr lang="ru-RU" u="sng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Логотип повинен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у </a:t>
            </a:r>
            <a:r>
              <a:rPr lang="ru-RU" dirty="0" err="1"/>
              <a:t>різноманітному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(на бланку </a:t>
            </a:r>
            <a:r>
              <a:rPr lang="ru-RU" dirty="0" err="1"/>
              <a:t>компанії</a:t>
            </a:r>
            <a:r>
              <a:rPr lang="ru-RU" dirty="0"/>
              <a:t>, в </a:t>
            </a:r>
            <a:r>
              <a:rPr lang="ru-RU" dirty="0" err="1"/>
              <a:t>рекламі</a:t>
            </a:r>
            <a:r>
              <a:rPr lang="ru-RU" dirty="0"/>
              <a:t>, на </a:t>
            </a:r>
            <a:r>
              <a:rPr lang="ru-RU" dirty="0" err="1"/>
              <a:t>сайті</a:t>
            </a:r>
            <a:r>
              <a:rPr lang="ru-RU" dirty="0"/>
              <a:t>, в </a:t>
            </a:r>
            <a:r>
              <a:rPr lang="ru-RU" dirty="0" err="1"/>
              <a:t>додатках</a:t>
            </a:r>
            <a:r>
              <a:rPr lang="ru-RU" dirty="0"/>
              <a:t> і т.д.) і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розмірах</a:t>
            </a:r>
            <a:r>
              <a:rPr lang="ru-RU" dirty="0"/>
              <a:t>. З </a:t>
            </a:r>
            <a:r>
              <a:rPr lang="ru-RU" dirty="0" err="1"/>
              <a:t>цієї</a:t>
            </a:r>
            <a:r>
              <a:rPr lang="ru-RU" dirty="0"/>
              <a:t> причини логотип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розробляти</a:t>
            </a:r>
            <a:r>
              <a:rPr lang="ru-RU" dirty="0"/>
              <a:t> в векторному </a:t>
            </a:r>
            <a:r>
              <a:rPr lang="ru-RU" dirty="0" err="1"/>
              <a:t>форматі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гарантувати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масштабувати</a:t>
            </a:r>
            <a:r>
              <a:rPr lang="ru-RU" dirty="0"/>
              <a:t> до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без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Picture 2" descr="http://www.logowiks.com/wp-content/uploads/2016/11/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518" y="4365937"/>
            <a:ext cx="4230709" cy="231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73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2892" y="1091529"/>
            <a:ext cx="7886700" cy="2553192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 err="1"/>
              <a:t>Відповідність</a:t>
            </a:r>
            <a:r>
              <a:rPr lang="ru-RU" u="sng" dirty="0"/>
              <a:t> </a:t>
            </a:r>
            <a:r>
              <a:rPr lang="ru-RU" u="sng" dirty="0" err="1"/>
              <a:t>сфері</a:t>
            </a:r>
            <a:r>
              <a:rPr lang="ru-RU" u="sng" dirty="0"/>
              <a:t> </a:t>
            </a:r>
            <a:r>
              <a:rPr lang="ru-RU" u="sng" dirty="0" err="1"/>
              <a:t>діяльності</a:t>
            </a:r>
            <a:r>
              <a:rPr lang="ru-RU" u="sng" dirty="0"/>
              <a:t> </a:t>
            </a:r>
            <a:r>
              <a:rPr lang="ru-RU" u="sng" dirty="0" err="1"/>
              <a:t>компанії</a:t>
            </a:r>
            <a:endParaRPr lang="ru-RU" u="sng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Логотип </a:t>
            </a:r>
            <a:r>
              <a:rPr lang="ru-RU" dirty="0"/>
              <a:t>повинен </a:t>
            </a:r>
            <a:r>
              <a:rPr lang="ru-RU" dirty="0" err="1"/>
              <a:t>стилістично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і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правильні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Picture 4" descr="http://xage.ru/media/posts/2008/9/2/20-samyih-izvestnyih-logotip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06" y="3780945"/>
            <a:ext cx="3807883" cy="2752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0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771" y="692284"/>
            <a:ext cx="7886700" cy="3596381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 err="1" smtClean="0"/>
              <a:t>Унікальність</a:t>
            </a:r>
            <a:endParaRPr lang="ru-RU" u="sng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Логотип повинен, з одного боку,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, але з </a:t>
            </a:r>
            <a:r>
              <a:rPr lang="ru-RU" dirty="0" err="1"/>
              <a:t>іншого</a:t>
            </a:r>
            <a:r>
              <a:rPr lang="ru-RU" dirty="0"/>
              <a:t> - бути </a:t>
            </a:r>
            <a:r>
              <a:rPr lang="ru-RU" dirty="0" err="1"/>
              <a:t>унікальним</a:t>
            </a:r>
            <a:r>
              <a:rPr lang="ru-RU" dirty="0"/>
              <a:t> і не </a:t>
            </a:r>
            <a:r>
              <a:rPr lang="ru-RU" dirty="0" err="1"/>
              <a:t>повторювати</a:t>
            </a:r>
            <a:r>
              <a:rPr lang="ru-RU" dirty="0"/>
              <a:t> </a:t>
            </a:r>
            <a:r>
              <a:rPr lang="ru-RU" dirty="0" err="1"/>
              <a:t>чужі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 Тому, </a:t>
            </a:r>
            <a:r>
              <a:rPr lang="ru-RU" dirty="0" err="1"/>
              <a:t>створюючи</a:t>
            </a:r>
            <a:r>
              <a:rPr lang="ru-RU" dirty="0"/>
              <a:t> логотип,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переконатися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не </a:t>
            </a:r>
            <a:r>
              <a:rPr lang="ru-RU" dirty="0" err="1"/>
              <a:t>копіюєте</a:t>
            </a:r>
            <a:r>
              <a:rPr lang="ru-RU" dirty="0"/>
              <a:t> логотип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65" y="4108361"/>
            <a:ext cx="5395993" cy="197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42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529" y="975619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/>
              <a:t>Шрифт в </a:t>
            </a:r>
            <a:r>
              <a:rPr lang="ru-RU" u="sng" dirty="0" err="1"/>
              <a:t>логотипі</a:t>
            </a:r>
            <a:r>
              <a:rPr lang="ru-RU" u="sng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величезне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повинен добре </a:t>
            </a:r>
            <a:r>
              <a:rPr lang="ru-RU" dirty="0" err="1"/>
              <a:t>читатися</a:t>
            </a:r>
            <a:r>
              <a:rPr lang="ru-RU" dirty="0"/>
              <a:t> і </a:t>
            </a:r>
            <a:r>
              <a:rPr lang="ru-RU" dirty="0" err="1"/>
              <a:t>друкуватися</a:t>
            </a:r>
            <a:r>
              <a:rPr lang="ru-RU" dirty="0"/>
              <a:t>,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правильний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 і не бути </a:t>
            </a:r>
            <a:r>
              <a:rPr lang="ru-RU" dirty="0" err="1"/>
              <a:t>занадто</a:t>
            </a:r>
            <a:r>
              <a:rPr lang="ru-RU" dirty="0"/>
              <a:t> </a:t>
            </a:r>
            <a:r>
              <a:rPr lang="ru-RU" dirty="0" err="1"/>
              <a:t>вигадливим</a:t>
            </a:r>
            <a:r>
              <a:rPr lang="ru-RU" dirty="0"/>
              <a:t>.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логотипі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шрифтів</a:t>
            </a:r>
            <a:r>
              <a:rPr lang="ru-RU" dirty="0"/>
              <a:t>.</a:t>
            </a:r>
          </a:p>
        </p:txBody>
      </p:sp>
      <p:pic>
        <p:nvPicPr>
          <p:cNvPr id="1026" name="Picture 2" descr="5 предрассудков, которые портят ваши логотипы. Читайте на Cossa.r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4" b="44583"/>
          <a:stretch/>
        </p:blipFill>
        <p:spPr bwMode="auto">
          <a:xfrm>
            <a:off x="804561" y="3953814"/>
            <a:ext cx="7830729" cy="144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473521" y="3606085"/>
            <a:ext cx="2382592" cy="21378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5473521" y="3477296"/>
            <a:ext cx="2125014" cy="23954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8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597" y="622705"/>
            <a:ext cx="6119880" cy="93564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Розрізняють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декілька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стилів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cs typeface="Times New Roman" panose="02020603050405020304" pitchFamily="18" charset="0"/>
              </a:rPr>
              <a:t>видів</a:t>
            </a:r>
            <a:r>
              <a:rPr lang="ru-RU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логотипу:</a:t>
            </a:r>
            <a:endParaRPr lang="ru-RU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cs typeface="Times New Roman" panose="02020603050405020304" pitchFamily="18" charset="0"/>
              </a:rPr>
              <a:t>Текстовий</a:t>
            </a:r>
            <a:r>
              <a:rPr lang="ru-RU" dirty="0">
                <a:cs typeface="Times New Roman" panose="02020603050405020304" pitchFamily="18" charset="0"/>
              </a:rPr>
              <a:t> логотип</a:t>
            </a:r>
          </a:p>
          <a:p>
            <a:r>
              <a:rPr lang="ru-RU" dirty="0" err="1">
                <a:cs typeface="Times New Roman" panose="02020603050405020304" pitchFamily="18" charset="0"/>
              </a:rPr>
              <a:t>Графічний</a:t>
            </a:r>
            <a:r>
              <a:rPr lang="ru-RU" dirty="0">
                <a:cs typeface="Times New Roman" panose="02020603050405020304" pitchFamily="18" charset="0"/>
              </a:rPr>
              <a:t> логотип</a:t>
            </a:r>
          </a:p>
          <a:p>
            <a:r>
              <a:rPr lang="ru-RU" dirty="0" err="1">
                <a:cs typeface="Times New Roman" panose="02020603050405020304" pitchFamily="18" charset="0"/>
              </a:rPr>
              <a:t>Креативний</a:t>
            </a:r>
            <a:r>
              <a:rPr lang="ru-RU" dirty="0">
                <a:cs typeface="Times New Roman" panose="02020603050405020304" pitchFamily="18" charset="0"/>
              </a:rPr>
              <a:t> логотип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0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1002</Words>
  <Application>Microsoft Office PowerPoint</Application>
  <PresentationFormat>Экран (4:3)</PresentationFormat>
  <Paragraphs>60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Cтворення логотипу</vt:lpstr>
      <vt:lpstr>Логоти́п (дав.-гр. ὀ λόγος — слово, і дав.-гр. ὀ τύπος — знак, відбиток) — графічний або текстовий символ, який представляє якийсь конкретний суб'єкт або об'єкт, наприклад — компанію, організацію, приватну особу або продукт.  Логотип - графічний знак, емблема або символ, використовуються комерційними підприємствами, організаціями та приватними особами для підвищення впізнаваності в соціумі. Логотип представляє собою назву того, кого він ідентифікує у вигляді стилізованих букв і / або ідеограм. </vt:lpstr>
      <vt:lpstr>Принципи створення логотипів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Розрізняють декілька стилів або видів логотипу:</vt:lpstr>
      <vt:lpstr>Текстовий логотип</vt:lpstr>
      <vt:lpstr>Приклади текстових логотипів</vt:lpstr>
      <vt:lpstr>Графічний логотип</vt:lpstr>
      <vt:lpstr>Приклади графічних логотипів</vt:lpstr>
      <vt:lpstr>Креативний логотип</vt:lpstr>
      <vt:lpstr>Приклади комбінованих логотипів</vt:lpstr>
      <vt:lpstr>Стилізація об'єкта</vt:lpstr>
      <vt:lpstr>Залежно від ступеня зміни первісної форми стилізація підрозділяється на три види: </vt:lpstr>
      <vt:lpstr>Презентация PowerPoint</vt:lpstr>
      <vt:lpstr>Презентация PowerPoint</vt:lpstr>
      <vt:lpstr>Презентация PowerPoint</vt:lpstr>
      <vt:lpstr>Приклад стилізованого логотипу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36</cp:revision>
  <dcterms:created xsi:type="dcterms:W3CDTF">2018-09-04T12:10:47Z</dcterms:created>
  <dcterms:modified xsi:type="dcterms:W3CDTF">2020-05-02T16:42:24Z</dcterms:modified>
</cp:coreProperties>
</file>